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4" r:id="rId2"/>
  </p:sldMasterIdLst>
  <p:notesMasterIdLst>
    <p:notesMasterId r:id="rId23"/>
  </p:notesMasterIdLst>
  <p:handoutMasterIdLst>
    <p:handoutMasterId r:id="rId24"/>
  </p:handoutMasterIdLst>
  <p:sldIdLst>
    <p:sldId id="338" r:id="rId3"/>
    <p:sldId id="319" r:id="rId4"/>
    <p:sldId id="296" r:id="rId5"/>
    <p:sldId id="328" r:id="rId6"/>
    <p:sldId id="315" r:id="rId7"/>
    <p:sldId id="322" r:id="rId8"/>
    <p:sldId id="329" r:id="rId9"/>
    <p:sldId id="330" r:id="rId10"/>
    <p:sldId id="323" r:id="rId11"/>
    <p:sldId id="337" r:id="rId12"/>
    <p:sldId id="316" r:id="rId13"/>
    <p:sldId id="317" r:id="rId14"/>
    <p:sldId id="324" r:id="rId15"/>
    <p:sldId id="339" r:id="rId16"/>
    <p:sldId id="340" r:id="rId17"/>
    <p:sldId id="341" r:id="rId18"/>
    <p:sldId id="342" r:id="rId19"/>
    <p:sldId id="343" r:id="rId20"/>
    <p:sldId id="348" r:id="rId21"/>
    <p:sldId id="349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00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42" autoAdjust="0"/>
  </p:normalViewPr>
  <p:slideViewPr>
    <p:cSldViewPr snapToGrid="0">
      <p:cViewPr varScale="1">
        <p:scale>
          <a:sx n="72" d="100"/>
          <a:sy n="72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le001\ODOS-datashares\Dean_of_Students\SA&amp;A\Strategic%20Planning\2017-18\Annual%20Report\Data%20for%20Annual%20Report\By%20Maj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37749570549127E-2"/>
          <c:y val="0.12551449057269459"/>
          <c:w val="0.91656225042945083"/>
          <c:h val="0.6515985089396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'2017-18'!$A$10</c:f>
              <c:strCache>
                <c:ptCount val="1"/>
                <c:pt idx="0">
                  <c:v>Academic Misconduct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2987E6-A6DC-40B8-9F19-B2EE338D2CC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4A-4C2E-9904-1FD9A80E2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'2017-18'!$B$10</c:f>
              <c:numCache>
                <c:formatCode>General</c:formatCode>
                <c:ptCount val="1"/>
                <c:pt idx="0">
                  <c:v>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A-4C2E-9904-1FD9A80E2F5D}"/>
            </c:ext>
          </c:extLst>
        </c:ser>
        <c:ser>
          <c:idx val="1"/>
          <c:order val="1"/>
          <c:tx>
            <c:strRef>
              <c:f>'2017-18'!$A$11</c:f>
              <c:strCache>
                <c:ptCount val="1"/>
                <c:pt idx="0">
                  <c:v>Student of Concern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1EECA3-7E90-4B7A-B621-19764EB57A6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64A-4C2E-9904-1FD9A80E2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'2017-18'!$B$11</c:f>
              <c:numCache>
                <c:formatCode>General</c:formatCode>
                <c:ptCount val="1"/>
                <c:pt idx="0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A-4C2E-9904-1FD9A80E2F5D}"/>
            </c:ext>
          </c:extLst>
        </c:ser>
        <c:ser>
          <c:idx val="2"/>
          <c:order val="2"/>
          <c:tx>
            <c:strRef>
              <c:f>'2017-18'!$A$12</c:f>
              <c:strCache>
                <c:ptCount val="1"/>
                <c:pt idx="0">
                  <c:v>Behavioral Misconduct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DDABB64-86E3-4A34-96E9-C5F56F24624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4A-4C2E-9904-1FD9A80E2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'2017-18'!$B$12</c:f>
              <c:numCache>
                <c:formatCode>General</c:formatCode>
                <c:ptCount val="1"/>
                <c:pt idx="0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A-4C2E-9904-1FD9A80E2F5D}"/>
            </c:ext>
          </c:extLst>
        </c:ser>
        <c:ser>
          <c:idx val="3"/>
          <c:order val="3"/>
          <c:tx>
            <c:strRef>
              <c:f>'2017-18'!$A$13</c:f>
              <c:strCache>
                <c:ptCount val="1"/>
                <c:pt idx="0">
                  <c:v>Student Grievances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18CEAE-8201-48B4-B8B8-0FA294F175E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64A-4C2E-9904-1FD9A80E2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'2017-18'!$B$13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A-4C2E-9904-1FD9A80E2F5D}"/>
            </c:ext>
          </c:extLst>
        </c:ser>
        <c:ser>
          <c:idx val="4"/>
          <c:order val="4"/>
          <c:tx>
            <c:strRef>
              <c:f>'2017-18'!$A$14</c:f>
              <c:strCache>
                <c:ptCount val="1"/>
                <c:pt idx="0">
                  <c:v>Organizational Misconduct (includes Hazing)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D41463-C370-413D-955B-BA042B2B85B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64A-4C2E-9904-1FD9A80E2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'2017-18'!$B$14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A-4C2E-9904-1FD9A80E2F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285855"/>
        <c:axId val="338281695"/>
      </c:barChart>
      <c:catAx>
        <c:axId val="3382858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8281695"/>
        <c:crosses val="autoZero"/>
        <c:auto val="1"/>
        <c:lblAlgn val="ctr"/>
        <c:lblOffset val="100"/>
        <c:noMultiLvlLbl val="0"/>
      </c:catAx>
      <c:valAx>
        <c:axId val="33828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8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443018998392636E-2"/>
          <c:y val="0.80474731676033517"/>
          <c:w val="0.91972771905304307"/>
          <c:h val="0.1796099035628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Case Totals 2005-Present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18255557889589"/>
          <c:y val="0.12390582613431854"/>
          <c:w val="0.87597805384635519"/>
          <c:h val="0.5163769140330992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Academic Misconduct</c:v>
                </c:pt>
              </c:strCache>
            </c:strRef>
          </c:tx>
          <c:spPr>
            <a:ln w="34925" cap="rnd">
              <a:solidFill>
                <a:srgbClr val="6600CC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(Jan. 2012-Aug. 2012)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</c:strCache>
            </c:strRef>
          </c:cat>
          <c:val>
            <c:numRef>
              <c:f>Sheet2!$B$2:$B$14</c:f>
              <c:numCache>
                <c:formatCode>General</c:formatCode>
                <c:ptCount val="13"/>
                <c:pt idx="0">
                  <c:v>246</c:v>
                </c:pt>
                <c:pt idx="1">
                  <c:v>300</c:v>
                </c:pt>
                <c:pt idx="2">
                  <c:v>332</c:v>
                </c:pt>
                <c:pt idx="3">
                  <c:v>257</c:v>
                </c:pt>
                <c:pt idx="4">
                  <c:v>377</c:v>
                </c:pt>
                <c:pt idx="5">
                  <c:v>484</c:v>
                </c:pt>
                <c:pt idx="6">
                  <c:v>238</c:v>
                </c:pt>
                <c:pt idx="7">
                  <c:v>438</c:v>
                </c:pt>
                <c:pt idx="8">
                  <c:v>531</c:v>
                </c:pt>
                <c:pt idx="9">
                  <c:v>663</c:v>
                </c:pt>
                <c:pt idx="10">
                  <c:v>933</c:v>
                </c:pt>
                <c:pt idx="11">
                  <c:v>617</c:v>
                </c:pt>
                <c:pt idx="12">
                  <c:v>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47-4C58-9EB0-1904717AC52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Behavioral Misconduct</c:v>
                </c:pt>
              </c:strCache>
            </c:strRef>
          </c:tx>
          <c:spPr>
            <a:ln w="34925" cap="rnd">
              <a:solidFill>
                <a:srgbClr val="FFCC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(Jan. 2012-Aug. 2012)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</c:strCache>
            </c:strRef>
          </c:cat>
          <c:val>
            <c:numRef>
              <c:f>Sheet2!$C$2:$C$14</c:f>
              <c:numCache>
                <c:formatCode>General</c:formatCode>
                <c:ptCount val="13"/>
                <c:pt idx="0">
                  <c:v>649</c:v>
                </c:pt>
                <c:pt idx="1">
                  <c:v>853</c:v>
                </c:pt>
                <c:pt idx="2">
                  <c:v>802</c:v>
                </c:pt>
                <c:pt idx="3">
                  <c:v>535</c:v>
                </c:pt>
                <c:pt idx="4">
                  <c:v>947</c:v>
                </c:pt>
                <c:pt idx="5">
                  <c:v>781</c:v>
                </c:pt>
                <c:pt idx="7">
                  <c:v>528</c:v>
                </c:pt>
                <c:pt idx="8">
                  <c:v>278</c:v>
                </c:pt>
                <c:pt idx="9">
                  <c:v>480</c:v>
                </c:pt>
                <c:pt idx="10">
                  <c:v>714</c:v>
                </c:pt>
                <c:pt idx="11">
                  <c:v>499</c:v>
                </c:pt>
                <c:pt idx="12">
                  <c:v>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47-4C58-9EB0-1904717AC52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Student of Concern</c:v>
                </c:pt>
              </c:strCache>
            </c:strRef>
          </c:tx>
          <c:spPr>
            <a:ln w="3492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(Jan. 2012-Aug. 2012)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</c:strCache>
            </c:strRef>
          </c:cat>
          <c:val>
            <c:numRef>
              <c:f>Sheet2!$D$2:$D$14</c:f>
              <c:numCache>
                <c:formatCode>General</c:formatCode>
                <c:ptCount val="13"/>
                <c:pt idx="3">
                  <c:v>117</c:v>
                </c:pt>
                <c:pt idx="4">
                  <c:v>318</c:v>
                </c:pt>
                <c:pt idx="5">
                  <c:v>337</c:v>
                </c:pt>
                <c:pt idx="10">
                  <c:v>591</c:v>
                </c:pt>
                <c:pt idx="11">
                  <c:v>547</c:v>
                </c:pt>
                <c:pt idx="12">
                  <c:v>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47-4C58-9EB0-1904717AC526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Grievances</c:v>
                </c:pt>
              </c:strCache>
            </c:strRef>
          </c:tx>
          <c:spPr>
            <a:ln w="34925" cap="rnd">
              <a:solidFill>
                <a:schemeClr val="bg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(Jan. 2012-Aug. 2012)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</c:strCache>
            </c:strRef>
          </c:cat>
          <c:val>
            <c:numRef>
              <c:f>Sheet2!$E$2:$E$14</c:f>
              <c:numCache>
                <c:formatCode>General</c:formatCode>
                <c:ptCount val="13"/>
                <c:pt idx="11">
                  <c:v>67</c:v>
                </c:pt>
                <c:pt idx="1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47-4C58-9EB0-1904717AC5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43069103"/>
        <c:axId val="2143070767"/>
      </c:lineChart>
      <c:catAx>
        <c:axId val="214306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070767"/>
        <c:crosses val="autoZero"/>
        <c:auto val="1"/>
        <c:lblAlgn val="ctr"/>
        <c:lblOffset val="100"/>
        <c:noMultiLvlLbl val="0"/>
      </c:catAx>
      <c:valAx>
        <c:axId val="214307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06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ACCOUNTABILITY STATUS</a:t>
            </a:r>
          </a:p>
        </c:rich>
      </c:tx>
      <c:layout>
        <c:manualLayout>
          <c:xMode val="edge"/>
          <c:yMode val="edge"/>
          <c:x val="0.61509635252529815"/>
          <c:y val="0.17810503711981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F4-4F8E-A51E-8C0BABD813F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F4-4F8E-A51E-8C0BABD813F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F4-4F8E-A51E-8C0BABD813F4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F4-4F8E-A51E-8C0BABD813F4}"/>
              </c:ext>
            </c:extLst>
          </c:dPt>
          <c:dPt>
            <c:idx val="4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BF4-4F8E-A51E-8C0BABD813F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BF4-4F8E-A51E-8C0BABD813F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420178-1B03-4C56-9A62-E0EE1111D654}" type="CATEGORYNAME">
                      <a:rPr lang="en-US">
                        <a:solidFill>
                          <a:srgbClr val="FFCC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CC00"/>
                        </a:solidFill>
                      </a:rPr>
                      <a:t>, </a:t>
                    </a:r>
                    <a:fld id="{E3D29405-4FF0-4512-9C7D-3B5508F63749}" type="VALUE">
                      <a:rPr lang="en-US" baseline="0">
                        <a:solidFill>
                          <a:srgbClr val="FFCC00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baseline="0" dirty="0">
                        <a:solidFill>
                          <a:srgbClr val="FFCC00"/>
                        </a:solidFill>
                      </a:rPr>
                      <a:t>, </a:t>
                    </a:r>
                    <a:fld id="{22F9D304-468F-4F82-AA84-B88D0BA9EF48}" type="PERCENTAGE">
                      <a:rPr lang="en-US" baseline="0">
                        <a:solidFill>
                          <a:srgbClr val="FFCC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 dirty="0">
                      <a:solidFill>
                        <a:srgbClr val="FFCC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F4-4F8E-A51E-8C0BABD813F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A428F3-46C3-4267-81AB-C2ED3190F3B5}" type="CATEGORYNAME">
                      <a:rPr lang="en-US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7030A0"/>
                        </a:solidFill>
                      </a:rPr>
                      <a:t>, </a:t>
                    </a:r>
                    <a:fld id="{66DFC38B-AF03-43F9-B551-58778CA6789D}" type="VALUE">
                      <a:rPr lang="en-US" baseline="0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rgbClr val="7030A0"/>
                        </a:solidFill>
                      </a:rPr>
                      <a:t>, </a:t>
                    </a:r>
                    <a:fld id="{CE3E7329-6A2D-4F9E-8871-71B907CCA3E2}" type="PERCENTAGE">
                      <a:rPr lang="en-US" baseline="0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F4-4F8E-A51E-8C0BABD813F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6B0619-E672-483D-928A-53B147FA2AC3}" type="CATEGORYNAME"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, </a:t>
                    </a:r>
                    <a:fld id="{2A58F1E4-CBEF-4632-AB97-6B4AD0D38471}" type="VALUE">
                      <a:rPr lang="en-US" baseline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, </a:t>
                    </a:r>
                    <a:fld id="{5A2D887E-D9D2-4D33-8469-C230CD7D2F59}" type="PERCENTAGE">
                      <a:rPr lang="en-US" baseline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F4-4F8E-A51E-8C0BABD813F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B3B507-E9B8-4715-B8E2-9D1391490D09}" type="CATEGORYNAME">
                      <a:rPr lang="en-US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, </a:t>
                    </a:r>
                    <a:fld id="{3BAEAF56-2722-4A57-AB7A-B1547E18051F}" type="VALUE">
                      <a:rPr lang="en-US" baseline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, </a:t>
                    </a:r>
                    <a:fld id="{389758DE-1CBA-4575-AA67-5780F9D4C3F8}" type="PERCENTAGE">
                      <a:rPr lang="en-US" baseline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BF4-4F8E-A51E-8C0BABD813F4}"/>
                </c:ext>
              </c:extLst>
            </c:dLbl>
            <c:dLbl>
              <c:idx val="4"/>
              <c:layout>
                <c:manualLayout>
                  <c:x val="1.5389902000171872E-2"/>
                  <c:y val="-8.460536032095716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649145-666D-47FE-A32B-2C59A86EFB45}" type="CATEGORYNAM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, </a:t>
                    </a:r>
                    <a:fld id="{2C47DFBC-65E1-4A9B-A896-7A6189E5277D}" type="VALUE"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, </a:t>
                    </a:r>
                    <a:fld id="{30BA115E-79F3-4856-B1DB-13A0860098D1}" type="PERCENTAGE"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F4-4F8E-A51E-8C0BABD813F4}"/>
                </c:ext>
              </c:extLst>
            </c:dLbl>
            <c:dLbl>
              <c:idx val="5"/>
              <c:layout>
                <c:manualLayout>
                  <c:x val="0.12967257223903203"/>
                  <c:y val="-1.69062812480583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7D1B5-AB80-42D9-9F26-893DA45DD068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86832B2C-F7AA-47CF-A8F7-1AEA772BB949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F2C5273B-AEA2-4B88-960F-9AE7C889F0EA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BF4-4F8E-A51E-8C0BABD813F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Statuses!$A$1:$A$6</c:f>
              <c:strCache>
                <c:ptCount val="6"/>
                <c:pt idx="0">
                  <c:v>Disciplinary Probation without Restriction</c:v>
                </c:pt>
                <c:pt idx="1">
                  <c:v>Warning</c:v>
                </c:pt>
                <c:pt idx="2">
                  <c:v>Disciplinary Probation with Restriction</c:v>
                </c:pt>
                <c:pt idx="3">
                  <c:v>Deferred Suspension</c:v>
                </c:pt>
                <c:pt idx="4">
                  <c:v>Suspension</c:v>
                </c:pt>
                <c:pt idx="5">
                  <c:v>Expulsion</c:v>
                </c:pt>
              </c:strCache>
            </c:strRef>
          </c:cat>
          <c:val>
            <c:numRef>
              <c:f>Statuses!$B$1:$B$6</c:f>
              <c:numCache>
                <c:formatCode>General</c:formatCode>
                <c:ptCount val="6"/>
                <c:pt idx="0">
                  <c:v>677</c:v>
                </c:pt>
                <c:pt idx="1">
                  <c:v>151</c:v>
                </c:pt>
                <c:pt idx="2">
                  <c:v>150</c:v>
                </c:pt>
                <c:pt idx="3">
                  <c:v>89</c:v>
                </c:pt>
                <c:pt idx="4">
                  <c:v>35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F4-4F8E-A51E-8C0BABD81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OUTCOMES</a:t>
            </a:r>
          </a:p>
        </c:rich>
      </c:tx>
      <c:layout>
        <c:manualLayout>
          <c:xMode val="edge"/>
          <c:yMode val="edge"/>
          <c:x val="0.64637006805179131"/>
          <c:y val="5.623721773587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all" baseline="0"/>
              <a:t>top Academic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7-4EFE-A65E-0614E40755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7-4EFE-A65E-0614E40755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7-4EFE-A65E-0614E40755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7-4EFE-A65E-0614E40755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67-4EFE-A65E-0614E40755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67-4EFE-A65E-0614E407554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67-4EFE-A65E-0614E4075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'Academic Charges'!$I$1:$I$7</c:f>
              <c:strCache>
                <c:ptCount val="7"/>
                <c:pt idx="0">
                  <c:v>Copying</c:v>
                </c:pt>
                <c:pt idx="1">
                  <c:v>Unauthorized Materials</c:v>
                </c:pt>
                <c:pt idx="2">
                  <c:v>Collaboration</c:v>
                </c:pt>
                <c:pt idx="3">
                  <c:v>Other Academic Misconduct</c:v>
                </c:pt>
                <c:pt idx="4">
                  <c:v>Misrepresentation</c:v>
                </c:pt>
                <c:pt idx="5">
                  <c:v>Plagiarism</c:v>
                </c:pt>
                <c:pt idx="6">
                  <c:v>Other Charges</c:v>
                </c:pt>
              </c:strCache>
            </c:strRef>
          </c:cat>
          <c:val>
            <c:numRef>
              <c:f>'Academic Charges'!$J$1:$J$7</c:f>
              <c:numCache>
                <c:formatCode>General</c:formatCode>
                <c:ptCount val="7"/>
                <c:pt idx="0">
                  <c:v>543</c:v>
                </c:pt>
                <c:pt idx="1">
                  <c:v>493</c:v>
                </c:pt>
                <c:pt idx="2">
                  <c:v>317</c:v>
                </c:pt>
                <c:pt idx="3">
                  <c:v>294</c:v>
                </c:pt>
                <c:pt idx="4">
                  <c:v>213</c:v>
                </c:pt>
                <c:pt idx="5">
                  <c:v>209</c:v>
                </c:pt>
                <c:pt idx="6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067-4EFE-A65E-0614E40755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CARE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AB-4061-ABFA-3527E4AD61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AB-4061-ABFA-3527E4AD61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AB-4061-ABFA-3527E4AD61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AB-4061-ABFA-3527E4AD61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CAB-4061-ABFA-3527E4AD61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CAB-4061-ABFA-3527E4AD61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CAB-4061-ABFA-3527E4AD61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CAB-4061-ABFA-3527E4AD619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CARES!$A$1:$A$4</c:f>
              <c:strCache>
                <c:ptCount val="4"/>
                <c:pt idx="0">
                  <c:v>Wellness Concern</c:v>
                </c:pt>
                <c:pt idx="1">
                  <c:v>Death of a Family member</c:v>
                </c:pt>
                <c:pt idx="2">
                  <c:v>Hospitalizations</c:v>
                </c:pt>
                <c:pt idx="3">
                  <c:v>Others</c:v>
                </c:pt>
              </c:strCache>
            </c:strRef>
          </c:cat>
          <c:val>
            <c:numRef>
              <c:f>CARES!$B$1:$B$4</c:f>
              <c:numCache>
                <c:formatCode>General</c:formatCode>
                <c:ptCount val="4"/>
                <c:pt idx="0">
                  <c:v>191</c:v>
                </c:pt>
                <c:pt idx="1">
                  <c:v>161</c:v>
                </c:pt>
                <c:pt idx="2">
                  <c:v>65</c:v>
                </c:pt>
                <c:pt idx="3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AB-4061-ABFA-3527E4AD61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CARE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0.02482</cdr:x>
      <cdr:y>0.16706</cdr:y>
    </cdr:from>
    <cdr:to>
      <cdr:x>0.5</cdr:x>
      <cdr:y>0.83294</cdr:y>
    </cdr:to>
    <cdr:pic>
      <cdr:nvPicPr>
        <cdr:cNvPr id="2" name="Content Placeholder 3" descr="LSU cares red folder">
          <a:extLst xmlns:a="http://schemas.openxmlformats.org/drawingml/2006/main">
            <a:ext uri="{FF2B5EF4-FFF2-40B4-BE49-F238E27FC236}">
              <a16:creationId xmlns:a16="http://schemas.microsoft.com/office/drawing/2014/main" id="{8512EEF3-2560-4666-BDD3-707754D1ED51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531022" y="468201"/>
          <a:ext cx="3182826" cy="38434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0.51953</cdr:x>
      <cdr:y>0.08964</cdr:y>
    </cdr:from>
    <cdr:to>
      <cdr:x>1</cdr:x>
      <cdr:y>1</cdr:y>
    </cdr:to>
    <cdr:sp macro="" textlink="">
      <cdr:nvSpPr>
        <cdr:cNvPr id="3" name="Content Placeholder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202084" y="428479"/>
          <a:ext cx="3886200" cy="4351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457200" rtl="0" eaLnBrk="1" latinLnBrk="0" hangingPunct="1">
            <a:spcBef>
              <a:spcPct val="20000"/>
            </a:spcBef>
            <a:buFont typeface="Arial"/>
            <a:buChar char="•"/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buFont typeface="Arial"/>
            <a:buChar char="–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457200" rtl="0" eaLnBrk="1" latinLnBrk="0" hangingPunct="1">
            <a:spcBef>
              <a:spcPct val="20000"/>
            </a:spcBef>
            <a:buFont typeface="Arial"/>
            <a:buChar char="–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457200" rtl="0" eaLnBrk="1" latinLnBrk="0" hangingPunct="1">
            <a:spcBef>
              <a:spcPct val="20000"/>
            </a:spcBef>
            <a:buFont typeface="Arial"/>
            <a:buChar char="»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7030A0"/>
              </a:solidFill>
            </a:rPr>
            <a:t>Revision coming summer 2019. </a:t>
          </a:r>
        </a:p>
        <a:p xmlns:a="http://schemas.openxmlformats.org/drawingml/2006/main">
          <a:r>
            <a:rPr lang="en-US" b="1" dirty="0">
              <a:solidFill>
                <a:srgbClr val="7030A0"/>
              </a:solidFill>
            </a:rPr>
            <a:t>Would like feedback on how to improve the resource.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7EC838-C6F9-4DD9-941C-B42FC30261A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7E6D8A-D0B7-4EEA-9627-A0840DC12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CAC1714-1AB1-42B2-BD02-7862ED15241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0E4F76-D6E8-4125-B2AC-BBA805DE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9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2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8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30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4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9C781D68-F73E-474D-9E3A-283C178F3751}" type="slidenum">
              <a:rPr lang="en-US">
                <a:solidFill>
                  <a:prstClr val="black"/>
                </a:solidFill>
                <a:latin typeface="Arial" charset="0"/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4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Total Cases (n=1,797)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2E09-B295-4000-BD0D-CB79E9B630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0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81D68-F73E-474D-9E3A-283C178F37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2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9C781D68-F73E-474D-9E3A-283C178F37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74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6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4E85-3AE7-4AEA-AEA4-339C3CC728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3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81D68-F73E-474D-9E3A-283C178F3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2C_powerpoin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CB898-44B4-4DD2-9CDA-4C8E4C029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72828" y="6189663"/>
            <a:ext cx="9289656" cy="554304"/>
            <a:chOff x="-80920" y="6141856"/>
            <a:chExt cx="9289656" cy="554304"/>
          </a:xfrm>
        </p:grpSpPr>
        <p:grpSp>
          <p:nvGrpSpPr>
            <p:cNvPr id="14" name="Group 13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43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E0EE-63D3-4E59-8D24-C99C59C954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72828" y="6167172"/>
            <a:ext cx="9289656" cy="554304"/>
            <a:chOff x="-80920" y="6141856"/>
            <a:chExt cx="9289656" cy="554304"/>
          </a:xfrm>
        </p:grpSpPr>
        <p:grpSp>
          <p:nvGrpSpPr>
            <p:cNvPr id="10" name="Group 9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85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82553-EBFF-400F-9146-87ED2BE16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72828" y="6167172"/>
            <a:ext cx="9289656" cy="554304"/>
            <a:chOff x="-80920" y="6141856"/>
            <a:chExt cx="9289656" cy="554304"/>
          </a:xfrm>
        </p:grpSpPr>
        <p:grpSp>
          <p:nvGrpSpPr>
            <p:cNvPr id="9" name="Group 8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4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DC418-D926-41F6-BA0D-75DBB52EB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72828" y="6167172"/>
            <a:ext cx="9289656" cy="554304"/>
            <a:chOff x="-80920" y="6141856"/>
            <a:chExt cx="9289656" cy="554304"/>
          </a:xfrm>
        </p:grpSpPr>
        <p:grpSp>
          <p:nvGrpSpPr>
            <p:cNvPr id="15" name="Group 14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68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D325-65B9-4D58-A33A-6D7CEF9C4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72828" y="6155924"/>
            <a:ext cx="9289656" cy="554304"/>
            <a:chOff x="-80920" y="6141856"/>
            <a:chExt cx="9289656" cy="554304"/>
          </a:xfrm>
        </p:grpSpPr>
        <p:grpSp>
          <p:nvGrpSpPr>
            <p:cNvPr id="12" name="Group 11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66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4BE35-862D-4F41-B0A8-71EA290BB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72828" y="6164390"/>
            <a:ext cx="9289656" cy="554304"/>
            <a:chOff x="-80920" y="6141856"/>
            <a:chExt cx="9289656" cy="554304"/>
          </a:xfrm>
        </p:grpSpPr>
        <p:grpSp>
          <p:nvGrpSpPr>
            <p:cNvPr id="11" name="Group 10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55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10F07-A697-4281-A40D-59CE9BFF2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72828" y="6190456"/>
            <a:ext cx="9289656" cy="554304"/>
            <a:chOff x="-80920" y="6141856"/>
            <a:chExt cx="9289656" cy="554304"/>
          </a:xfrm>
        </p:grpSpPr>
        <p:grpSp>
          <p:nvGrpSpPr>
            <p:cNvPr id="11" name="Group 10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06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2C_powerpoint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95" y="1600200"/>
            <a:ext cx="6176004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dobe Caslon Pro"/>
                <a:cs typeface="Adobe Caslon Pro"/>
              </a:defRPr>
            </a:lvl1pPr>
            <a:lvl2pPr>
              <a:defRPr>
                <a:solidFill>
                  <a:schemeClr val="bg1"/>
                </a:solidFill>
                <a:latin typeface="Adobe Caslon Pro"/>
                <a:cs typeface="Adobe Caslon Pro"/>
              </a:defRPr>
            </a:lvl2pPr>
            <a:lvl3pPr>
              <a:defRPr>
                <a:solidFill>
                  <a:schemeClr val="bg1"/>
                </a:solidFill>
                <a:latin typeface="Adobe Caslon Pro"/>
                <a:cs typeface="Adobe Caslon Pro"/>
              </a:defRPr>
            </a:lvl3pPr>
            <a:lvl4pPr>
              <a:defRPr>
                <a:solidFill>
                  <a:schemeClr val="bg1"/>
                </a:solidFill>
                <a:latin typeface="Adobe Caslon Pro"/>
                <a:cs typeface="Adobe Caslon Pro"/>
              </a:defRPr>
            </a:lvl4pPr>
            <a:lvl5pPr>
              <a:defRPr>
                <a:solidFill>
                  <a:schemeClr val="bg1"/>
                </a:solidFill>
                <a:latin typeface="Adobe Caslon Pro"/>
                <a:cs typeface="Adobe Caslon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C_powerpoint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dobe Caslon Pro"/>
                <a:cs typeface="Adobe Caslon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9195" y="1600200"/>
            <a:ext cx="6176003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dobe Caslon Pro"/>
                <a:cs typeface="Adobe Caslon Pro"/>
              </a:defRPr>
            </a:lvl1pPr>
            <a:lvl2pPr>
              <a:defRPr sz="2400">
                <a:solidFill>
                  <a:srgbClr val="FFFFFF"/>
                </a:solidFill>
                <a:latin typeface="Adobe Caslon Pro"/>
                <a:cs typeface="Adobe Caslon Pro"/>
              </a:defRPr>
            </a:lvl2pPr>
            <a:lvl3pPr>
              <a:defRPr sz="2000">
                <a:solidFill>
                  <a:srgbClr val="FFFFFF"/>
                </a:solidFill>
                <a:latin typeface="Adobe Caslon Pro"/>
                <a:cs typeface="Adobe Caslon Pro"/>
              </a:defRPr>
            </a:lvl3pPr>
            <a:lvl4pPr>
              <a:defRPr sz="1800">
                <a:solidFill>
                  <a:srgbClr val="FFFFFF"/>
                </a:solidFill>
                <a:latin typeface="Adobe Caslon Pro"/>
                <a:cs typeface="Adobe Caslon Pro"/>
              </a:defRPr>
            </a:lvl4pPr>
            <a:lvl5pPr>
              <a:defRPr sz="1800">
                <a:solidFill>
                  <a:srgbClr val="FFFFFF"/>
                </a:solidFill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8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7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82553-EBFF-400F-9146-87ED2BE16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0BAF-08B7-429E-A34B-CAA18284A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89" y="1424860"/>
            <a:ext cx="4184822" cy="539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797"/>
            <a:ext cx="9144000" cy="344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7414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43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AB812-E5F9-4768-9DC8-14E5B638A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77590" y="6173523"/>
            <a:ext cx="9289656" cy="554304"/>
            <a:chOff x="-80920" y="6141856"/>
            <a:chExt cx="9289656" cy="554304"/>
          </a:xfrm>
        </p:grpSpPr>
        <p:grpSp>
          <p:nvGrpSpPr>
            <p:cNvPr id="14" name="Group 13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84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C58E7-3FA0-4037-89C6-FBA7AB4D8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72828" y="6179317"/>
            <a:ext cx="9289656" cy="554304"/>
            <a:chOff x="-80920" y="6141856"/>
            <a:chExt cx="9289656" cy="554304"/>
          </a:xfrm>
        </p:grpSpPr>
        <p:grpSp>
          <p:nvGrpSpPr>
            <p:cNvPr id="12" name="Group 11"/>
            <p:cNvGrpSpPr/>
            <p:nvPr/>
          </p:nvGrpSpPr>
          <p:grpSpPr>
            <a:xfrm>
              <a:off x="-80920" y="6141856"/>
              <a:ext cx="9289656" cy="554304"/>
              <a:chOff x="-80920" y="6141856"/>
              <a:chExt cx="9289656" cy="5543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80920" y="6141856"/>
                <a:ext cx="9289656" cy="554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922" y="6250754"/>
                <a:ext cx="2882539" cy="33650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43933" y="6279485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74140" y="5410844"/>
            <a:ext cx="9432323" cy="1532238"/>
            <a:chOff x="-74140" y="5410844"/>
            <a:chExt cx="9432323" cy="153223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1" b="32589"/>
            <a:stretch/>
          </p:blipFill>
          <p:spPr>
            <a:xfrm>
              <a:off x="-74140" y="5410844"/>
              <a:ext cx="9432323" cy="153223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8650" y="635498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61D7C"/>
                  </a:solidFill>
                  <a:latin typeface="Helvetica" panose="020B0504020202030204" pitchFamily="34" charset="0"/>
                </a:rPr>
                <a:t>lsu.edu/</a:t>
              </a:r>
              <a:r>
                <a:rPr lang="en-US" sz="1400" dirty="0" err="1">
                  <a:solidFill>
                    <a:srgbClr val="461D7C"/>
                  </a:solidFill>
                  <a:latin typeface="Helvetica" panose="020B0504020202030204" pitchFamily="34" charset="0"/>
                </a:rPr>
                <a:t>saa</a:t>
              </a:r>
              <a:endParaRPr lang="en-US" sz="1400" dirty="0">
                <a:solidFill>
                  <a:srgbClr val="461D7C"/>
                </a:solidFill>
                <a:latin typeface="Helvetica" panose="020B0504020202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07" y="6381881"/>
              <a:ext cx="1968843" cy="2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06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B62D-5556-C84B-A450-C1F7138974A4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F4FD-EA0D-E048-9273-727F58065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3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1D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700BAF-08B7-429E-A34B-CAA18284A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bickel1@lsu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stvil@l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14751F-C120-4F8A-80B5-83195EC3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46770"/>
          </a:xfrm>
        </p:spPr>
        <p:txBody>
          <a:bodyPr>
            <a:normAutofit fontScale="90000"/>
          </a:bodyPr>
          <a:lstStyle/>
          <a:p>
            <a:pPr algn="ctr"/>
            <a:br>
              <a:rPr lang="en-US" i="1" dirty="0"/>
            </a:br>
            <a:r>
              <a:rPr lang="en-US" sz="6000" b="1" dirty="0">
                <a:solidFill>
                  <a:schemeClr val="tx2"/>
                </a:solidFill>
              </a:rPr>
              <a:t>Student Advocacy &amp; </a:t>
            </a:r>
            <a:br>
              <a:rPr lang="en-US" sz="6000" b="1" dirty="0">
                <a:solidFill>
                  <a:schemeClr val="tx2"/>
                </a:solidFill>
              </a:rPr>
            </a:br>
            <a:r>
              <a:rPr lang="en-US" sz="6000" b="1" dirty="0">
                <a:solidFill>
                  <a:schemeClr val="tx2"/>
                </a:solidFill>
              </a:rPr>
              <a:t>Accountability</a:t>
            </a:r>
            <a:br>
              <a:rPr lang="en-US" i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4850" y="2551837"/>
            <a:ext cx="6334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</a:rPr>
              <a:t>Jonathan Sanders, Ph.D.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latin typeface="+mj-lt"/>
              </a:rPr>
              <a:t>Tracy Blanchard, 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Calibri" panose="020F0502020204030204" pitchFamily="34" charset="0"/>
              </a:rPr>
              <a:t>MHS-L.P.C.</a:t>
            </a:r>
            <a:endParaRPr lang="en-US" sz="3600" b="1" dirty="0">
              <a:solidFill>
                <a:srgbClr val="FFC000"/>
              </a:solidFill>
              <a:latin typeface="+mj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</a:rPr>
              <a:t>Chelsie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</a:rPr>
              <a:t> Bickel, 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M.Ed.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37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LSU Trends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92" y="1905000"/>
            <a:ext cx="8409408" cy="4425650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GroupMe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rgbClr val="FFCC00"/>
                </a:solidFill>
              </a:rPr>
              <a:t>Quizlet</a:t>
            </a:r>
          </a:p>
          <a:p>
            <a:r>
              <a:rPr lang="en-US" dirty="0">
                <a:solidFill>
                  <a:schemeClr val="tx2"/>
                </a:solidFill>
              </a:rPr>
              <a:t>Old-fashioned exam cheating</a:t>
            </a:r>
          </a:p>
          <a:p>
            <a:r>
              <a:rPr lang="en-US" dirty="0">
                <a:solidFill>
                  <a:srgbClr val="FFCC00"/>
                </a:solidFill>
              </a:rPr>
              <a:t>Paper mills/</a:t>
            </a:r>
            <a:r>
              <a:rPr lang="en-US" dirty="0"/>
              <a:t> </a:t>
            </a:r>
            <a:r>
              <a:rPr lang="en-US" dirty="0">
                <a:solidFill>
                  <a:srgbClr val="FFCC00"/>
                </a:solidFill>
              </a:rPr>
              <a:t>Ghost Writing</a:t>
            </a:r>
          </a:p>
          <a:p>
            <a:r>
              <a:rPr lang="en-US" dirty="0">
                <a:solidFill>
                  <a:srgbClr val="FFCC00"/>
                </a:solidFill>
              </a:rPr>
              <a:t>Online tutoring or “chat” features</a:t>
            </a:r>
          </a:p>
          <a:p>
            <a:r>
              <a:rPr lang="en-US" dirty="0">
                <a:solidFill>
                  <a:schemeClr val="tx2"/>
                </a:solidFill>
              </a:rPr>
              <a:t>Plagiarism by word switching</a:t>
            </a:r>
          </a:p>
          <a:p>
            <a:r>
              <a:rPr lang="en-US" dirty="0">
                <a:solidFill>
                  <a:schemeClr val="tx2"/>
                </a:solidFill>
              </a:rPr>
              <a:t>Passing down material</a:t>
            </a:r>
          </a:p>
        </p:txBody>
      </p:sp>
    </p:spTree>
    <p:extLst>
      <p:ext uri="{BB962C8B-B14F-4D97-AF65-F5344CB8AC3E}">
        <p14:creationId xmlns:p14="http://schemas.microsoft.com/office/powerpoint/2010/main" val="262659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grity tool k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758"/>
            <a:ext cx="9144000" cy="5294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FA138-873C-4357-99FB-7E45BFDE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Tool Kit</a:t>
            </a:r>
          </a:p>
        </p:txBody>
      </p:sp>
    </p:spTree>
    <p:extLst>
      <p:ext uri="{BB962C8B-B14F-4D97-AF65-F5344CB8AC3E}">
        <p14:creationId xmlns:p14="http://schemas.microsoft.com/office/powerpoint/2010/main" val="13053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re to find the tool kit on the webs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939"/>
            <a:ext cx="9144000" cy="5705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CAF4A-DB0B-479F-AA13-D47B7139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the tool kit</a:t>
            </a:r>
          </a:p>
        </p:txBody>
      </p:sp>
    </p:spTree>
    <p:extLst>
      <p:ext uri="{BB962C8B-B14F-4D97-AF65-F5344CB8AC3E}">
        <p14:creationId xmlns:p14="http://schemas.microsoft.com/office/powerpoint/2010/main" val="1436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699992">
            <a:off x="4359270" y="1681153"/>
            <a:ext cx="1366117" cy="4910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Resources</a:t>
            </a:r>
          </a:p>
        </p:txBody>
      </p:sp>
      <p:pic>
        <p:nvPicPr>
          <p:cNvPr id="2" name="Picture 1" descr="SAA webs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426"/>
            <a:ext cx="9144000" cy="578457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70E7AD4-2016-4E35-B025-AF48C9A0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274638"/>
            <a:ext cx="8315738" cy="798788"/>
          </a:xfrm>
        </p:spPr>
        <p:txBody>
          <a:bodyPr/>
          <a:lstStyle/>
          <a:p>
            <a:r>
              <a:rPr lang="en-US" dirty="0"/>
              <a:t>SAA Website</a:t>
            </a:r>
          </a:p>
        </p:txBody>
      </p:sp>
    </p:spTree>
    <p:extLst>
      <p:ext uri="{BB962C8B-B14F-4D97-AF65-F5344CB8AC3E}">
        <p14:creationId xmlns:p14="http://schemas.microsoft.com/office/powerpoint/2010/main" val="14364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srgbClr val="FFC000"/>
                </a:solidFill>
              </a:rPr>
              <a:t>LSU Cares </a:t>
            </a:r>
            <a:r>
              <a:rPr lang="en-US" sz="2700" dirty="0">
                <a:solidFill>
                  <a:srgbClr val="6600CC"/>
                </a:solidFill>
              </a:rPr>
              <a:t>is a university initiative </a:t>
            </a:r>
            <a:r>
              <a:rPr lang="en-US" sz="2700" dirty="0">
                <a:solidFill>
                  <a:srgbClr val="FFC000"/>
                </a:solidFill>
              </a:rPr>
              <a:t>dedicated to the well-being of students </a:t>
            </a:r>
            <a:r>
              <a:rPr lang="en-US" sz="2700" dirty="0">
                <a:solidFill>
                  <a:srgbClr val="6600CC"/>
                </a:solidFill>
              </a:rPr>
              <a:t>and promotion of a community that cares about each of its members.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700" dirty="0">
                <a:solidFill>
                  <a:srgbClr val="6600CC"/>
                </a:solidFill>
              </a:rPr>
              <a:t>LSU offers an </a:t>
            </a:r>
            <a:r>
              <a:rPr lang="en-US" sz="2700" dirty="0">
                <a:solidFill>
                  <a:srgbClr val="FFC000"/>
                </a:solidFill>
              </a:rPr>
              <a:t>online reporting </a:t>
            </a:r>
            <a:r>
              <a:rPr lang="en-US" sz="2700" dirty="0">
                <a:solidFill>
                  <a:srgbClr val="6600CC"/>
                </a:solidFill>
              </a:rPr>
              <a:t>system to help students, faculty, staff, families, and friends submit reports about: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700" dirty="0">
                <a:solidFill>
                  <a:srgbClr val="FFC000"/>
                </a:solidFill>
              </a:rPr>
              <a:t>LSU Code Of Student Conduct;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700" dirty="0">
                <a:solidFill>
                  <a:srgbClr val="FFC000"/>
                </a:solidFill>
              </a:rPr>
              <a:t>Sexual Misconduct And Hazing;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700" dirty="0">
                <a:solidFill>
                  <a:srgbClr val="FFC000"/>
                </a:solidFill>
              </a:rPr>
              <a:t>Bias Or Discrimination;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700" dirty="0">
                <a:solidFill>
                  <a:srgbClr val="FFC000"/>
                </a:solidFill>
              </a:rPr>
              <a:t>Complaints Or Grievances; And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700" dirty="0">
                <a:solidFill>
                  <a:srgbClr val="FFC000"/>
                </a:solidFill>
              </a:rPr>
              <a:t>Concerns About Students In Crisis Or Distress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C6B2873-8E3F-48B8-BEFD-E3FB78C3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LSU Cares</a:t>
            </a:r>
          </a:p>
        </p:txBody>
      </p:sp>
    </p:spTree>
    <p:extLst>
      <p:ext uri="{BB962C8B-B14F-4D97-AF65-F5344CB8AC3E}">
        <p14:creationId xmlns:p14="http://schemas.microsoft.com/office/powerpoint/2010/main" val="200808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942" y="163208"/>
            <a:ext cx="8986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Common Situations for Student of Concern Reports: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00891" y="2331782"/>
            <a:ext cx="48518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Sexual trauma		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Suicidal Risk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Food Insecurity		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Homelessness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Pregnancy/Miscarriage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  <a:latin typeface="Calibri"/>
              </a:rPr>
              <a:t>Medical/Psychiatric Illness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Relationship Breakup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  <a:latin typeface="Calibri"/>
              </a:rPr>
              <a:t>Loss of Family Member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5279" y="2331782"/>
            <a:ext cx="5252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Natural Disaster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  <a:latin typeface="Calibri"/>
              </a:rPr>
              <a:t>Emerging Mental Disorder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Disordered Eating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Domestic Violence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Health Insurance	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Financial Stressors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Calibri"/>
              </a:rPr>
              <a:t>Student Death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  <a:latin typeface="Calibri"/>
              </a:rPr>
              <a:t>Identified Patterned Behaviors</a:t>
            </a:r>
          </a:p>
        </p:txBody>
      </p:sp>
    </p:spTree>
    <p:extLst>
      <p:ext uri="{BB962C8B-B14F-4D97-AF65-F5344CB8AC3E}">
        <p14:creationId xmlns:p14="http://schemas.microsoft.com/office/powerpoint/2010/main" val="38425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Care Concerns</a:t>
            </a:r>
          </a:p>
        </p:txBody>
      </p:sp>
      <p:graphicFrame>
        <p:nvGraphicFramePr>
          <p:cNvPr id="14" name="Chart 13" descr="Pie chart of top care cases"/>
          <p:cNvGraphicFramePr/>
          <p:nvPr>
            <p:extLst>
              <p:ext uri="{D42A27DB-BD31-4B8C-83A1-F6EECF244321}">
                <p14:modId xmlns:p14="http://schemas.microsoft.com/office/powerpoint/2010/main" val="262892820"/>
              </p:ext>
            </p:extLst>
          </p:nvPr>
        </p:nvGraphicFramePr>
        <p:xfrm>
          <a:off x="521364" y="1419278"/>
          <a:ext cx="8088284" cy="477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17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Red Folder</a:t>
            </a:r>
          </a:p>
        </p:txBody>
      </p:sp>
      <p:graphicFrame>
        <p:nvGraphicFramePr>
          <p:cNvPr id="14" name="Chart 13" descr="red folder for lsu care"/>
          <p:cNvGraphicFramePr/>
          <p:nvPr>
            <p:extLst>
              <p:ext uri="{D42A27DB-BD31-4B8C-83A1-F6EECF244321}">
                <p14:modId xmlns:p14="http://schemas.microsoft.com/office/powerpoint/2010/main" val="93780747"/>
              </p:ext>
            </p:extLst>
          </p:nvPr>
        </p:nvGraphicFramePr>
        <p:xfrm>
          <a:off x="521364" y="1419278"/>
          <a:ext cx="8088284" cy="477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65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Student Programs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 descr="chart of transfer stud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97" y="1487553"/>
            <a:ext cx="5052602" cy="2686657"/>
          </a:xfrm>
          <a:prstGeom prst="rect">
            <a:avLst/>
          </a:prstGeom>
        </p:spPr>
      </p:pic>
      <p:pic>
        <p:nvPicPr>
          <p:cNvPr id="9" name="Picture 8" descr="word collag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" y="3993571"/>
            <a:ext cx="5115560" cy="2621356"/>
          </a:xfrm>
          <a:prstGeom prst="rect">
            <a:avLst/>
          </a:prstGeom>
        </p:spPr>
      </p:pic>
      <p:pic>
        <p:nvPicPr>
          <p:cNvPr id="10" name="Picture 9" descr="average gpa of transfer studen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16" y="1769368"/>
            <a:ext cx="2369184" cy="33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497" y="1903615"/>
            <a:ext cx="8028558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3200" b="1" dirty="0">
                <a:solidFill>
                  <a:srgbClr val="7030A0"/>
                </a:solidFill>
              </a:rPr>
              <a:t>Faculty Involvement &amp; Partnership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srgbClr val="7030A0"/>
                </a:solidFill>
              </a:rPr>
              <a:t>Making Reports- Eyes and ears of campus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srgbClr val="7030A0"/>
                </a:solidFill>
              </a:rPr>
              <a:t>University Hearing Panel- Need additional faculty panelist. Email Chelsie Bickel at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cbickel1@lsu.edu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srgbClr val="7030A0"/>
                </a:solidFill>
              </a:rPr>
              <a:t>Accountability Advisors Program- Email Eddie St-Vil at </a:t>
            </a:r>
            <a:r>
              <a:rPr lang="en-US" sz="2800" dirty="0">
                <a:solidFill>
                  <a:prstClr val="black"/>
                </a:solidFill>
                <a:hlinkClick r:id="rId4"/>
              </a:rPr>
              <a:t>estvil@lsu.edu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srgbClr val="7030A0"/>
                </a:solidFill>
              </a:rPr>
              <a:t>Committees/Think Tanks- Red Folder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470" y="1921735"/>
            <a:ext cx="7865224" cy="381927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New Code of Student Conduct as of </a:t>
            </a:r>
            <a:r>
              <a:rPr lang="en-US" sz="3600" b="1" dirty="0">
                <a:solidFill>
                  <a:srgbClr val="FFCC00"/>
                </a:solidFill>
              </a:rPr>
              <a:t>August 1</a:t>
            </a:r>
            <a:r>
              <a:rPr lang="en-US" sz="3600" b="1" baseline="30000" dirty="0">
                <a:solidFill>
                  <a:srgbClr val="FFCC00"/>
                </a:solidFill>
              </a:rPr>
              <a:t>st</a:t>
            </a:r>
            <a:r>
              <a:rPr lang="en-US" sz="3600" b="1" dirty="0">
                <a:solidFill>
                  <a:srgbClr val="FFCC00"/>
                </a:solidFill>
              </a:rPr>
              <a:t> </a:t>
            </a:r>
          </a:p>
          <a:p>
            <a:pPr lvl="1"/>
            <a:r>
              <a:rPr lang="en-US" sz="3600" b="1" dirty="0">
                <a:solidFill>
                  <a:srgbClr val="7030A0"/>
                </a:solidFill>
              </a:rPr>
              <a:t>Amnesty Policy</a:t>
            </a:r>
          </a:p>
          <a:p>
            <a:pPr lvl="1"/>
            <a:r>
              <a:rPr lang="en-US" sz="3600" b="1" dirty="0">
                <a:solidFill>
                  <a:srgbClr val="7030A0"/>
                </a:solidFill>
              </a:rPr>
              <a:t>Updated Hazing and Coercive Behavior Policy</a:t>
            </a:r>
          </a:p>
          <a:p>
            <a:pPr lvl="1"/>
            <a:r>
              <a:rPr lang="en-US" sz="3600" b="1" dirty="0">
                <a:solidFill>
                  <a:srgbClr val="7030A0"/>
                </a:solidFill>
              </a:rPr>
              <a:t>Student Organization Conduct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</a:rPr>
              <a:t>Know the Code </a:t>
            </a:r>
            <a:r>
              <a:rPr lang="en-US" sz="3600" b="1" dirty="0">
                <a:solidFill>
                  <a:srgbClr val="7030A0"/>
                </a:solidFill>
              </a:rPr>
              <a:t>Campaign!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i="1" dirty="0"/>
              <a:t>Code of Student Conduct	</a:t>
            </a:r>
          </a:p>
        </p:txBody>
      </p:sp>
    </p:spTree>
    <p:extLst>
      <p:ext uri="{BB962C8B-B14F-4D97-AF65-F5344CB8AC3E}">
        <p14:creationId xmlns:p14="http://schemas.microsoft.com/office/powerpoint/2010/main" val="35734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476"/>
            <a:ext cx="8153400" cy="990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 To Support You!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3888" y="2377441"/>
            <a:ext cx="7886700" cy="280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Student Advocacy &amp; Accountability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Suite 340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LSU Student Union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225-578-4307</a:t>
            </a:r>
          </a:p>
          <a:p>
            <a:pPr marL="0" indent="0" algn="ctr">
              <a:buNone/>
            </a:pPr>
            <a:r>
              <a:rPr lang="en-US" sz="3600" b="1" i="1" u="sng" dirty="0">
                <a:solidFill>
                  <a:schemeClr val="tx2"/>
                </a:solidFill>
              </a:rPr>
              <a:t>www.lsu.edu/saa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Chart of SAA caseloa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72946"/>
              </p:ext>
            </p:extLst>
          </p:nvPr>
        </p:nvGraphicFramePr>
        <p:xfrm>
          <a:off x="548442" y="1487553"/>
          <a:ext cx="8046322" cy="445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02" y="101728"/>
            <a:ext cx="7886700" cy="13726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SAA Caseload for 2017-2018</a:t>
            </a:r>
            <a:br>
              <a:rPr lang="en-US" b="1" dirty="0"/>
            </a:br>
            <a:r>
              <a:rPr lang="en-US" b="1" dirty="0"/>
              <a:t>Total 2,238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Graph of 2005 to present caseloa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051301"/>
              </p:ext>
            </p:extLst>
          </p:nvPr>
        </p:nvGraphicFramePr>
        <p:xfrm>
          <a:off x="515785" y="1487552"/>
          <a:ext cx="7830985" cy="453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85" y="172276"/>
            <a:ext cx="8229600" cy="1143000"/>
          </a:xfrm>
        </p:spPr>
        <p:txBody>
          <a:bodyPr/>
          <a:lstStyle/>
          <a:p>
            <a:r>
              <a:rPr lang="en-US" b="1" dirty="0"/>
              <a:t>Historical Graph</a:t>
            </a:r>
          </a:p>
        </p:txBody>
      </p:sp>
    </p:spTree>
    <p:extLst>
      <p:ext uri="{BB962C8B-B14F-4D97-AF65-F5344CB8AC3E}">
        <p14:creationId xmlns:p14="http://schemas.microsoft.com/office/powerpoint/2010/main" val="20102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 of cases by major colle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52"/>
            <a:ext cx="9144000" cy="52125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E3CD7D-D0B7-4238-ADFF-010B572B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by Major College</a:t>
            </a:r>
          </a:p>
        </p:txBody>
      </p:sp>
    </p:spTree>
    <p:extLst>
      <p:ext uri="{BB962C8B-B14F-4D97-AF65-F5344CB8AC3E}">
        <p14:creationId xmlns:p14="http://schemas.microsoft.com/office/powerpoint/2010/main" val="35668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2C39E-9860-4441-8F9E-E3086F252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ccountability pro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687"/>
            <a:ext cx="9144000" cy="57177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F737D58-2D7F-41B5-8007-D687AB85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Process</a:t>
            </a:r>
          </a:p>
        </p:txBody>
      </p:sp>
    </p:spTree>
    <p:extLst>
      <p:ext uri="{BB962C8B-B14F-4D97-AF65-F5344CB8AC3E}">
        <p14:creationId xmlns:p14="http://schemas.microsoft.com/office/powerpoint/2010/main" val="33200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72276"/>
            <a:ext cx="8229600" cy="1143000"/>
          </a:xfrm>
        </p:spPr>
        <p:txBody>
          <a:bodyPr/>
          <a:lstStyle/>
          <a:p>
            <a:r>
              <a:rPr lang="en-US" b="1" dirty="0"/>
              <a:t>Accountability Status</a:t>
            </a:r>
          </a:p>
        </p:txBody>
      </p:sp>
      <p:graphicFrame>
        <p:nvGraphicFramePr>
          <p:cNvPr id="4" name="Chart 3" descr="Accountability statu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879749"/>
              </p:ext>
            </p:extLst>
          </p:nvPr>
        </p:nvGraphicFramePr>
        <p:xfrm>
          <a:off x="573578" y="1562793"/>
          <a:ext cx="7639395" cy="465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6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03" y="187037"/>
            <a:ext cx="8229600" cy="1143000"/>
          </a:xfrm>
        </p:spPr>
        <p:txBody>
          <a:bodyPr/>
          <a:lstStyle/>
          <a:p>
            <a:r>
              <a:rPr lang="en-US" b="1" dirty="0"/>
              <a:t>Top Academic Charges</a:t>
            </a:r>
          </a:p>
        </p:txBody>
      </p:sp>
      <p:graphicFrame>
        <p:nvGraphicFramePr>
          <p:cNvPr id="4" name="Chart 3" descr="chart showing copying and authorized materials are top academic charg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453171"/>
              </p:ext>
            </p:extLst>
          </p:nvPr>
        </p:nvGraphicFramePr>
        <p:xfrm>
          <a:off x="818208" y="1599775"/>
          <a:ext cx="7506790" cy="434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 descr="top academic charg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84446"/>
              </p:ext>
            </p:extLst>
          </p:nvPr>
        </p:nvGraphicFramePr>
        <p:xfrm>
          <a:off x="818209" y="1561627"/>
          <a:ext cx="7610896" cy="445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5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03" y="25146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/>
              <a:t>Accountability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603" y="1921631"/>
            <a:ext cx="3810000" cy="2308324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Outcomes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Students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violation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Deferred Suspension for a minimum of two semesters (including transcript notation); Zero on the work in question and lower the overall grade by one letter OR Fail the course.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219" y="1739013"/>
            <a:ext cx="3696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Outcomes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Undergraduate Students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violation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Disciplinary Probation for a minimum of two semesters (including transcript notation);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on the work in question;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activity: Academic Misconduct Moodle module, Plagiarism Moodle module, Assignment resubmission for no credit, Letter of Apology, Ethics &amp; Decision-Making class,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9243" y="4481415"/>
            <a:ext cx="34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*Student records are kept for 7 Years, unless a student was suspended or expelled.</a:t>
            </a:r>
          </a:p>
        </p:txBody>
      </p:sp>
    </p:spTree>
    <p:extLst>
      <p:ext uri="{BB962C8B-B14F-4D97-AF65-F5344CB8AC3E}">
        <p14:creationId xmlns:p14="http://schemas.microsoft.com/office/powerpoint/2010/main" val="40325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AA Powerpoint Template 2017">
  <a:themeElements>
    <a:clrScheme name="SAA 2015">
      <a:dk1>
        <a:srgbClr val="FFFFFF"/>
      </a:dk1>
      <a:lt1>
        <a:srgbClr val="FDCB23"/>
      </a:lt1>
      <a:dk2>
        <a:srgbClr val="461D7C"/>
      </a:dk2>
      <a:lt2>
        <a:srgbClr val="E7E6E6"/>
      </a:lt2>
      <a:accent1>
        <a:srgbClr val="FDCB23"/>
      </a:accent1>
      <a:accent2>
        <a:srgbClr val="FDCB23"/>
      </a:accent2>
      <a:accent3>
        <a:srgbClr val="A5A5A5"/>
      </a:accent3>
      <a:accent4>
        <a:srgbClr val="FFF2CC"/>
      </a:accent4>
      <a:accent5>
        <a:srgbClr val="FFFFFF"/>
      </a:accent5>
      <a:accent6>
        <a:srgbClr val="7F7F7F"/>
      </a:accent6>
      <a:hlink>
        <a:srgbClr val="FDCB23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SAA Powerpoint Template 2017</Template>
  <TotalTime>1641</TotalTime>
  <Words>465</Words>
  <Application>Microsoft Office PowerPoint</Application>
  <PresentationFormat>On-screen Show (4:3)</PresentationFormat>
  <Paragraphs>119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Adobe Caslon Pro</vt:lpstr>
      <vt:lpstr>Arial</vt:lpstr>
      <vt:lpstr>Calibri</vt:lpstr>
      <vt:lpstr>Helvetica</vt:lpstr>
      <vt:lpstr>Office Theme</vt:lpstr>
      <vt:lpstr>2_SAA Powerpoint Template 2017</vt:lpstr>
      <vt:lpstr> Student Advocacy &amp;  Accountability </vt:lpstr>
      <vt:lpstr>Code of Student Conduct </vt:lpstr>
      <vt:lpstr>SAA Caseload for 2017-2018 Total 2,238</vt:lpstr>
      <vt:lpstr>Historical Graph</vt:lpstr>
      <vt:lpstr>Cases by Major College</vt:lpstr>
      <vt:lpstr>Accountability Process</vt:lpstr>
      <vt:lpstr>Accountability Status</vt:lpstr>
      <vt:lpstr>Top Academic Charges</vt:lpstr>
      <vt:lpstr>Accountability Outcomes</vt:lpstr>
      <vt:lpstr>LSU Trends </vt:lpstr>
      <vt:lpstr>Integrity Tool Kit</vt:lpstr>
      <vt:lpstr>Where to find the tool kit</vt:lpstr>
      <vt:lpstr>SAA Website</vt:lpstr>
      <vt:lpstr>LSU Cares</vt:lpstr>
      <vt:lpstr> </vt:lpstr>
      <vt:lpstr> Top Care Concerns</vt:lpstr>
      <vt:lpstr> Red Folder</vt:lpstr>
      <vt:lpstr>Transfer Student Programs </vt:lpstr>
      <vt:lpstr> We Need You!</vt:lpstr>
      <vt:lpstr>We Are Here To Support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 Hearing Officer Training 2017</dc:title>
  <dc:creator>Rachel L Champagne</dc:creator>
  <cp:lastModifiedBy>Susannah Montandon</cp:lastModifiedBy>
  <cp:revision>89</cp:revision>
  <cp:lastPrinted>2019-01-16T14:33:55Z</cp:lastPrinted>
  <dcterms:created xsi:type="dcterms:W3CDTF">2017-07-10T20:44:55Z</dcterms:created>
  <dcterms:modified xsi:type="dcterms:W3CDTF">2019-08-07T18:07:40Z</dcterms:modified>
</cp:coreProperties>
</file>