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5" d="100"/>
          <a:sy n="105" d="100"/>
        </p:scale>
        <p:origin x="1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CBB64-6983-4321-8BBC-3BFFD11EC10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4D817A2-82FB-4E20-B709-5B6B4096EA21}">
      <dgm:prSet/>
      <dgm:spPr/>
      <dgm:t>
        <a:bodyPr/>
        <a:lstStyle/>
        <a:p>
          <a:pPr>
            <a:defRPr cap="all"/>
          </a:pPr>
          <a:r>
            <a:rPr lang="en-US"/>
            <a:t>Retirement – Belinda Doyle</a:t>
          </a:r>
        </a:p>
      </dgm:t>
    </dgm:pt>
    <dgm:pt modelId="{BD29F737-139F-40CB-8F89-4B2450BEF3B5}" type="parTrans" cxnId="{0BC1D6F5-A106-42E6-8F9B-BB4555D85F84}">
      <dgm:prSet/>
      <dgm:spPr/>
      <dgm:t>
        <a:bodyPr/>
        <a:lstStyle/>
        <a:p>
          <a:endParaRPr lang="en-US"/>
        </a:p>
      </dgm:t>
    </dgm:pt>
    <dgm:pt modelId="{4DA4A57A-AFAC-4629-B1E3-5BA0111454E4}" type="sibTrans" cxnId="{0BC1D6F5-A106-42E6-8F9B-BB4555D85F84}">
      <dgm:prSet/>
      <dgm:spPr/>
      <dgm:t>
        <a:bodyPr/>
        <a:lstStyle/>
        <a:p>
          <a:endParaRPr lang="en-US"/>
        </a:p>
      </dgm:t>
    </dgm:pt>
    <dgm:pt modelId="{1F474CA1-914D-43EB-9921-0EA7A8490E33}">
      <dgm:prSet/>
      <dgm:spPr/>
      <dgm:t>
        <a:bodyPr/>
        <a:lstStyle/>
        <a:p>
          <a:pPr>
            <a:defRPr cap="all"/>
          </a:pPr>
          <a:r>
            <a:rPr lang="en-US"/>
            <a:t>Supplemental Retirement- Todd Langlois</a:t>
          </a:r>
        </a:p>
      </dgm:t>
    </dgm:pt>
    <dgm:pt modelId="{AE1D3538-CA8B-41B0-8E55-119F82053A84}" type="parTrans" cxnId="{3E784774-A63D-41D8-9E1F-2284F04687B6}">
      <dgm:prSet/>
      <dgm:spPr/>
      <dgm:t>
        <a:bodyPr/>
        <a:lstStyle/>
        <a:p>
          <a:endParaRPr lang="en-US"/>
        </a:p>
      </dgm:t>
    </dgm:pt>
    <dgm:pt modelId="{65900E67-FFD4-4E95-8A10-6476C77C1582}" type="sibTrans" cxnId="{3E784774-A63D-41D8-9E1F-2284F04687B6}">
      <dgm:prSet/>
      <dgm:spPr/>
      <dgm:t>
        <a:bodyPr/>
        <a:lstStyle/>
        <a:p>
          <a:endParaRPr lang="en-US"/>
        </a:p>
      </dgm:t>
    </dgm:pt>
    <dgm:pt modelId="{E7B72FEE-FA84-4305-83E3-88E6F553D435}">
      <dgm:prSet/>
      <dgm:spPr/>
      <dgm:t>
        <a:bodyPr/>
        <a:lstStyle/>
        <a:p>
          <a:pPr>
            <a:defRPr cap="all"/>
          </a:pPr>
          <a:r>
            <a:rPr lang="en-US"/>
            <a:t>Deferred Compensation - Connie Stevens</a:t>
          </a:r>
        </a:p>
      </dgm:t>
    </dgm:pt>
    <dgm:pt modelId="{4180389B-FEDC-48A9-B93A-9DD6A1169FC2}" type="parTrans" cxnId="{75FE2D4D-985F-43A4-BABC-DC82679A5505}">
      <dgm:prSet/>
      <dgm:spPr/>
      <dgm:t>
        <a:bodyPr/>
        <a:lstStyle/>
        <a:p>
          <a:endParaRPr lang="en-US"/>
        </a:p>
      </dgm:t>
    </dgm:pt>
    <dgm:pt modelId="{A1BEF5CC-DEBE-4602-B7CD-6A4CC8784B76}" type="sibTrans" cxnId="{75FE2D4D-985F-43A4-BABC-DC82679A5505}">
      <dgm:prSet/>
      <dgm:spPr/>
      <dgm:t>
        <a:bodyPr/>
        <a:lstStyle/>
        <a:p>
          <a:endParaRPr lang="en-US"/>
        </a:p>
      </dgm:t>
    </dgm:pt>
    <dgm:pt modelId="{C9B4A681-D479-4737-9644-65F2356F54DB}">
      <dgm:prSet/>
      <dgm:spPr/>
      <dgm:t>
        <a:bodyPr/>
        <a:lstStyle/>
        <a:p>
          <a:pPr>
            <a:defRPr cap="all"/>
          </a:pPr>
          <a:r>
            <a:rPr lang="en-US"/>
            <a:t>Dept. of Finance - Donald Chance</a:t>
          </a:r>
        </a:p>
      </dgm:t>
    </dgm:pt>
    <dgm:pt modelId="{921EC723-0442-4D5A-8CD4-92A974BD4166}" type="parTrans" cxnId="{10DA1670-C549-4A31-B2D0-1FEA655530B6}">
      <dgm:prSet/>
      <dgm:spPr/>
      <dgm:t>
        <a:bodyPr/>
        <a:lstStyle/>
        <a:p>
          <a:endParaRPr lang="en-US"/>
        </a:p>
      </dgm:t>
    </dgm:pt>
    <dgm:pt modelId="{A34BDEB8-9A34-47DB-A16A-C971031BD37C}" type="sibTrans" cxnId="{10DA1670-C549-4A31-B2D0-1FEA655530B6}">
      <dgm:prSet/>
      <dgm:spPr/>
      <dgm:t>
        <a:bodyPr/>
        <a:lstStyle/>
        <a:p>
          <a:endParaRPr lang="en-US"/>
        </a:p>
      </dgm:t>
    </dgm:pt>
    <dgm:pt modelId="{36600661-EBAD-426C-8DE0-07B4C56F1FC0}" type="pres">
      <dgm:prSet presAssocID="{489CBB64-6983-4321-8BBC-3BFFD11EC10F}" presName="root" presStyleCnt="0">
        <dgm:presLayoutVars>
          <dgm:dir/>
          <dgm:resizeHandles val="exact"/>
        </dgm:presLayoutVars>
      </dgm:prSet>
      <dgm:spPr/>
    </dgm:pt>
    <dgm:pt modelId="{E1ACC219-C327-4217-9AAF-F5A0B7E30622}" type="pres">
      <dgm:prSet presAssocID="{C4D817A2-82FB-4E20-B709-5B6B4096EA21}" presName="compNode" presStyleCnt="0"/>
      <dgm:spPr/>
    </dgm:pt>
    <dgm:pt modelId="{A062E2F1-4858-4447-B20D-F23DC5623033}" type="pres">
      <dgm:prSet presAssocID="{C4D817A2-82FB-4E20-B709-5B6B4096EA21}" presName="iconBgRect" presStyleLbl="bgShp" presStyleIdx="0" presStyleCnt="4"/>
      <dgm:spPr/>
    </dgm:pt>
    <dgm:pt modelId="{0111D0CE-BB4D-4300-82EF-65265F2D0212}" type="pres">
      <dgm:prSet presAssocID="{C4D817A2-82FB-4E20-B709-5B6B4096EA2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66FF0736-49A5-4185-B317-15CB785CFAC3}" type="pres">
      <dgm:prSet presAssocID="{C4D817A2-82FB-4E20-B709-5B6B4096EA21}" presName="spaceRect" presStyleCnt="0"/>
      <dgm:spPr/>
    </dgm:pt>
    <dgm:pt modelId="{586892FB-4C88-4661-8AE8-51C97C034672}" type="pres">
      <dgm:prSet presAssocID="{C4D817A2-82FB-4E20-B709-5B6B4096EA21}" presName="textRect" presStyleLbl="revTx" presStyleIdx="0" presStyleCnt="4">
        <dgm:presLayoutVars>
          <dgm:chMax val="1"/>
          <dgm:chPref val="1"/>
        </dgm:presLayoutVars>
      </dgm:prSet>
      <dgm:spPr/>
    </dgm:pt>
    <dgm:pt modelId="{A2F5162D-90B5-43A2-921B-01A7E11A922A}" type="pres">
      <dgm:prSet presAssocID="{4DA4A57A-AFAC-4629-B1E3-5BA0111454E4}" presName="sibTrans" presStyleCnt="0"/>
      <dgm:spPr/>
    </dgm:pt>
    <dgm:pt modelId="{E6DF5547-4836-4C47-88FE-9684009C6381}" type="pres">
      <dgm:prSet presAssocID="{1F474CA1-914D-43EB-9921-0EA7A8490E33}" presName="compNode" presStyleCnt="0"/>
      <dgm:spPr/>
    </dgm:pt>
    <dgm:pt modelId="{AB3B4DA7-3B91-4ADF-823B-DE4EA492635A}" type="pres">
      <dgm:prSet presAssocID="{1F474CA1-914D-43EB-9921-0EA7A8490E33}" presName="iconBgRect" presStyleLbl="bgShp" presStyleIdx="1" presStyleCnt="4"/>
      <dgm:spPr/>
    </dgm:pt>
    <dgm:pt modelId="{E35DB4AF-76C3-4148-A620-F4590F675ED7}" type="pres">
      <dgm:prSet presAssocID="{1F474CA1-914D-43EB-9921-0EA7A8490E3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Cane"/>
        </a:ext>
      </dgm:extLst>
    </dgm:pt>
    <dgm:pt modelId="{3D3CCD9D-2AC3-413D-83C7-05EFC7CCA3CA}" type="pres">
      <dgm:prSet presAssocID="{1F474CA1-914D-43EB-9921-0EA7A8490E33}" presName="spaceRect" presStyleCnt="0"/>
      <dgm:spPr/>
    </dgm:pt>
    <dgm:pt modelId="{F2D3B754-89F5-4C1D-8382-5C455F23B894}" type="pres">
      <dgm:prSet presAssocID="{1F474CA1-914D-43EB-9921-0EA7A8490E33}" presName="textRect" presStyleLbl="revTx" presStyleIdx="1" presStyleCnt="4">
        <dgm:presLayoutVars>
          <dgm:chMax val="1"/>
          <dgm:chPref val="1"/>
        </dgm:presLayoutVars>
      </dgm:prSet>
      <dgm:spPr/>
    </dgm:pt>
    <dgm:pt modelId="{C6458A05-53D2-40F2-8044-EFEBE5AF711C}" type="pres">
      <dgm:prSet presAssocID="{65900E67-FFD4-4E95-8A10-6476C77C1582}" presName="sibTrans" presStyleCnt="0"/>
      <dgm:spPr/>
    </dgm:pt>
    <dgm:pt modelId="{889DB3C2-023E-40C3-A72D-9A08BD9D35B4}" type="pres">
      <dgm:prSet presAssocID="{E7B72FEE-FA84-4305-83E3-88E6F553D435}" presName="compNode" presStyleCnt="0"/>
      <dgm:spPr/>
    </dgm:pt>
    <dgm:pt modelId="{B957484B-127F-429F-AF6C-DD680B0CEE69}" type="pres">
      <dgm:prSet presAssocID="{E7B72FEE-FA84-4305-83E3-88E6F553D435}" presName="iconBgRect" presStyleLbl="bgShp" presStyleIdx="2" presStyleCnt="4"/>
      <dgm:spPr/>
    </dgm:pt>
    <dgm:pt modelId="{9EBF6CE2-28B3-48BF-BFCA-092F21709033}" type="pres">
      <dgm:prSet presAssocID="{E7B72FEE-FA84-4305-83E3-88E6F553D43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C9C87058-5571-4B6F-9F0C-03ADA6627BC3}" type="pres">
      <dgm:prSet presAssocID="{E7B72FEE-FA84-4305-83E3-88E6F553D435}" presName="spaceRect" presStyleCnt="0"/>
      <dgm:spPr/>
    </dgm:pt>
    <dgm:pt modelId="{04DA3CF8-55B9-4F8D-87F0-4F106DD909D3}" type="pres">
      <dgm:prSet presAssocID="{E7B72FEE-FA84-4305-83E3-88E6F553D435}" presName="textRect" presStyleLbl="revTx" presStyleIdx="2" presStyleCnt="4">
        <dgm:presLayoutVars>
          <dgm:chMax val="1"/>
          <dgm:chPref val="1"/>
        </dgm:presLayoutVars>
      </dgm:prSet>
      <dgm:spPr/>
    </dgm:pt>
    <dgm:pt modelId="{9542C867-E115-41B3-8D19-5E90BCEDA7E8}" type="pres">
      <dgm:prSet presAssocID="{A1BEF5CC-DEBE-4602-B7CD-6A4CC8784B76}" presName="sibTrans" presStyleCnt="0"/>
      <dgm:spPr/>
    </dgm:pt>
    <dgm:pt modelId="{4ECC390A-20CD-4726-AF9B-316D05A654D7}" type="pres">
      <dgm:prSet presAssocID="{C9B4A681-D479-4737-9644-65F2356F54DB}" presName="compNode" presStyleCnt="0"/>
      <dgm:spPr/>
    </dgm:pt>
    <dgm:pt modelId="{BC7AD2DD-9838-4B34-8167-31E8D345EB78}" type="pres">
      <dgm:prSet presAssocID="{C9B4A681-D479-4737-9644-65F2356F54DB}" presName="iconBgRect" presStyleLbl="bgShp" presStyleIdx="3" presStyleCnt="4"/>
      <dgm:spPr/>
    </dgm:pt>
    <dgm:pt modelId="{507B8D4A-7DF7-4B0B-AA79-6157D442A0E6}" type="pres">
      <dgm:prSet presAssocID="{C9B4A681-D479-4737-9644-65F2356F54D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tcoin"/>
        </a:ext>
      </dgm:extLst>
    </dgm:pt>
    <dgm:pt modelId="{8AD66AC2-BAE8-47FE-A65E-A081EF584403}" type="pres">
      <dgm:prSet presAssocID="{C9B4A681-D479-4737-9644-65F2356F54DB}" presName="spaceRect" presStyleCnt="0"/>
      <dgm:spPr/>
    </dgm:pt>
    <dgm:pt modelId="{43FA10B3-4128-4680-9D73-5FA45FE7CE7B}" type="pres">
      <dgm:prSet presAssocID="{C9B4A681-D479-4737-9644-65F2356F54DB}" presName="textRect" presStyleLbl="revTx" presStyleIdx="3" presStyleCnt="4">
        <dgm:presLayoutVars>
          <dgm:chMax val="1"/>
          <dgm:chPref val="1"/>
        </dgm:presLayoutVars>
      </dgm:prSet>
      <dgm:spPr/>
    </dgm:pt>
  </dgm:ptLst>
  <dgm:cxnLst>
    <dgm:cxn modelId="{ABE59700-A7FB-4F5F-8C6B-29E4D673F4AB}" type="presOf" srcId="{1F474CA1-914D-43EB-9921-0EA7A8490E33}" destId="{F2D3B754-89F5-4C1D-8382-5C455F23B894}" srcOrd="0" destOrd="0" presId="urn:microsoft.com/office/officeart/2018/5/layout/IconCircleLabelList"/>
    <dgm:cxn modelId="{75FE2D4D-985F-43A4-BABC-DC82679A5505}" srcId="{489CBB64-6983-4321-8BBC-3BFFD11EC10F}" destId="{E7B72FEE-FA84-4305-83E3-88E6F553D435}" srcOrd="2" destOrd="0" parTransId="{4180389B-FEDC-48A9-B93A-9DD6A1169FC2}" sibTransId="{A1BEF5CC-DEBE-4602-B7CD-6A4CC8784B76}"/>
    <dgm:cxn modelId="{10DA1670-C549-4A31-B2D0-1FEA655530B6}" srcId="{489CBB64-6983-4321-8BBC-3BFFD11EC10F}" destId="{C9B4A681-D479-4737-9644-65F2356F54DB}" srcOrd="3" destOrd="0" parTransId="{921EC723-0442-4D5A-8CD4-92A974BD4166}" sibTransId="{A34BDEB8-9A34-47DB-A16A-C971031BD37C}"/>
    <dgm:cxn modelId="{3E784774-A63D-41D8-9E1F-2284F04687B6}" srcId="{489CBB64-6983-4321-8BBC-3BFFD11EC10F}" destId="{1F474CA1-914D-43EB-9921-0EA7A8490E33}" srcOrd="1" destOrd="0" parTransId="{AE1D3538-CA8B-41B0-8E55-119F82053A84}" sibTransId="{65900E67-FFD4-4E95-8A10-6476C77C1582}"/>
    <dgm:cxn modelId="{24C5AC88-207F-4486-BD3E-0E2096BAD3C2}" type="presOf" srcId="{489CBB64-6983-4321-8BBC-3BFFD11EC10F}" destId="{36600661-EBAD-426C-8DE0-07B4C56F1FC0}" srcOrd="0" destOrd="0" presId="urn:microsoft.com/office/officeart/2018/5/layout/IconCircleLabelList"/>
    <dgm:cxn modelId="{16EE0BCB-2260-411A-916F-BAC7CEDD2394}" type="presOf" srcId="{C9B4A681-D479-4737-9644-65F2356F54DB}" destId="{43FA10B3-4128-4680-9D73-5FA45FE7CE7B}" srcOrd="0" destOrd="0" presId="urn:microsoft.com/office/officeart/2018/5/layout/IconCircleLabelList"/>
    <dgm:cxn modelId="{33D472E2-6606-49F1-9F90-65D22912E78D}" type="presOf" srcId="{C4D817A2-82FB-4E20-B709-5B6B4096EA21}" destId="{586892FB-4C88-4661-8AE8-51C97C034672}" srcOrd="0" destOrd="0" presId="urn:microsoft.com/office/officeart/2018/5/layout/IconCircleLabelList"/>
    <dgm:cxn modelId="{0BC1D6F5-A106-42E6-8F9B-BB4555D85F84}" srcId="{489CBB64-6983-4321-8BBC-3BFFD11EC10F}" destId="{C4D817A2-82FB-4E20-B709-5B6B4096EA21}" srcOrd="0" destOrd="0" parTransId="{BD29F737-139F-40CB-8F89-4B2450BEF3B5}" sibTransId="{4DA4A57A-AFAC-4629-B1E3-5BA0111454E4}"/>
    <dgm:cxn modelId="{D06691F7-3896-489C-AA26-ACB2C039DC3E}" type="presOf" srcId="{E7B72FEE-FA84-4305-83E3-88E6F553D435}" destId="{04DA3CF8-55B9-4F8D-87F0-4F106DD909D3}" srcOrd="0" destOrd="0" presId="urn:microsoft.com/office/officeart/2018/5/layout/IconCircleLabelList"/>
    <dgm:cxn modelId="{6D3FAEE2-05D4-43B5-A9FE-568118E6BD8B}" type="presParOf" srcId="{36600661-EBAD-426C-8DE0-07B4C56F1FC0}" destId="{E1ACC219-C327-4217-9AAF-F5A0B7E30622}" srcOrd="0" destOrd="0" presId="urn:microsoft.com/office/officeart/2018/5/layout/IconCircleLabelList"/>
    <dgm:cxn modelId="{219BCDF0-F3D5-4306-A3CF-FD3DE9CE4500}" type="presParOf" srcId="{E1ACC219-C327-4217-9AAF-F5A0B7E30622}" destId="{A062E2F1-4858-4447-B20D-F23DC5623033}" srcOrd="0" destOrd="0" presId="urn:microsoft.com/office/officeart/2018/5/layout/IconCircleLabelList"/>
    <dgm:cxn modelId="{39B20447-AD6F-4F78-B939-23551E2C002B}" type="presParOf" srcId="{E1ACC219-C327-4217-9AAF-F5A0B7E30622}" destId="{0111D0CE-BB4D-4300-82EF-65265F2D0212}" srcOrd="1" destOrd="0" presId="urn:microsoft.com/office/officeart/2018/5/layout/IconCircleLabelList"/>
    <dgm:cxn modelId="{B334F23B-5484-4FD8-BEE2-918AFAF77743}" type="presParOf" srcId="{E1ACC219-C327-4217-9AAF-F5A0B7E30622}" destId="{66FF0736-49A5-4185-B317-15CB785CFAC3}" srcOrd="2" destOrd="0" presId="urn:microsoft.com/office/officeart/2018/5/layout/IconCircleLabelList"/>
    <dgm:cxn modelId="{E99944DE-B29B-4216-BABA-DDB5BC46468C}" type="presParOf" srcId="{E1ACC219-C327-4217-9AAF-F5A0B7E30622}" destId="{586892FB-4C88-4661-8AE8-51C97C034672}" srcOrd="3" destOrd="0" presId="urn:microsoft.com/office/officeart/2018/5/layout/IconCircleLabelList"/>
    <dgm:cxn modelId="{F4C1416C-F8F0-4B39-BAB8-3C24E7F8465E}" type="presParOf" srcId="{36600661-EBAD-426C-8DE0-07B4C56F1FC0}" destId="{A2F5162D-90B5-43A2-921B-01A7E11A922A}" srcOrd="1" destOrd="0" presId="urn:microsoft.com/office/officeart/2018/5/layout/IconCircleLabelList"/>
    <dgm:cxn modelId="{BC4AF76E-6C72-4F5D-88A2-5D738902295A}" type="presParOf" srcId="{36600661-EBAD-426C-8DE0-07B4C56F1FC0}" destId="{E6DF5547-4836-4C47-88FE-9684009C6381}" srcOrd="2" destOrd="0" presId="urn:microsoft.com/office/officeart/2018/5/layout/IconCircleLabelList"/>
    <dgm:cxn modelId="{7477EC4D-D83C-4A0B-990F-9DE1CEFC24B9}" type="presParOf" srcId="{E6DF5547-4836-4C47-88FE-9684009C6381}" destId="{AB3B4DA7-3B91-4ADF-823B-DE4EA492635A}" srcOrd="0" destOrd="0" presId="urn:microsoft.com/office/officeart/2018/5/layout/IconCircleLabelList"/>
    <dgm:cxn modelId="{A3198DD0-1C92-4FA4-97B1-76AC03BC8DF7}" type="presParOf" srcId="{E6DF5547-4836-4C47-88FE-9684009C6381}" destId="{E35DB4AF-76C3-4148-A620-F4590F675ED7}" srcOrd="1" destOrd="0" presId="urn:microsoft.com/office/officeart/2018/5/layout/IconCircleLabelList"/>
    <dgm:cxn modelId="{7C978219-852A-4BC7-BAC2-872B62EF215B}" type="presParOf" srcId="{E6DF5547-4836-4C47-88FE-9684009C6381}" destId="{3D3CCD9D-2AC3-413D-83C7-05EFC7CCA3CA}" srcOrd="2" destOrd="0" presId="urn:microsoft.com/office/officeart/2018/5/layout/IconCircleLabelList"/>
    <dgm:cxn modelId="{8054D986-7261-481B-BD17-8F88F5809CD6}" type="presParOf" srcId="{E6DF5547-4836-4C47-88FE-9684009C6381}" destId="{F2D3B754-89F5-4C1D-8382-5C455F23B894}" srcOrd="3" destOrd="0" presId="urn:microsoft.com/office/officeart/2018/5/layout/IconCircleLabelList"/>
    <dgm:cxn modelId="{1266AA62-FE1E-4887-81A8-09F382663266}" type="presParOf" srcId="{36600661-EBAD-426C-8DE0-07B4C56F1FC0}" destId="{C6458A05-53D2-40F2-8044-EFEBE5AF711C}" srcOrd="3" destOrd="0" presId="urn:microsoft.com/office/officeart/2018/5/layout/IconCircleLabelList"/>
    <dgm:cxn modelId="{52D003C6-2EDA-40C3-BC52-A2A0A73B437C}" type="presParOf" srcId="{36600661-EBAD-426C-8DE0-07B4C56F1FC0}" destId="{889DB3C2-023E-40C3-A72D-9A08BD9D35B4}" srcOrd="4" destOrd="0" presId="urn:microsoft.com/office/officeart/2018/5/layout/IconCircleLabelList"/>
    <dgm:cxn modelId="{5214035B-E69C-418D-BAAE-8B7D277C123C}" type="presParOf" srcId="{889DB3C2-023E-40C3-A72D-9A08BD9D35B4}" destId="{B957484B-127F-429F-AF6C-DD680B0CEE69}" srcOrd="0" destOrd="0" presId="urn:microsoft.com/office/officeart/2018/5/layout/IconCircleLabelList"/>
    <dgm:cxn modelId="{0E11F9CD-269F-4CB0-B44F-4B17F3E1F4FC}" type="presParOf" srcId="{889DB3C2-023E-40C3-A72D-9A08BD9D35B4}" destId="{9EBF6CE2-28B3-48BF-BFCA-092F21709033}" srcOrd="1" destOrd="0" presId="urn:microsoft.com/office/officeart/2018/5/layout/IconCircleLabelList"/>
    <dgm:cxn modelId="{E6FCB6EC-80A2-4705-9FA9-D3DFD5D04B2A}" type="presParOf" srcId="{889DB3C2-023E-40C3-A72D-9A08BD9D35B4}" destId="{C9C87058-5571-4B6F-9F0C-03ADA6627BC3}" srcOrd="2" destOrd="0" presId="urn:microsoft.com/office/officeart/2018/5/layout/IconCircleLabelList"/>
    <dgm:cxn modelId="{69E23B7E-4406-4592-AA36-FD663D2A6CFC}" type="presParOf" srcId="{889DB3C2-023E-40C3-A72D-9A08BD9D35B4}" destId="{04DA3CF8-55B9-4F8D-87F0-4F106DD909D3}" srcOrd="3" destOrd="0" presId="urn:microsoft.com/office/officeart/2018/5/layout/IconCircleLabelList"/>
    <dgm:cxn modelId="{4B2C16AF-B9FA-4E45-8EA5-6F1E7F66EE6B}" type="presParOf" srcId="{36600661-EBAD-426C-8DE0-07B4C56F1FC0}" destId="{9542C867-E115-41B3-8D19-5E90BCEDA7E8}" srcOrd="5" destOrd="0" presId="urn:microsoft.com/office/officeart/2018/5/layout/IconCircleLabelList"/>
    <dgm:cxn modelId="{69D190B3-EF0D-4210-927B-8EFAB429EE24}" type="presParOf" srcId="{36600661-EBAD-426C-8DE0-07B4C56F1FC0}" destId="{4ECC390A-20CD-4726-AF9B-316D05A654D7}" srcOrd="6" destOrd="0" presId="urn:microsoft.com/office/officeart/2018/5/layout/IconCircleLabelList"/>
    <dgm:cxn modelId="{F073CDE8-6835-45BD-9AA1-00EFAD39187B}" type="presParOf" srcId="{4ECC390A-20CD-4726-AF9B-316D05A654D7}" destId="{BC7AD2DD-9838-4B34-8167-31E8D345EB78}" srcOrd="0" destOrd="0" presId="urn:microsoft.com/office/officeart/2018/5/layout/IconCircleLabelList"/>
    <dgm:cxn modelId="{4ED1E520-870E-40BB-931F-A40F34135A11}" type="presParOf" srcId="{4ECC390A-20CD-4726-AF9B-316D05A654D7}" destId="{507B8D4A-7DF7-4B0B-AA79-6157D442A0E6}" srcOrd="1" destOrd="0" presId="urn:microsoft.com/office/officeart/2018/5/layout/IconCircleLabelList"/>
    <dgm:cxn modelId="{37F9E5A5-A452-439B-A86A-F63BC9ED66D1}" type="presParOf" srcId="{4ECC390A-20CD-4726-AF9B-316D05A654D7}" destId="{8AD66AC2-BAE8-47FE-A65E-A081EF584403}" srcOrd="2" destOrd="0" presId="urn:microsoft.com/office/officeart/2018/5/layout/IconCircleLabelList"/>
    <dgm:cxn modelId="{E44FCA41-C786-4897-8815-A704ED79385F}" type="presParOf" srcId="{4ECC390A-20CD-4726-AF9B-316D05A654D7}" destId="{43FA10B3-4128-4680-9D73-5FA45FE7CE7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935C66-755B-401F-88BD-E1EF0F6B51BA}"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95AD24FC-999D-4B3C-83AC-542521E53779}">
      <dgm:prSet/>
      <dgm:spPr/>
      <dgm:t>
        <a:bodyPr/>
        <a:lstStyle/>
        <a:p>
          <a:r>
            <a:rPr lang="en-US"/>
            <a:t>Workday Census</a:t>
          </a:r>
        </a:p>
      </dgm:t>
    </dgm:pt>
    <dgm:pt modelId="{C0CDCAB2-76CB-42EB-982F-E73562C99BA5}" type="parTrans" cxnId="{FCDD5C74-529D-442F-B322-CA271CAFA59D}">
      <dgm:prSet/>
      <dgm:spPr/>
      <dgm:t>
        <a:bodyPr/>
        <a:lstStyle/>
        <a:p>
          <a:endParaRPr lang="en-US"/>
        </a:p>
      </dgm:t>
    </dgm:pt>
    <dgm:pt modelId="{D53DC6A1-FA7F-4CA3-8F9E-9B77596EE9A6}" type="sibTrans" cxnId="{FCDD5C74-529D-442F-B322-CA271CAFA59D}">
      <dgm:prSet/>
      <dgm:spPr/>
      <dgm:t>
        <a:bodyPr/>
        <a:lstStyle/>
        <a:p>
          <a:endParaRPr lang="en-US"/>
        </a:p>
      </dgm:t>
    </dgm:pt>
    <dgm:pt modelId="{7DDA2386-6BC7-4597-8989-E1246ECC6879}">
      <dgm:prSet/>
      <dgm:spPr/>
      <dgm:t>
        <a:bodyPr/>
        <a:lstStyle/>
        <a:p>
          <a:r>
            <a:rPr lang="en-US"/>
            <a:t>TRSL Census</a:t>
          </a:r>
        </a:p>
      </dgm:t>
    </dgm:pt>
    <dgm:pt modelId="{D3E6BE47-6484-440A-974B-8C0491043FAA}" type="parTrans" cxnId="{B432BF7E-79E5-4D2E-ADEF-D3261A16E043}">
      <dgm:prSet/>
      <dgm:spPr/>
      <dgm:t>
        <a:bodyPr/>
        <a:lstStyle/>
        <a:p>
          <a:endParaRPr lang="en-US"/>
        </a:p>
      </dgm:t>
    </dgm:pt>
    <dgm:pt modelId="{D9434C4F-EC04-431C-B57E-643D44B40DF9}" type="sibTrans" cxnId="{B432BF7E-79E5-4D2E-ADEF-D3261A16E043}">
      <dgm:prSet/>
      <dgm:spPr/>
      <dgm:t>
        <a:bodyPr/>
        <a:lstStyle/>
        <a:p>
          <a:endParaRPr lang="en-US"/>
        </a:p>
      </dgm:t>
    </dgm:pt>
    <dgm:pt modelId="{A4A11360-4777-4728-B431-5DA530B2CF2A}" type="pres">
      <dgm:prSet presAssocID="{B9935C66-755B-401F-88BD-E1EF0F6B51BA}" presName="root" presStyleCnt="0">
        <dgm:presLayoutVars>
          <dgm:dir/>
          <dgm:resizeHandles val="exact"/>
        </dgm:presLayoutVars>
      </dgm:prSet>
      <dgm:spPr/>
    </dgm:pt>
    <dgm:pt modelId="{A325C540-7AD6-47E7-9C5B-690EF5C7EB26}" type="pres">
      <dgm:prSet presAssocID="{95AD24FC-999D-4B3C-83AC-542521E53779}" presName="compNode" presStyleCnt="0"/>
      <dgm:spPr/>
    </dgm:pt>
    <dgm:pt modelId="{8BE1B8F9-0CBD-4306-A02C-B5941C8669C2}" type="pres">
      <dgm:prSet presAssocID="{95AD24FC-999D-4B3C-83AC-542521E5377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ruitmentManagement"/>
        </a:ext>
      </dgm:extLst>
    </dgm:pt>
    <dgm:pt modelId="{E6F0123F-5D21-4F14-9EE8-712DE441C438}" type="pres">
      <dgm:prSet presAssocID="{95AD24FC-999D-4B3C-83AC-542521E53779}" presName="spaceRect" presStyleCnt="0"/>
      <dgm:spPr/>
    </dgm:pt>
    <dgm:pt modelId="{57794378-E78A-457D-BBC7-A86C8CCE1BA9}" type="pres">
      <dgm:prSet presAssocID="{95AD24FC-999D-4B3C-83AC-542521E53779}" presName="textRect" presStyleLbl="revTx" presStyleIdx="0" presStyleCnt="2">
        <dgm:presLayoutVars>
          <dgm:chMax val="1"/>
          <dgm:chPref val="1"/>
        </dgm:presLayoutVars>
      </dgm:prSet>
      <dgm:spPr/>
    </dgm:pt>
    <dgm:pt modelId="{1A3F4D84-D8CD-4BA1-95CA-407D5290BC44}" type="pres">
      <dgm:prSet presAssocID="{D53DC6A1-FA7F-4CA3-8F9E-9B77596EE9A6}" presName="sibTrans" presStyleCnt="0"/>
      <dgm:spPr/>
    </dgm:pt>
    <dgm:pt modelId="{8EC0120A-CE37-4654-9AE2-ECF820F4014F}" type="pres">
      <dgm:prSet presAssocID="{7DDA2386-6BC7-4597-8989-E1246ECC6879}" presName="compNode" presStyleCnt="0"/>
      <dgm:spPr/>
    </dgm:pt>
    <dgm:pt modelId="{0245126C-08AB-48D9-8B49-31EE811D13A7}" type="pres">
      <dgm:prSet presAssocID="{7DDA2386-6BC7-4597-8989-E1246ECC687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Outline"/>
        </a:ext>
      </dgm:extLst>
    </dgm:pt>
    <dgm:pt modelId="{13844E19-8470-44CD-AD51-CB922ED03F4D}" type="pres">
      <dgm:prSet presAssocID="{7DDA2386-6BC7-4597-8989-E1246ECC6879}" presName="spaceRect" presStyleCnt="0"/>
      <dgm:spPr/>
    </dgm:pt>
    <dgm:pt modelId="{69C03B92-8466-4ACB-99AE-2EBF3EC82153}" type="pres">
      <dgm:prSet presAssocID="{7DDA2386-6BC7-4597-8989-E1246ECC6879}" presName="textRect" presStyleLbl="revTx" presStyleIdx="1" presStyleCnt="2">
        <dgm:presLayoutVars>
          <dgm:chMax val="1"/>
          <dgm:chPref val="1"/>
        </dgm:presLayoutVars>
      </dgm:prSet>
      <dgm:spPr/>
    </dgm:pt>
  </dgm:ptLst>
  <dgm:cxnLst>
    <dgm:cxn modelId="{D182CE09-B65C-472E-9CCD-E3EE83D948DB}" type="presOf" srcId="{7DDA2386-6BC7-4597-8989-E1246ECC6879}" destId="{69C03B92-8466-4ACB-99AE-2EBF3EC82153}" srcOrd="0" destOrd="0" presId="urn:microsoft.com/office/officeart/2018/2/layout/IconLabelList"/>
    <dgm:cxn modelId="{FCDD5C74-529D-442F-B322-CA271CAFA59D}" srcId="{B9935C66-755B-401F-88BD-E1EF0F6B51BA}" destId="{95AD24FC-999D-4B3C-83AC-542521E53779}" srcOrd="0" destOrd="0" parTransId="{C0CDCAB2-76CB-42EB-982F-E73562C99BA5}" sibTransId="{D53DC6A1-FA7F-4CA3-8F9E-9B77596EE9A6}"/>
    <dgm:cxn modelId="{B432BF7E-79E5-4D2E-ADEF-D3261A16E043}" srcId="{B9935C66-755B-401F-88BD-E1EF0F6B51BA}" destId="{7DDA2386-6BC7-4597-8989-E1246ECC6879}" srcOrd="1" destOrd="0" parTransId="{D3E6BE47-6484-440A-974B-8C0491043FAA}" sibTransId="{D9434C4F-EC04-431C-B57E-643D44B40DF9}"/>
    <dgm:cxn modelId="{2E6092E7-FC49-4EAA-9252-42808C73EE48}" type="presOf" srcId="{B9935C66-755B-401F-88BD-E1EF0F6B51BA}" destId="{A4A11360-4777-4728-B431-5DA530B2CF2A}" srcOrd="0" destOrd="0" presId="urn:microsoft.com/office/officeart/2018/2/layout/IconLabelList"/>
    <dgm:cxn modelId="{F0CBB6FB-81F0-4348-8710-F9010237DB98}" type="presOf" srcId="{95AD24FC-999D-4B3C-83AC-542521E53779}" destId="{57794378-E78A-457D-BBC7-A86C8CCE1BA9}" srcOrd="0" destOrd="0" presId="urn:microsoft.com/office/officeart/2018/2/layout/IconLabelList"/>
    <dgm:cxn modelId="{B0B6793E-D7F9-4DE3-960B-6213DA62FDA1}" type="presParOf" srcId="{A4A11360-4777-4728-B431-5DA530B2CF2A}" destId="{A325C540-7AD6-47E7-9C5B-690EF5C7EB26}" srcOrd="0" destOrd="0" presId="urn:microsoft.com/office/officeart/2018/2/layout/IconLabelList"/>
    <dgm:cxn modelId="{9ABEC71A-A9B1-4906-B2EF-BD7C9297BF41}" type="presParOf" srcId="{A325C540-7AD6-47E7-9C5B-690EF5C7EB26}" destId="{8BE1B8F9-0CBD-4306-A02C-B5941C8669C2}" srcOrd="0" destOrd="0" presId="urn:microsoft.com/office/officeart/2018/2/layout/IconLabelList"/>
    <dgm:cxn modelId="{D13E9B97-02CE-41F4-9D6E-CBE230F2F0BC}" type="presParOf" srcId="{A325C540-7AD6-47E7-9C5B-690EF5C7EB26}" destId="{E6F0123F-5D21-4F14-9EE8-712DE441C438}" srcOrd="1" destOrd="0" presId="urn:microsoft.com/office/officeart/2018/2/layout/IconLabelList"/>
    <dgm:cxn modelId="{D41E2872-193C-41A9-BB9C-D7E69E378C10}" type="presParOf" srcId="{A325C540-7AD6-47E7-9C5B-690EF5C7EB26}" destId="{57794378-E78A-457D-BBC7-A86C8CCE1BA9}" srcOrd="2" destOrd="0" presId="urn:microsoft.com/office/officeart/2018/2/layout/IconLabelList"/>
    <dgm:cxn modelId="{DDBF3BBA-E2EA-4D16-9D25-44F6F711CB70}" type="presParOf" srcId="{A4A11360-4777-4728-B431-5DA530B2CF2A}" destId="{1A3F4D84-D8CD-4BA1-95CA-407D5290BC44}" srcOrd="1" destOrd="0" presId="urn:microsoft.com/office/officeart/2018/2/layout/IconLabelList"/>
    <dgm:cxn modelId="{FF569E86-A84A-4271-B0A0-86678C8B0E81}" type="presParOf" srcId="{A4A11360-4777-4728-B431-5DA530B2CF2A}" destId="{8EC0120A-CE37-4654-9AE2-ECF820F4014F}" srcOrd="2" destOrd="0" presId="urn:microsoft.com/office/officeart/2018/2/layout/IconLabelList"/>
    <dgm:cxn modelId="{C5DF7D93-9FC9-47E5-8E0F-654321B816B4}" type="presParOf" srcId="{8EC0120A-CE37-4654-9AE2-ECF820F4014F}" destId="{0245126C-08AB-48D9-8B49-31EE811D13A7}" srcOrd="0" destOrd="0" presId="urn:microsoft.com/office/officeart/2018/2/layout/IconLabelList"/>
    <dgm:cxn modelId="{FA678B7A-A8E5-4A3A-9CE1-AB88330BDD0D}" type="presParOf" srcId="{8EC0120A-CE37-4654-9AE2-ECF820F4014F}" destId="{13844E19-8470-44CD-AD51-CB922ED03F4D}" srcOrd="1" destOrd="0" presId="urn:microsoft.com/office/officeart/2018/2/layout/IconLabelList"/>
    <dgm:cxn modelId="{878FB938-FE06-443E-BE3D-13ED063CB716}" type="presParOf" srcId="{8EC0120A-CE37-4654-9AE2-ECF820F4014F}" destId="{69C03B92-8466-4ACB-99AE-2EBF3EC8215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6A67D7-6430-46AE-8E3F-138FC756265E}"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B91B9715-3E3F-47B4-958A-CBF8F8CC2AF2}">
      <dgm:prSet/>
      <dgm:spPr/>
      <dgm:t>
        <a:bodyPr/>
        <a:lstStyle/>
        <a:p>
          <a:pPr>
            <a:defRPr b="1"/>
          </a:pPr>
          <a:r>
            <a:rPr lang="en-US"/>
            <a:t>Assets $ 590 Million</a:t>
          </a:r>
        </a:p>
      </dgm:t>
    </dgm:pt>
    <dgm:pt modelId="{F00AD0F8-235F-46C3-A7A8-3E22916905D0}" type="parTrans" cxnId="{0B97B608-5B8D-4B31-899E-31BF477B87D7}">
      <dgm:prSet/>
      <dgm:spPr/>
      <dgm:t>
        <a:bodyPr/>
        <a:lstStyle/>
        <a:p>
          <a:endParaRPr lang="en-US"/>
        </a:p>
      </dgm:t>
    </dgm:pt>
    <dgm:pt modelId="{3B0D9D19-51F1-4A81-94E5-507349409F18}" type="sibTrans" cxnId="{0B97B608-5B8D-4B31-899E-31BF477B87D7}">
      <dgm:prSet/>
      <dgm:spPr/>
      <dgm:t>
        <a:bodyPr/>
        <a:lstStyle/>
        <a:p>
          <a:endParaRPr lang="en-US"/>
        </a:p>
      </dgm:t>
    </dgm:pt>
    <dgm:pt modelId="{0B252480-0647-4818-9B1D-C723FAF1F45A}">
      <dgm:prSet/>
      <dgm:spPr/>
      <dgm:t>
        <a:bodyPr/>
        <a:lstStyle/>
        <a:p>
          <a:pPr>
            <a:defRPr b="1"/>
          </a:pPr>
          <a:r>
            <a:rPr lang="en-US"/>
            <a:t>Previous Average Fee = 0.93%</a:t>
          </a:r>
        </a:p>
      </dgm:t>
    </dgm:pt>
    <dgm:pt modelId="{0E725BA5-CD07-4760-9787-997FDB710953}" type="parTrans" cxnId="{AF7FB88E-BFC7-4BF3-BEED-EDE9CEE08F71}">
      <dgm:prSet/>
      <dgm:spPr/>
      <dgm:t>
        <a:bodyPr/>
        <a:lstStyle/>
        <a:p>
          <a:endParaRPr lang="en-US"/>
        </a:p>
      </dgm:t>
    </dgm:pt>
    <dgm:pt modelId="{2F6587DF-BFA4-48CC-B7F7-BB8C06B5D3FA}" type="sibTrans" cxnId="{AF7FB88E-BFC7-4BF3-BEED-EDE9CEE08F71}">
      <dgm:prSet/>
      <dgm:spPr/>
      <dgm:t>
        <a:bodyPr/>
        <a:lstStyle/>
        <a:p>
          <a:endParaRPr lang="en-US"/>
        </a:p>
      </dgm:t>
    </dgm:pt>
    <dgm:pt modelId="{C79F56A9-81A2-48F1-91C4-1B78F50A7072}">
      <dgm:prSet/>
      <dgm:spPr/>
      <dgm:t>
        <a:bodyPr/>
        <a:lstStyle/>
        <a:p>
          <a:pPr>
            <a:defRPr b="1"/>
          </a:pPr>
          <a:r>
            <a:rPr lang="en-US"/>
            <a:t>Previous Vendors:</a:t>
          </a:r>
        </a:p>
      </dgm:t>
    </dgm:pt>
    <dgm:pt modelId="{D1327CDF-D6EB-4D59-9976-31326B2F6291}" type="parTrans" cxnId="{82B78533-9651-4677-AF20-74BF38CDB16F}">
      <dgm:prSet/>
      <dgm:spPr/>
      <dgm:t>
        <a:bodyPr/>
        <a:lstStyle/>
        <a:p>
          <a:endParaRPr lang="en-US"/>
        </a:p>
      </dgm:t>
    </dgm:pt>
    <dgm:pt modelId="{30564732-BF62-4BA6-ABDE-526978F7D6DF}" type="sibTrans" cxnId="{82B78533-9651-4677-AF20-74BF38CDB16F}">
      <dgm:prSet/>
      <dgm:spPr/>
      <dgm:t>
        <a:bodyPr/>
        <a:lstStyle/>
        <a:p>
          <a:endParaRPr lang="en-US"/>
        </a:p>
      </dgm:t>
    </dgm:pt>
    <dgm:pt modelId="{4781C29D-9536-4BF7-A374-E5FB46252B7C}">
      <dgm:prSet/>
      <dgm:spPr/>
      <dgm:t>
        <a:bodyPr/>
        <a:lstStyle/>
        <a:p>
          <a:r>
            <a:rPr lang="en-US"/>
            <a:t>Fidelity,  MetLife, TIAA, Voya, VALIC</a:t>
          </a:r>
        </a:p>
      </dgm:t>
    </dgm:pt>
    <dgm:pt modelId="{1BA48C41-59F1-4723-B7E6-98C24CB9C83D}" type="parTrans" cxnId="{87792595-CCEF-4FF7-9C91-3C6AC2234054}">
      <dgm:prSet/>
      <dgm:spPr/>
      <dgm:t>
        <a:bodyPr/>
        <a:lstStyle/>
        <a:p>
          <a:endParaRPr lang="en-US"/>
        </a:p>
      </dgm:t>
    </dgm:pt>
    <dgm:pt modelId="{C4E887C2-BCE5-4551-9885-4A84CA6F40C3}" type="sibTrans" cxnId="{87792595-CCEF-4FF7-9C91-3C6AC2234054}">
      <dgm:prSet/>
      <dgm:spPr/>
      <dgm:t>
        <a:bodyPr/>
        <a:lstStyle/>
        <a:p>
          <a:endParaRPr lang="en-US"/>
        </a:p>
      </dgm:t>
    </dgm:pt>
    <dgm:pt modelId="{4C94AB69-BD7D-460A-898A-0DE4EF80DC4E}" type="pres">
      <dgm:prSet presAssocID="{F26A67D7-6430-46AE-8E3F-138FC756265E}" presName="root" presStyleCnt="0">
        <dgm:presLayoutVars>
          <dgm:dir/>
          <dgm:resizeHandles val="exact"/>
        </dgm:presLayoutVars>
      </dgm:prSet>
      <dgm:spPr/>
    </dgm:pt>
    <dgm:pt modelId="{1DD9728A-B40B-455A-B377-0D58F6484F1D}" type="pres">
      <dgm:prSet presAssocID="{B91B9715-3E3F-47B4-958A-CBF8F8CC2AF2}" presName="compNode" presStyleCnt="0"/>
      <dgm:spPr/>
    </dgm:pt>
    <dgm:pt modelId="{35759BB8-E9CF-4F0F-8ABD-DA927D362729}" type="pres">
      <dgm:prSet presAssocID="{B91B9715-3E3F-47B4-958A-CBF8F8CC2AF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87EB385A-A15B-499E-88DF-57427D8BC6E9}" type="pres">
      <dgm:prSet presAssocID="{B91B9715-3E3F-47B4-958A-CBF8F8CC2AF2}" presName="iconSpace" presStyleCnt="0"/>
      <dgm:spPr/>
    </dgm:pt>
    <dgm:pt modelId="{2E97A60A-7382-4685-97F9-FFAF82E87DEF}" type="pres">
      <dgm:prSet presAssocID="{B91B9715-3E3F-47B4-958A-CBF8F8CC2AF2}" presName="parTx" presStyleLbl="revTx" presStyleIdx="0" presStyleCnt="6">
        <dgm:presLayoutVars>
          <dgm:chMax val="0"/>
          <dgm:chPref val="0"/>
        </dgm:presLayoutVars>
      </dgm:prSet>
      <dgm:spPr/>
    </dgm:pt>
    <dgm:pt modelId="{55683F4D-69A7-4A3A-AA85-E5BA952D7B60}" type="pres">
      <dgm:prSet presAssocID="{B91B9715-3E3F-47B4-958A-CBF8F8CC2AF2}" presName="txSpace" presStyleCnt="0"/>
      <dgm:spPr/>
    </dgm:pt>
    <dgm:pt modelId="{4BFD6F86-87EA-45C7-B641-BCD803860C91}" type="pres">
      <dgm:prSet presAssocID="{B91B9715-3E3F-47B4-958A-CBF8F8CC2AF2}" presName="desTx" presStyleLbl="revTx" presStyleIdx="1" presStyleCnt="6">
        <dgm:presLayoutVars/>
      </dgm:prSet>
      <dgm:spPr/>
    </dgm:pt>
    <dgm:pt modelId="{6A9B9AAD-3F2F-4974-BF69-03D592D3D6B4}" type="pres">
      <dgm:prSet presAssocID="{3B0D9D19-51F1-4A81-94E5-507349409F18}" presName="sibTrans" presStyleCnt="0"/>
      <dgm:spPr/>
    </dgm:pt>
    <dgm:pt modelId="{868C6913-CE60-4708-9B74-FC247BA48483}" type="pres">
      <dgm:prSet presAssocID="{0B252480-0647-4818-9B1D-C723FAF1F45A}" presName="compNode" presStyleCnt="0"/>
      <dgm:spPr/>
    </dgm:pt>
    <dgm:pt modelId="{0E77A0D8-6C83-403F-A081-94A95EA9E2D3}" type="pres">
      <dgm:prSet presAssocID="{0B252480-0647-4818-9B1D-C723FAF1F45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CA58917C-95DF-4575-A777-C2DBB2160360}" type="pres">
      <dgm:prSet presAssocID="{0B252480-0647-4818-9B1D-C723FAF1F45A}" presName="iconSpace" presStyleCnt="0"/>
      <dgm:spPr/>
    </dgm:pt>
    <dgm:pt modelId="{303E1C0B-BC32-4775-8510-C7CA517287A4}" type="pres">
      <dgm:prSet presAssocID="{0B252480-0647-4818-9B1D-C723FAF1F45A}" presName="parTx" presStyleLbl="revTx" presStyleIdx="2" presStyleCnt="6">
        <dgm:presLayoutVars>
          <dgm:chMax val="0"/>
          <dgm:chPref val="0"/>
        </dgm:presLayoutVars>
      </dgm:prSet>
      <dgm:spPr/>
    </dgm:pt>
    <dgm:pt modelId="{25F6FE1D-B397-4A40-B0A2-57D4526885AD}" type="pres">
      <dgm:prSet presAssocID="{0B252480-0647-4818-9B1D-C723FAF1F45A}" presName="txSpace" presStyleCnt="0"/>
      <dgm:spPr/>
    </dgm:pt>
    <dgm:pt modelId="{BCF0F800-6643-4BDA-89C2-0A4F8F0CF50D}" type="pres">
      <dgm:prSet presAssocID="{0B252480-0647-4818-9B1D-C723FAF1F45A}" presName="desTx" presStyleLbl="revTx" presStyleIdx="3" presStyleCnt="6">
        <dgm:presLayoutVars/>
      </dgm:prSet>
      <dgm:spPr/>
    </dgm:pt>
    <dgm:pt modelId="{24AD21B0-46EF-460F-98D7-750D64880318}" type="pres">
      <dgm:prSet presAssocID="{2F6587DF-BFA4-48CC-B7F7-BB8C06B5D3FA}" presName="sibTrans" presStyleCnt="0"/>
      <dgm:spPr/>
    </dgm:pt>
    <dgm:pt modelId="{9AC6B0E4-2438-4BF1-BA51-ECADA2B2AFBC}" type="pres">
      <dgm:prSet presAssocID="{C79F56A9-81A2-48F1-91C4-1B78F50A7072}" presName="compNode" presStyleCnt="0"/>
      <dgm:spPr/>
    </dgm:pt>
    <dgm:pt modelId="{707CEE35-79C2-420F-A62A-A930B012E483}" type="pres">
      <dgm:prSet presAssocID="{C79F56A9-81A2-48F1-91C4-1B78F50A707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4AAC15FF-7B43-4A7B-8323-CA0B7EA781E7}" type="pres">
      <dgm:prSet presAssocID="{C79F56A9-81A2-48F1-91C4-1B78F50A7072}" presName="iconSpace" presStyleCnt="0"/>
      <dgm:spPr/>
    </dgm:pt>
    <dgm:pt modelId="{9775257C-CB3C-4D6D-A64B-B0148534C7C8}" type="pres">
      <dgm:prSet presAssocID="{C79F56A9-81A2-48F1-91C4-1B78F50A7072}" presName="parTx" presStyleLbl="revTx" presStyleIdx="4" presStyleCnt="6">
        <dgm:presLayoutVars>
          <dgm:chMax val="0"/>
          <dgm:chPref val="0"/>
        </dgm:presLayoutVars>
      </dgm:prSet>
      <dgm:spPr/>
    </dgm:pt>
    <dgm:pt modelId="{3A6C1FE1-294E-4874-B9DD-9A9412C6A60B}" type="pres">
      <dgm:prSet presAssocID="{C79F56A9-81A2-48F1-91C4-1B78F50A7072}" presName="txSpace" presStyleCnt="0"/>
      <dgm:spPr/>
    </dgm:pt>
    <dgm:pt modelId="{2810E1CF-B8B3-4A9E-9981-A567BE249B7A}" type="pres">
      <dgm:prSet presAssocID="{C79F56A9-81A2-48F1-91C4-1B78F50A7072}" presName="desTx" presStyleLbl="revTx" presStyleIdx="5" presStyleCnt="6">
        <dgm:presLayoutVars/>
      </dgm:prSet>
      <dgm:spPr/>
    </dgm:pt>
  </dgm:ptLst>
  <dgm:cxnLst>
    <dgm:cxn modelId="{0B97B608-5B8D-4B31-899E-31BF477B87D7}" srcId="{F26A67D7-6430-46AE-8E3F-138FC756265E}" destId="{B91B9715-3E3F-47B4-958A-CBF8F8CC2AF2}" srcOrd="0" destOrd="0" parTransId="{F00AD0F8-235F-46C3-A7A8-3E22916905D0}" sibTransId="{3B0D9D19-51F1-4A81-94E5-507349409F18}"/>
    <dgm:cxn modelId="{82B78533-9651-4677-AF20-74BF38CDB16F}" srcId="{F26A67D7-6430-46AE-8E3F-138FC756265E}" destId="{C79F56A9-81A2-48F1-91C4-1B78F50A7072}" srcOrd="2" destOrd="0" parTransId="{D1327CDF-D6EB-4D59-9976-31326B2F6291}" sibTransId="{30564732-BF62-4BA6-ABDE-526978F7D6DF}"/>
    <dgm:cxn modelId="{EACFBC35-1C2B-41BB-BA26-117D4DF74008}" type="presOf" srcId="{B91B9715-3E3F-47B4-958A-CBF8F8CC2AF2}" destId="{2E97A60A-7382-4685-97F9-FFAF82E87DEF}" srcOrd="0" destOrd="0" presId="urn:microsoft.com/office/officeart/2018/5/layout/CenteredIconLabelDescriptionList"/>
    <dgm:cxn modelId="{3D5E833A-3F1D-4BAC-9BE4-0F315586499D}" type="presOf" srcId="{F26A67D7-6430-46AE-8E3F-138FC756265E}" destId="{4C94AB69-BD7D-460A-898A-0DE4EF80DC4E}" srcOrd="0" destOrd="0" presId="urn:microsoft.com/office/officeart/2018/5/layout/CenteredIconLabelDescriptionList"/>
    <dgm:cxn modelId="{C8AAC659-37D8-4FAE-A649-2153F40BEB00}" type="presOf" srcId="{0B252480-0647-4818-9B1D-C723FAF1F45A}" destId="{303E1C0B-BC32-4775-8510-C7CA517287A4}" srcOrd="0" destOrd="0" presId="urn:microsoft.com/office/officeart/2018/5/layout/CenteredIconLabelDescriptionList"/>
    <dgm:cxn modelId="{AF7FB88E-BFC7-4BF3-BEED-EDE9CEE08F71}" srcId="{F26A67D7-6430-46AE-8E3F-138FC756265E}" destId="{0B252480-0647-4818-9B1D-C723FAF1F45A}" srcOrd="1" destOrd="0" parTransId="{0E725BA5-CD07-4760-9787-997FDB710953}" sibTransId="{2F6587DF-BFA4-48CC-B7F7-BB8C06B5D3FA}"/>
    <dgm:cxn modelId="{87792595-CCEF-4FF7-9C91-3C6AC2234054}" srcId="{C79F56A9-81A2-48F1-91C4-1B78F50A7072}" destId="{4781C29D-9536-4BF7-A374-E5FB46252B7C}" srcOrd="0" destOrd="0" parTransId="{1BA48C41-59F1-4723-B7E6-98C24CB9C83D}" sibTransId="{C4E887C2-BCE5-4551-9885-4A84CA6F40C3}"/>
    <dgm:cxn modelId="{E1E0B9C9-E3F9-43CA-B3C5-E8755CD5DCD7}" type="presOf" srcId="{C79F56A9-81A2-48F1-91C4-1B78F50A7072}" destId="{9775257C-CB3C-4D6D-A64B-B0148534C7C8}" srcOrd="0" destOrd="0" presId="urn:microsoft.com/office/officeart/2018/5/layout/CenteredIconLabelDescriptionList"/>
    <dgm:cxn modelId="{2F2D98F3-E773-41BF-B46B-B3C409518E59}" type="presOf" srcId="{4781C29D-9536-4BF7-A374-E5FB46252B7C}" destId="{2810E1CF-B8B3-4A9E-9981-A567BE249B7A}" srcOrd="0" destOrd="0" presId="urn:microsoft.com/office/officeart/2018/5/layout/CenteredIconLabelDescriptionList"/>
    <dgm:cxn modelId="{25E4F95D-2FB7-499F-95D2-0C5CCCE2BC98}" type="presParOf" srcId="{4C94AB69-BD7D-460A-898A-0DE4EF80DC4E}" destId="{1DD9728A-B40B-455A-B377-0D58F6484F1D}" srcOrd="0" destOrd="0" presId="urn:microsoft.com/office/officeart/2018/5/layout/CenteredIconLabelDescriptionList"/>
    <dgm:cxn modelId="{E118D21A-06A8-4791-8506-8063A3B148B4}" type="presParOf" srcId="{1DD9728A-B40B-455A-B377-0D58F6484F1D}" destId="{35759BB8-E9CF-4F0F-8ABD-DA927D362729}" srcOrd="0" destOrd="0" presId="urn:microsoft.com/office/officeart/2018/5/layout/CenteredIconLabelDescriptionList"/>
    <dgm:cxn modelId="{E1C9D2C4-0D5F-4307-AFEC-7ECF68CBCD36}" type="presParOf" srcId="{1DD9728A-B40B-455A-B377-0D58F6484F1D}" destId="{87EB385A-A15B-499E-88DF-57427D8BC6E9}" srcOrd="1" destOrd="0" presId="urn:microsoft.com/office/officeart/2018/5/layout/CenteredIconLabelDescriptionList"/>
    <dgm:cxn modelId="{AD79A4CE-F94D-4CB1-A61F-4CFFEE61C345}" type="presParOf" srcId="{1DD9728A-B40B-455A-B377-0D58F6484F1D}" destId="{2E97A60A-7382-4685-97F9-FFAF82E87DEF}" srcOrd="2" destOrd="0" presId="urn:microsoft.com/office/officeart/2018/5/layout/CenteredIconLabelDescriptionList"/>
    <dgm:cxn modelId="{D7296792-DC1E-41CD-B320-073D00219209}" type="presParOf" srcId="{1DD9728A-B40B-455A-B377-0D58F6484F1D}" destId="{55683F4D-69A7-4A3A-AA85-E5BA952D7B60}" srcOrd="3" destOrd="0" presId="urn:microsoft.com/office/officeart/2018/5/layout/CenteredIconLabelDescriptionList"/>
    <dgm:cxn modelId="{AB020473-60DE-4F04-ACE1-AEE517E621C7}" type="presParOf" srcId="{1DD9728A-B40B-455A-B377-0D58F6484F1D}" destId="{4BFD6F86-87EA-45C7-B641-BCD803860C91}" srcOrd="4" destOrd="0" presId="urn:microsoft.com/office/officeart/2018/5/layout/CenteredIconLabelDescriptionList"/>
    <dgm:cxn modelId="{168DB80C-D562-4CDB-A013-78614101D825}" type="presParOf" srcId="{4C94AB69-BD7D-460A-898A-0DE4EF80DC4E}" destId="{6A9B9AAD-3F2F-4974-BF69-03D592D3D6B4}" srcOrd="1" destOrd="0" presId="urn:microsoft.com/office/officeart/2018/5/layout/CenteredIconLabelDescriptionList"/>
    <dgm:cxn modelId="{5B62EBBF-2971-4BE5-919C-027DD80E7F73}" type="presParOf" srcId="{4C94AB69-BD7D-460A-898A-0DE4EF80DC4E}" destId="{868C6913-CE60-4708-9B74-FC247BA48483}" srcOrd="2" destOrd="0" presId="urn:microsoft.com/office/officeart/2018/5/layout/CenteredIconLabelDescriptionList"/>
    <dgm:cxn modelId="{5CE92B4C-BE6D-4A93-832E-E7383E7BDE6F}" type="presParOf" srcId="{868C6913-CE60-4708-9B74-FC247BA48483}" destId="{0E77A0D8-6C83-403F-A081-94A95EA9E2D3}" srcOrd="0" destOrd="0" presId="urn:microsoft.com/office/officeart/2018/5/layout/CenteredIconLabelDescriptionList"/>
    <dgm:cxn modelId="{ADEF9710-9324-402F-9CB5-BBD50D26474E}" type="presParOf" srcId="{868C6913-CE60-4708-9B74-FC247BA48483}" destId="{CA58917C-95DF-4575-A777-C2DBB2160360}" srcOrd="1" destOrd="0" presId="urn:microsoft.com/office/officeart/2018/5/layout/CenteredIconLabelDescriptionList"/>
    <dgm:cxn modelId="{65FD44E5-530D-41F9-B0A8-55A0820E87EF}" type="presParOf" srcId="{868C6913-CE60-4708-9B74-FC247BA48483}" destId="{303E1C0B-BC32-4775-8510-C7CA517287A4}" srcOrd="2" destOrd="0" presId="urn:microsoft.com/office/officeart/2018/5/layout/CenteredIconLabelDescriptionList"/>
    <dgm:cxn modelId="{D5B36BCA-F13B-453F-AFF1-EA3F8B30BED0}" type="presParOf" srcId="{868C6913-CE60-4708-9B74-FC247BA48483}" destId="{25F6FE1D-B397-4A40-B0A2-57D4526885AD}" srcOrd="3" destOrd="0" presId="urn:microsoft.com/office/officeart/2018/5/layout/CenteredIconLabelDescriptionList"/>
    <dgm:cxn modelId="{F1DD2320-2D42-435E-BBF2-0D7E94E5034A}" type="presParOf" srcId="{868C6913-CE60-4708-9B74-FC247BA48483}" destId="{BCF0F800-6643-4BDA-89C2-0A4F8F0CF50D}" srcOrd="4" destOrd="0" presId="urn:microsoft.com/office/officeart/2018/5/layout/CenteredIconLabelDescriptionList"/>
    <dgm:cxn modelId="{B8265AA6-6C7B-4EDC-B198-6ED1C42E6C4E}" type="presParOf" srcId="{4C94AB69-BD7D-460A-898A-0DE4EF80DC4E}" destId="{24AD21B0-46EF-460F-98D7-750D64880318}" srcOrd="3" destOrd="0" presId="urn:microsoft.com/office/officeart/2018/5/layout/CenteredIconLabelDescriptionList"/>
    <dgm:cxn modelId="{DC1BCED3-B3CE-4092-91CB-3A9FA8F50E24}" type="presParOf" srcId="{4C94AB69-BD7D-460A-898A-0DE4EF80DC4E}" destId="{9AC6B0E4-2438-4BF1-BA51-ECADA2B2AFBC}" srcOrd="4" destOrd="0" presId="urn:microsoft.com/office/officeart/2018/5/layout/CenteredIconLabelDescriptionList"/>
    <dgm:cxn modelId="{FDA5F98C-3C99-41C4-BD57-9AC8BFAB0576}" type="presParOf" srcId="{9AC6B0E4-2438-4BF1-BA51-ECADA2B2AFBC}" destId="{707CEE35-79C2-420F-A62A-A930B012E483}" srcOrd="0" destOrd="0" presId="urn:microsoft.com/office/officeart/2018/5/layout/CenteredIconLabelDescriptionList"/>
    <dgm:cxn modelId="{B484C7E0-A948-4D0E-932E-4FDC0A1C1B78}" type="presParOf" srcId="{9AC6B0E4-2438-4BF1-BA51-ECADA2B2AFBC}" destId="{4AAC15FF-7B43-4A7B-8323-CA0B7EA781E7}" srcOrd="1" destOrd="0" presId="urn:microsoft.com/office/officeart/2018/5/layout/CenteredIconLabelDescriptionList"/>
    <dgm:cxn modelId="{C5219406-7371-4CFA-ABDD-F491DF48F9EE}" type="presParOf" srcId="{9AC6B0E4-2438-4BF1-BA51-ECADA2B2AFBC}" destId="{9775257C-CB3C-4D6D-A64B-B0148534C7C8}" srcOrd="2" destOrd="0" presId="urn:microsoft.com/office/officeart/2018/5/layout/CenteredIconLabelDescriptionList"/>
    <dgm:cxn modelId="{D4B97F34-C142-48BE-A10C-DFF98A5F860E}" type="presParOf" srcId="{9AC6B0E4-2438-4BF1-BA51-ECADA2B2AFBC}" destId="{3A6C1FE1-294E-4874-B9DD-9A9412C6A60B}" srcOrd="3" destOrd="0" presId="urn:microsoft.com/office/officeart/2018/5/layout/CenteredIconLabelDescriptionList"/>
    <dgm:cxn modelId="{AD20FD40-3C17-4792-A8A2-E082A837FD9C}" type="presParOf" srcId="{9AC6B0E4-2438-4BF1-BA51-ECADA2B2AFBC}" destId="{2810E1CF-B8B3-4A9E-9981-A567BE249B7A}"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B3D554-6F09-47C8-9384-4CC5C625B5BC}"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F2988B5D-0E19-4268-8CCD-0227BCF2C350}">
      <dgm:prSet/>
      <dgm:spPr/>
      <dgm:t>
        <a:bodyPr/>
        <a:lstStyle/>
        <a:p>
          <a:r>
            <a:rPr lang="en-US"/>
            <a:t>Improved, simplified investment lineup </a:t>
          </a:r>
        </a:p>
      </dgm:t>
    </dgm:pt>
    <dgm:pt modelId="{2BBE8D3C-CF46-44FD-8BFA-41ACA8AB527A}" type="parTrans" cxnId="{269E483D-CE8C-4940-A3FD-7B2199765312}">
      <dgm:prSet/>
      <dgm:spPr/>
      <dgm:t>
        <a:bodyPr/>
        <a:lstStyle/>
        <a:p>
          <a:endParaRPr lang="en-US"/>
        </a:p>
      </dgm:t>
    </dgm:pt>
    <dgm:pt modelId="{EDCB27B4-3510-482C-A5AD-037DFFFEFD66}" type="sibTrans" cxnId="{269E483D-CE8C-4940-A3FD-7B2199765312}">
      <dgm:prSet/>
      <dgm:spPr/>
      <dgm:t>
        <a:bodyPr/>
        <a:lstStyle/>
        <a:p>
          <a:endParaRPr lang="en-US"/>
        </a:p>
      </dgm:t>
    </dgm:pt>
    <dgm:pt modelId="{94C6877F-672D-4772-9BDC-C4197FDBC7D7}">
      <dgm:prSet/>
      <dgm:spPr/>
      <dgm:t>
        <a:bodyPr/>
        <a:lstStyle/>
        <a:p>
          <a:r>
            <a:rPr lang="en-US"/>
            <a:t>Vendors reduced to Fidelity, TIAA, and VALIC</a:t>
          </a:r>
        </a:p>
      </dgm:t>
    </dgm:pt>
    <dgm:pt modelId="{851BE75F-4A60-41FE-BE1C-666FFE49B50C}" type="parTrans" cxnId="{0281D3EC-2BD7-455C-BBD3-5923F934D53F}">
      <dgm:prSet/>
      <dgm:spPr/>
      <dgm:t>
        <a:bodyPr/>
        <a:lstStyle/>
        <a:p>
          <a:endParaRPr lang="en-US"/>
        </a:p>
      </dgm:t>
    </dgm:pt>
    <dgm:pt modelId="{724B16C1-C2D4-4AF2-B908-4E21D646A4DD}" type="sibTrans" cxnId="{0281D3EC-2BD7-455C-BBD3-5923F934D53F}">
      <dgm:prSet/>
      <dgm:spPr/>
      <dgm:t>
        <a:bodyPr/>
        <a:lstStyle/>
        <a:p>
          <a:endParaRPr lang="en-US"/>
        </a:p>
      </dgm:t>
    </dgm:pt>
    <dgm:pt modelId="{4087F878-2337-47FC-B1C1-AD92E89363AC}">
      <dgm:prSet/>
      <dgm:spPr/>
      <dgm:t>
        <a:bodyPr/>
        <a:lstStyle/>
        <a:p>
          <a:r>
            <a:rPr lang="en-US"/>
            <a:t>Increased education</a:t>
          </a:r>
        </a:p>
      </dgm:t>
    </dgm:pt>
    <dgm:pt modelId="{956F5506-5BCD-40AE-8034-9B966C9AE20E}" type="parTrans" cxnId="{6DF923A6-05B6-4280-9553-08B928711773}">
      <dgm:prSet/>
      <dgm:spPr/>
      <dgm:t>
        <a:bodyPr/>
        <a:lstStyle/>
        <a:p>
          <a:endParaRPr lang="en-US"/>
        </a:p>
      </dgm:t>
    </dgm:pt>
    <dgm:pt modelId="{7BAF3872-AA47-490E-A3EC-C3259AAEFC08}" type="sibTrans" cxnId="{6DF923A6-05B6-4280-9553-08B928711773}">
      <dgm:prSet/>
      <dgm:spPr/>
      <dgm:t>
        <a:bodyPr/>
        <a:lstStyle/>
        <a:p>
          <a:endParaRPr lang="en-US"/>
        </a:p>
      </dgm:t>
    </dgm:pt>
    <dgm:pt modelId="{29A20E5E-D239-4BFB-A00B-DAFF95CC6704}">
      <dgm:prSet/>
      <dgm:spPr/>
      <dgm:t>
        <a:bodyPr/>
        <a:lstStyle/>
        <a:p>
          <a:r>
            <a:rPr lang="en-US"/>
            <a:t>Reduced fees</a:t>
          </a:r>
        </a:p>
      </dgm:t>
    </dgm:pt>
    <dgm:pt modelId="{8287E1A0-EA6B-4128-8C71-D0D3968A07D5}" type="parTrans" cxnId="{886E3118-F53E-4E42-B8E7-F61DE90C324C}">
      <dgm:prSet/>
      <dgm:spPr/>
      <dgm:t>
        <a:bodyPr/>
        <a:lstStyle/>
        <a:p>
          <a:endParaRPr lang="en-US"/>
        </a:p>
      </dgm:t>
    </dgm:pt>
    <dgm:pt modelId="{EEEB07B1-67E1-4FE8-A00D-4D929543122E}" type="sibTrans" cxnId="{886E3118-F53E-4E42-B8E7-F61DE90C324C}">
      <dgm:prSet/>
      <dgm:spPr/>
      <dgm:t>
        <a:bodyPr/>
        <a:lstStyle/>
        <a:p>
          <a:endParaRPr lang="en-US"/>
        </a:p>
      </dgm:t>
    </dgm:pt>
    <dgm:pt modelId="{BFD284DA-91EB-47C8-94E2-1575F738E94E}" type="pres">
      <dgm:prSet presAssocID="{55B3D554-6F09-47C8-9384-4CC5C625B5BC}" presName="hierChild1" presStyleCnt="0">
        <dgm:presLayoutVars>
          <dgm:chPref val="1"/>
          <dgm:dir/>
          <dgm:animOne val="branch"/>
          <dgm:animLvl val="lvl"/>
          <dgm:resizeHandles/>
        </dgm:presLayoutVars>
      </dgm:prSet>
      <dgm:spPr/>
    </dgm:pt>
    <dgm:pt modelId="{B3A14574-B0F4-4310-82DC-13E6BBB537EB}" type="pres">
      <dgm:prSet presAssocID="{F2988B5D-0E19-4268-8CCD-0227BCF2C350}" presName="hierRoot1" presStyleCnt="0"/>
      <dgm:spPr/>
    </dgm:pt>
    <dgm:pt modelId="{53113EE4-2171-41E5-B1D5-2468115641BB}" type="pres">
      <dgm:prSet presAssocID="{F2988B5D-0E19-4268-8CCD-0227BCF2C350}" presName="composite" presStyleCnt="0"/>
      <dgm:spPr/>
    </dgm:pt>
    <dgm:pt modelId="{8611B1F9-0883-459D-97A8-4F7797EAC0D5}" type="pres">
      <dgm:prSet presAssocID="{F2988B5D-0E19-4268-8CCD-0227BCF2C350}" presName="background" presStyleLbl="node0" presStyleIdx="0" presStyleCnt="4"/>
      <dgm:spPr/>
    </dgm:pt>
    <dgm:pt modelId="{C06125AC-E47C-4513-9003-7D70E54F6575}" type="pres">
      <dgm:prSet presAssocID="{F2988B5D-0E19-4268-8CCD-0227BCF2C350}" presName="text" presStyleLbl="fgAcc0" presStyleIdx="0" presStyleCnt="4">
        <dgm:presLayoutVars>
          <dgm:chPref val="3"/>
        </dgm:presLayoutVars>
      </dgm:prSet>
      <dgm:spPr/>
    </dgm:pt>
    <dgm:pt modelId="{7BB77430-DA4C-4799-926A-077154DE28A8}" type="pres">
      <dgm:prSet presAssocID="{F2988B5D-0E19-4268-8CCD-0227BCF2C350}" presName="hierChild2" presStyleCnt="0"/>
      <dgm:spPr/>
    </dgm:pt>
    <dgm:pt modelId="{22D24805-DC4B-48F6-8489-6F627F99003B}" type="pres">
      <dgm:prSet presAssocID="{94C6877F-672D-4772-9BDC-C4197FDBC7D7}" presName="hierRoot1" presStyleCnt="0"/>
      <dgm:spPr/>
    </dgm:pt>
    <dgm:pt modelId="{A49A88ED-3072-4847-AEA9-E394FFF9E69E}" type="pres">
      <dgm:prSet presAssocID="{94C6877F-672D-4772-9BDC-C4197FDBC7D7}" presName="composite" presStyleCnt="0"/>
      <dgm:spPr/>
    </dgm:pt>
    <dgm:pt modelId="{F90A25B2-434F-494C-9267-7A6F26C0B102}" type="pres">
      <dgm:prSet presAssocID="{94C6877F-672D-4772-9BDC-C4197FDBC7D7}" presName="background" presStyleLbl="node0" presStyleIdx="1" presStyleCnt="4"/>
      <dgm:spPr/>
    </dgm:pt>
    <dgm:pt modelId="{41301F9B-4C7A-45FD-8A8B-D229C53619D2}" type="pres">
      <dgm:prSet presAssocID="{94C6877F-672D-4772-9BDC-C4197FDBC7D7}" presName="text" presStyleLbl="fgAcc0" presStyleIdx="1" presStyleCnt="4">
        <dgm:presLayoutVars>
          <dgm:chPref val="3"/>
        </dgm:presLayoutVars>
      </dgm:prSet>
      <dgm:spPr/>
    </dgm:pt>
    <dgm:pt modelId="{EBB111D8-566D-4FF2-B693-808A023FF15E}" type="pres">
      <dgm:prSet presAssocID="{94C6877F-672D-4772-9BDC-C4197FDBC7D7}" presName="hierChild2" presStyleCnt="0"/>
      <dgm:spPr/>
    </dgm:pt>
    <dgm:pt modelId="{1B7B589B-32F8-4A2E-A43A-AEAFA71F84E8}" type="pres">
      <dgm:prSet presAssocID="{4087F878-2337-47FC-B1C1-AD92E89363AC}" presName="hierRoot1" presStyleCnt="0"/>
      <dgm:spPr/>
    </dgm:pt>
    <dgm:pt modelId="{068E76F5-A01B-4AA4-874E-1D81E10C8DA9}" type="pres">
      <dgm:prSet presAssocID="{4087F878-2337-47FC-B1C1-AD92E89363AC}" presName="composite" presStyleCnt="0"/>
      <dgm:spPr/>
    </dgm:pt>
    <dgm:pt modelId="{2E1711AB-3968-486D-BC19-74A2E1EAE9BE}" type="pres">
      <dgm:prSet presAssocID="{4087F878-2337-47FC-B1C1-AD92E89363AC}" presName="background" presStyleLbl="node0" presStyleIdx="2" presStyleCnt="4"/>
      <dgm:spPr/>
    </dgm:pt>
    <dgm:pt modelId="{535310B4-A47E-4CE8-9E47-0CDF859B51F4}" type="pres">
      <dgm:prSet presAssocID="{4087F878-2337-47FC-B1C1-AD92E89363AC}" presName="text" presStyleLbl="fgAcc0" presStyleIdx="2" presStyleCnt="4">
        <dgm:presLayoutVars>
          <dgm:chPref val="3"/>
        </dgm:presLayoutVars>
      </dgm:prSet>
      <dgm:spPr/>
    </dgm:pt>
    <dgm:pt modelId="{6D9ECB6C-CE6C-4F55-9BDE-E1AB171B5292}" type="pres">
      <dgm:prSet presAssocID="{4087F878-2337-47FC-B1C1-AD92E89363AC}" presName="hierChild2" presStyleCnt="0"/>
      <dgm:spPr/>
    </dgm:pt>
    <dgm:pt modelId="{165430A3-E8B4-44C1-B2AB-5C3648282CBA}" type="pres">
      <dgm:prSet presAssocID="{29A20E5E-D239-4BFB-A00B-DAFF95CC6704}" presName="hierRoot1" presStyleCnt="0"/>
      <dgm:spPr/>
    </dgm:pt>
    <dgm:pt modelId="{86EB4677-56C4-48D2-88B1-F71C1A2AA246}" type="pres">
      <dgm:prSet presAssocID="{29A20E5E-D239-4BFB-A00B-DAFF95CC6704}" presName="composite" presStyleCnt="0"/>
      <dgm:spPr/>
    </dgm:pt>
    <dgm:pt modelId="{EF2E6DF1-3F14-49C2-AC3C-9CA745CFF804}" type="pres">
      <dgm:prSet presAssocID="{29A20E5E-D239-4BFB-A00B-DAFF95CC6704}" presName="background" presStyleLbl="node0" presStyleIdx="3" presStyleCnt="4"/>
      <dgm:spPr/>
    </dgm:pt>
    <dgm:pt modelId="{F2B632FB-7ED0-430F-9F42-6D772E7F3554}" type="pres">
      <dgm:prSet presAssocID="{29A20E5E-D239-4BFB-A00B-DAFF95CC6704}" presName="text" presStyleLbl="fgAcc0" presStyleIdx="3" presStyleCnt="4">
        <dgm:presLayoutVars>
          <dgm:chPref val="3"/>
        </dgm:presLayoutVars>
      </dgm:prSet>
      <dgm:spPr/>
    </dgm:pt>
    <dgm:pt modelId="{45B43607-8748-49D2-BFAF-2E7ABEFBB6AB}" type="pres">
      <dgm:prSet presAssocID="{29A20E5E-D239-4BFB-A00B-DAFF95CC6704}" presName="hierChild2" presStyleCnt="0"/>
      <dgm:spPr/>
    </dgm:pt>
  </dgm:ptLst>
  <dgm:cxnLst>
    <dgm:cxn modelId="{F78FE316-B919-4388-8242-F9EA6D182E72}" type="presOf" srcId="{94C6877F-672D-4772-9BDC-C4197FDBC7D7}" destId="{41301F9B-4C7A-45FD-8A8B-D229C53619D2}" srcOrd="0" destOrd="0" presId="urn:microsoft.com/office/officeart/2005/8/layout/hierarchy1"/>
    <dgm:cxn modelId="{886E3118-F53E-4E42-B8E7-F61DE90C324C}" srcId="{55B3D554-6F09-47C8-9384-4CC5C625B5BC}" destId="{29A20E5E-D239-4BFB-A00B-DAFF95CC6704}" srcOrd="3" destOrd="0" parTransId="{8287E1A0-EA6B-4128-8C71-D0D3968A07D5}" sibTransId="{EEEB07B1-67E1-4FE8-A00D-4D929543122E}"/>
    <dgm:cxn modelId="{AFF2C41B-259E-4079-9C7E-D06EF1A468F4}" type="presOf" srcId="{29A20E5E-D239-4BFB-A00B-DAFF95CC6704}" destId="{F2B632FB-7ED0-430F-9F42-6D772E7F3554}" srcOrd="0" destOrd="0" presId="urn:microsoft.com/office/officeart/2005/8/layout/hierarchy1"/>
    <dgm:cxn modelId="{269E483D-CE8C-4940-A3FD-7B2199765312}" srcId="{55B3D554-6F09-47C8-9384-4CC5C625B5BC}" destId="{F2988B5D-0E19-4268-8CCD-0227BCF2C350}" srcOrd="0" destOrd="0" parTransId="{2BBE8D3C-CF46-44FD-8BFA-41ACA8AB527A}" sibTransId="{EDCB27B4-3510-482C-A5AD-037DFFFEFD66}"/>
    <dgm:cxn modelId="{A2AB2B48-6FD4-4D51-9CEC-351542533715}" type="presOf" srcId="{4087F878-2337-47FC-B1C1-AD92E89363AC}" destId="{535310B4-A47E-4CE8-9E47-0CDF859B51F4}" srcOrd="0" destOrd="0" presId="urn:microsoft.com/office/officeart/2005/8/layout/hierarchy1"/>
    <dgm:cxn modelId="{6DF923A6-05B6-4280-9553-08B928711773}" srcId="{55B3D554-6F09-47C8-9384-4CC5C625B5BC}" destId="{4087F878-2337-47FC-B1C1-AD92E89363AC}" srcOrd="2" destOrd="0" parTransId="{956F5506-5BCD-40AE-8034-9B966C9AE20E}" sibTransId="{7BAF3872-AA47-490E-A3EC-C3259AAEFC08}"/>
    <dgm:cxn modelId="{D4892FAA-75B2-41CC-A98B-BD9193806632}" type="presOf" srcId="{F2988B5D-0E19-4268-8CCD-0227BCF2C350}" destId="{C06125AC-E47C-4513-9003-7D70E54F6575}" srcOrd="0" destOrd="0" presId="urn:microsoft.com/office/officeart/2005/8/layout/hierarchy1"/>
    <dgm:cxn modelId="{0281D3EC-2BD7-455C-BBD3-5923F934D53F}" srcId="{55B3D554-6F09-47C8-9384-4CC5C625B5BC}" destId="{94C6877F-672D-4772-9BDC-C4197FDBC7D7}" srcOrd="1" destOrd="0" parTransId="{851BE75F-4A60-41FE-BE1C-666FFE49B50C}" sibTransId="{724B16C1-C2D4-4AF2-B908-4E21D646A4DD}"/>
    <dgm:cxn modelId="{AB9A55F9-8B80-4844-8ED3-4390C7FA430A}" type="presOf" srcId="{55B3D554-6F09-47C8-9384-4CC5C625B5BC}" destId="{BFD284DA-91EB-47C8-94E2-1575F738E94E}" srcOrd="0" destOrd="0" presId="urn:microsoft.com/office/officeart/2005/8/layout/hierarchy1"/>
    <dgm:cxn modelId="{D340025A-9C0A-43FA-BF8A-893A778018AA}" type="presParOf" srcId="{BFD284DA-91EB-47C8-94E2-1575F738E94E}" destId="{B3A14574-B0F4-4310-82DC-13E6BBB537EB}" srcOrd="0" destOrd="0" presId="urn:microsoft.com/office/officeart/2005/8/layout/hierarchy1"/>
    <dgm:cxn modelId="{A17AD559-3EA9-4B07-B449-0B247FDBB2D6}" type="presParOf" srcId="{B3A14574-B0F4-4310-82DC-13E6BBB537EB}" destId="{53113EE4-2171-41E5-B1D5-2468115641BB}" srcOrd="0" destOrd="0" presId="urn:microsoft.com/office/officeart/2005/8/layout/hierarchy1"/>
    <dgm:cxn modelId="{A0BF23C5-A4D1-4505-A4FD-4C994A9E561A}" type="presParOf" srcId="{53113EE4-2171-41E5-B1D5-2468115641BB}" destId="{8611B1F9-0883-459D-97A8-4F7797EAC0D5}" srcOrd="0" destOrd="0" presId="urn:microsoft.com/office/officeart/2005/8/layout/hierarchy1"/>
    <dgm:cxn modelId="{D1BDB3DF-145A-4227-8E0C-1582786D3D1E}" type="presParOf" srcId="{53113EE4-2171-41E5-B1D5-2468115641BB}" destId="{C06125AC-E47C-4513-9003-7D70E54F6575}" srcOrd="1" destOrd="0" presId="urn:microsoft.com/office/officeart/2005/8/layout/hierarchy1"/>
    <dgm:cxn modelId="{81488B92-FDDC-40A5-8DF0-03C2B239C725}" type="presParOf" srcId="{B3A14574-B0F4-4310-82DC-13E6BBB537EB}" destId="{7BB77430-DA4C-4799-926A-077154DE28A8}" srcOrd="1" destOrd="0" presId="urn:microsoft.com/office/officeart/2005/8/layout/hierarchy1"/>
    <dgm:cxn modelId="{7D11CCE6-FE41-462A-9EB8-1229451152D3}" type="presParOf" srcId="{BFD284DA-91EB-47C8-94E2-1575F738E94E}" destId="{22D24805-DC4B-48F6-8489-6F627F99003B}" srcOrd="1" destOrd="0" presId="urn:microsoft.com/office/officeart/2005/8/layout/hierarchy1"/>
    <dgm:cxn modelId="{E7B7EB47-6349-4AAA-BD6A-C7CAF0C067CD}" type="presParOf" srcId="{22D24805-DC4B-48F6-8489-6F627F99003B}" destId="{A49A88ED-3072-4847-AEA9-E394FFF9E69E}" srcOrd="0" destOrd="0" presId="urn:microsoft.com/office/officeart/2005/8/layout/hierarchy1"/>
    <dgm:cxn modelId="{E268597E-80C6-454C-8E7C-743B9AB888C5}" type="presParOf" srcId="{A49A88ED-3072-4847-AEA9-E394FFF9E69E}" destId="{F90A25B2-434F-494C-9267-7A6F26C0B102}" srcOrd="0" destOrd="0" presId="urn:microsoft.com/office/officeart/2005/8/layout/hierarchy1"/>
    <dgm:cxn modelId="{848053F0-8C8D-4914-9954-AD66267BA042}" type="presParOf" srcId="{A49A88ED-3072-4847-AEA9-E394FFF9E69E}" destId="{41301F9B-4C7A-45FD-8A8B-D229C53619D2}" srcOrd="1" destOrd="0" presId="urn:microsoft.com/office/officeart/2005/8/layout/hierarchy1"/>
    <dgm:cxn modelId="{D075BEC3-CE5B-4F27-9AD7-8DB0ABDE18D0}" type="presParOf" srcId="{22D24805-DC4B-48F6-8489-6F627F99003B}" destId="{EBB111D8-566D-4FF2-B693-808A023FF15E}" srcOrd="1" destOrd="0" presId="urn:microsoft.com/office/officeart/2005/8/layout/hierarchy1"/>
    <dgm:cxn modelId="{6FAE71B6-9797-4E4E-9C04-B639CDE391E3}" type="presParOf" srcId="{BFD284DA-91EB-47C8-94E2-1575F738E94E}" destId="{1B7B589B-32F8-4A2E-A43A-AEAFA71F84E8}" srcOrd="2" destOrd="0" presId="urn:microsoft.com/office/officeart/2005/8/layout/hierarchy1"/>
    <dgm:cxn modelId="{FBA76A6B-C2FB-4039-85C2-57435455A39F}" type="presParOf" srcId="{1B7B589B-32F8-4A2E-A43A-AEAFA71F84E8}" destId="{068E76F5-A01B-4AA4-874E-1D81E10C8DA9}" srcOrd="0" destOrd="0" presId="urn:microsoft.com/office/officeart/2005/8/layout/hierarchy1"/>
    <dgm:cxn modelId="{98BEA923-B622-4589-B88F-1C2458E94D9C}" type="presParOf" srcId="{068E76F5-A01B-4AA4-874E-1D81E10C8DA9}" destId="{2E1711AB-3968-486D-BC19-74A2E1EAE9BE}" srcOrd="0" destOrd="0" presId="urn:microsoft.com/office/officeart/2005/8/layout/hierarchy1"/>
    <dgm:cxn modelId="{65DFB4C0-CBA3-4DE3-AA0C-220E717175D3}" type="presParOf" srcId="{068E76F5-A01B-4AA4-874E-1D81E10C8DA9}" destId="{535310B4-A47E-4CE8-9E47-0CDF859B51F4}" srcOrd="1" destOrd="0" presId="urn:microsoft.com/office/officeart/2005/8/layout/hierarchy1"/>
    <dgm:cxn modelId="{043C7A60-78D1-4FB9-9755-167DEFD564AC}" type="presParOf" srcId="{1B7B589B-32F8-4A2E-A43A-AEAFA71F84E8}" destId="{6D9ECB6C-CE6C-4F55-9BDE-E1AB171B5292}" srcOrd="1" destOrd="0" presId="urn:microsoft.com/office/officeart/2005/8/layout/hierarchy1"/>
    <dgm:cxn modelId="{026CE5C7-2FA3-480C-A413-EDF385249838}" type="presParOf" srcId="{BFD284DA-91EB-47C8-94E2-1575F738E94E}" destId="{165430A3-E8B4-44C1-B2AB-5C3648282CBA}" srcOrd="3" destOrd="0" presId="urn:microsoft.com/office/officeart/2005/8/layout/hierarchy1"/>
    <dgm:cxn modelId="{A91F33E0-6686-43B2-8C55-849B606618BD}" type="presParOf" srcId="{165430A3-E8B4-44C1-B2AB-5C3648282CBA}" destId="{86EB4677-56C4-48D2-88B1-F71C1A2AA246}" srcOrd="0" destOrd="0" presId="urn:microsoft.com/office/officeart/2005/8/layout/hierarchy1"/>
    <dgm:cxn modelId="{8F9B00A5-3AF0-432D-A7DD-14FD79B6FCCC}" type="presParOf" srcId="{86EB4677-56C4-48D2-88B1-F71C1A2AA246}" destId="{EF2E6DF1-3F14-49C2-AC3C-9CA745CFF804}" srcOrd="0" destOrd="0" presId="urn:microsoft.com/office/officeart/2005/8/layout/hierarchy1"/>
    <dgm:cxn modelId="{DD96C1E2-E7B6-4638-96BD-FE1A266DDCD2}" type="presParOf" srcId="{86EB4677-56C4-48D2-88B1-F71C1A2AA246}" destId="{F2B632FB-7ED0-430F-9F42-6D772E7F3554}" srcOrd="1" destOrd="0" presId="urn:microsoft.com/office/officeart/2005/8/layout/hierarchy1"/>
    <dgm:cxn modelId="{4DFD817E-04BB-42D6-9BA8-F22AA1F2C058}" type="presParOf" srcId="{165430A3-E8B4-44C1-B2AB-5C3648282CBA}" destId="{45B43607-8748-49D2-BFAF-2E7ABEFBB6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2E2F1-4858-4447-B20D-F23DC5623033}">
      <dsp:nvSpPr>
        <dsp:cNvPr id="0" name=""/>
        <dsp:cNvSpPr/>
      </dsp:nvSpPr>
      <dsp:spPr>
        <a:xfrm>
          <a:off x="585598" y="533524"/>
          <a:ext cx="1247171" cy="124717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11D0CE-BB4D-4300-82EF-65265F2D0212}">
      <dsp:nvSpPr>
        <dsp:cNvPr id="0" name=""/>
        <dsp:cNvSpPr/>
      </dsp:nvSpPr>
      <dsp:spPr>
        <a:xfrm>
          <a:off x="851389" y="799314"/>
          <a:ext cx="715590" cy="7155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6892FB-4C88-4661-8AE8-51C97C034672}">
      <dsp:nvSpPr>
        <dsp:cNvPr id="0" name=""/>
        <dsp:cNvSpPr/>
      </dsp:nvSpPr>
      <dsp:spPr>
        <a:xfrm>
          <a:off x="186912" y="2169158"/>
          <a:ext cx="204454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Retirement – Belinda Doyle</a:t>
          </a:r>
        </a:p>
      </dsp:txBody>
      <dsp:txXfrm>
        <a:off x="186912" y="2169158"/>
        <a:ext cx="2044543" cy="720000"/>
      </dsp:txXfrm>
    </dsp:sp>
    <dsp:sp modelId="{AB3B4DA7-3B91-4ADF-823B-DE4EA492635A}">
      <dsp:nvSpPr>
        <dsp:cNvPr id="0" name=""/>
        <dsp:cNvSpPr/>
      </dsp:nvSpPr>
      <dsp:spPr>
        <a:xfrm>
          <a:off x="2987936" y="533524"/>
          <a:ext cx="1247171" cy="124717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5DB4AF-76C3-4148-A620-F4590F675ED7}">
      <dsp:nvSpPr>
        <dsp:cNvPr id="0" name=""/>
        <dsp:cNvSpPr/>
      </dsp:nvSpPr>
      <dsp:spPr>
        <a:xfrm>
          <a:off x="3253727" y="799314"/>
          <a:ext cx="715590" cy="7155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D3B754-89F5-4C1D-8382-5C455F23B894}">
      <dsp:nvSpPr>
        <dsp:cNvPr id="0" name=""/>
        <dsp:cNvSpPr/>
      </dsp:nvSpPr>
      <dsp:spPr>
        <a:xfrm>
          <a:off x="2589250" y="2169158"/>
          <a:ext cx="204454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Supplemental Retirement- Todd Langlois</a:t>
          </a:r>
        </a:p>
      </dsp:txBody>
      <dsp:txXfrm>
        <a:off x="2589250" y="2169158"/>
        <a:ext cx="2044543" cy="720000"/>
      </dsp:txXfrm>
    </dsp:sp>
    <dsp:sp modelId="{B957484B-127F-429F-AF6C-DD680B0CEE69}">
      <dsp:nvSpPr>
        <dsp:cNvPr id="0" name=""/>
        <dsp:cNvSpPr/>
      </dsp:nvSpPr>
      <dsp:spPr>
        <a:xfrm>
          <a:off x="5390274" y="533524"/>
          <a:ext cx="1247171" cy="124717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BF6CE2-28B3-48BF-BFCA-092F21709033}">
      <dsp:nvSpPr>
        <dsp:cNvPr id="0" name=""/>
        <dsp:cNvSpPr/>
      </dsp:nvSpPr>
      <dsp:spPr>
        <a:xfrm>
          <a:off x="5656065" y="799314"/>
          <a:ext cx="715590" cy="7155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4DA3CF8-55B9-4F8D-87F0-4F106DD909D3}">
      <dsp:nvSpPr>
        <dsp:cNvPr id="0" name=""/>
        <dsp:cNvSpPr/>
      </dsp:nvSpPr>
      <dsp:spPr>
        <a:xfrm>
          <a:off x="4991589" y="2169158"/>
          <a:ext cx="204454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Deferred Compensation - Connie Stevens</a:t>
          </a:r>
        </a:p>
      </dsp:txBody>
      <dsp:txXfrm>
        <a:off x="4991589" y="2169158"/>
        <a:ext cx="2044543" cy="720000"/>
      </dsp:txXfrm>
    </dsp:sp>
    <dsp:sp modelId="{BC7AD2DD-9838-4B34-8167-31E8D345EB78}">
      <dsp:nvSpPr>
        <dsp:cNvPr id="0" name=""/>
        <dsp:cNvSpPr/>
      </dsp:nvSpPr>
      <dsp:spPr>
        <a:xfrm>
          <a:off x="7792613" y="533524"/>
          <a:ext cx="1247171" cy="124717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7B8D4A-7DF7-4B0B-AA79-6157D442A0E6}">
      <dsp:nvSpPr>
        <dsp:cNvPr id="0" name=""/>
        <dsp:cNvSpPr/>
      </dsp:nvSpPr>
      <dsp:spPr>
        <a:xfrm>
          <a:off x="8058403" y="799314"/>
          <a:ext cx="715590" cy="7155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FA10B3-4128-4680-9D73-5FA45FE7CE7B}">
      <dsp:nvSpPr>
        <dsp:cNvPr id="0" name=""/>
        <dsp:cNvSpPr/>
      </dsp:nvSpPr>
      <dsp:spPr>
        <a:xfrm>
          <a:off x="7393927" y="2169158"/>
          <a:ext cx="204454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Dept. of Finance - Donald Chance</a:t>
          </a:r>
        </a:p>
      </dsp:txBody>
      <dsp:txXfrm>
        <a:off x="7393927" y="2169158"/>
        <a:ext cx="2044543"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1B8F9-0CBD-4306-A02C-B5941C8669C2}">
      <dsp:nvSpPr>
        <dsp:cNvPr id="0" name=""/>
        <dsp:cNvSpPr/>
      </dsp:nvSpPr>
      <dsp:spPr>
        <a:xfrm>
          <a:off x="1302691" y="14409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7794378-E78A-457D-BBC7-A86C8CCE1BA9}">
      <dsp:nvSpPr>
        <dsp:cNvPr id="0" name=""/>
        <dsp:cNvSpPr/>
      </dsp:nvSpPr>
      <dsp:spPr>
        <a:xfrm>
          <a:off x="114691" y="255858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866900">
            <a:lnSpc>
              <a:spcPct val="90000"/>
            </a:lnSpc>
            <a:spcBef>
              <a:spcPct val="0"/>
            </a:spcBef>
            <a:spcAft>
              <a:spcPct val="35000"/>
            </a:spcAft>
            <a:buNone/>
          </a:pPr>
          <a:r>
            <a:rPr lang="en-US" sz="4200" kern="1200"/>
            <a:t>Workday Census</a:t>
          </a:r>
        </a:p>
      </dsp:txBody>
      <dsp:txXfrm>
        <a:off x="114691" y="2558584"/>
        <a:ext cx="4320000" cy="720000"/>
      </dsp:txXfrm>
    </dsp:sp>
    <dsp:sp modelId="{0245126C-08AB-48D9-8B49-31EE811D13A7}">
      <dsp:nvSpPr>
        <dsp:cNvPr id="0" name=""/>
        <dsp:cNvSpPr/>
      </dsp:nvSpPr>
      <dsp:spPr>
        <a:xfrm>
          <a:off x="6378691" y="14409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9C03B92-8466-4ACB-99AE-2EBF3EC82153}">
      <dsp:nvSpPr>
        <dsp:cNvPr id="0" name=""/>
        <dsp:cNvSpPr/>
      </dsp:nvSpPr>
      <dsp:spPr>
        <a:xfrm>
          <a:off x="5190691" y="255858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866900">
            <a:lnSpc>
              <a:spcPct val="90000"/>
            </a:lnSpc>
            <a:spcBef>
              <a:spcPct val="0"/>
            </a:spcBef>
            <a:spcAft>
              <a:spcPct val="35000"/>
            </a:spcAft>
            <a:buNone/>
          </a:pPr>
          <a:r>
            <a:rPr lang="en-US" sz="4200" kern="1200"/>
            <a:t>TRSL Census</a:t>
          </a:r>
        </a:p>
      </dsp:txBody>
      <dsp:txXfrm>
        <a:off x="5190691" y="2558584"/>
        <a:ext cx="432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59BB8-E9CF-4F0F-8ABD-DA927D362729}">
      <dsp:nvSpPr>
        <dsp:cNvPr id="0" name=""/>
        <dsp:cNvSpPr/>
      </dsp:nvSpPr>
      <dsp:spPr>
        <a:xfrm>
          <a:off x="934183" y="860768"/>
          <a:ext cx="1005539" cy="10055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97A60A-7382-4685-97F9-FFAF82E87DEF}">
      <dsp:nvSpPr>
        <dsp:cNvPr id="0" name=""/>
        <dsp:cNvSpPr/>
      </dsp:nvSpPr>
      <dsp:spPr>
        <a:xfrm>
          <a:off x="468" y="1939456"/>
          <a:ext cx="2872968" cy="430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b="1"/>
          </a:pPr>
          <a:r>
            <a:rPr lang="en-US" sz="1500" kern="1200"/>
            <a:t>Assets $ 590 Million</a:t>
          </a:r>
        </a:p>
      </dsp:txBody>
      <dsp:txXfrm>
        <a:off x="468" y="1939456"/>
        <a:ext cx="2872968" cy="430945"/>
      </dsp:txXfrm>
    </dsp:sp>
    <dsp:sp modelId="{4BFD6F86-87EA-45C7-B641-BCD803860C91}">
      <dsp:nvSpPr>
        <dsp:cNvPr id="0" name=""/>
        <dsp:cNvSpPr/>
      </dsp:nvSpPr>
      <dsp:spPr>
        <a:xfrm>
          <a:off x="468" y="2404424"/>
          <a:ext cx="2872968" cy="157490"/>
        </a:xfrm>
        <a:prstGeom prst="rect">
          <a:avLst/>
        </a:prstGeom>
        <a:noFill/>
        <a:ln>
          <a:noFill/>
        </a:ln>
        <a:effectLst/>
      </dsp:spPr>
      <dsp:style>
        <a:lnRef idx="0">
          <a:scrgbClr r="0" g="0" b="0"/>
        </a:lnRef>
        <a:fillRef idx="0">
          <a:scrgbClr r="0" g="0" b="0"/>
        </a:fillRef>
        <a:effectRef idx="0">
          <a:scrgbClr r="0" g="0" b="0"/>
        </a:effectRef>
        <a:fontRef idx="minor"/>
      </dsp:style>
    </dsp:sp>
    <dsp:sp modelId="{0E77A0D8-6C83-403F-A081-94A95EA9E2D3}">
      <dsp:nvSpPr>
        <dsp:cNvPr id="0" name=""/>
        <dsp:cNvSpPr/>
      </dsp:nvSpPr>
      <dsp:spPr>
        <a:xfrm>
          <a:off x="4309921" y="860768"/>
          <a:ext cx="1005539" cy="10055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3E1C0B-BC32-4775-8510-C7CA517287A4}">
      <dsp:nvSpPr>
        <dsp:cNvPr id="0" name=""/>
        <dsp:cNvSpPr/>
      </dsp:nvSpPr>
      <dsp:spPr>
        <a:xfrm>
          <a:off x="3376207" y="1939456"/>
          <a:ext cx="2872968" cy="430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b="1"/>
          </a:pPr>
          <a:r>
            <a:rPr lang="en-US" sz="1500" kern="1200"/>
            <a:t>Previous Average Fee = 0.93%</a:t>
          </a:r>
        </a:p>
      </dsp:txBody>
      <dsp:txXfrm>
        <a:off x="3376207" y="1939456"/>
        <a:ext cx="2872968" cy="430945"/>
      </dsp:txXfrm>
    </dsp:sp>
    <dsp:sp modelId="{BCF0F800-6643-4BDA-89C2-0A4F8F0CF50D}">
      <dsp:nvSpPr>
        <dsp:cNvPr id="0" name=""/>
        <dsp:cNvSpPr/>
      </dsp:nvSpPr>
      <dsp:spPr>
        <a:xfrm>
          <a:off x="3376207" y="2404424"/>
          <a:ext cx="2872968" cy="157490"/>
        </a:xfrm>
        <a:prstGeom prst="rect">
          <a:avLst/>
        </a:prstGeom>
        <a:noFill/>
        <a:ln>
          <a:noFill/>
        </a:ln>
        <a:effectLst/>
      </dsp:spPr>
      <dsp:style>
        <a:lnRef idx="0">
          <a:scrgbClr r="0" g="0" b="0"/>
        </a:lnRef>
        <a:fillRef idx="0">
          <a:scrgbClr r="0" g="0" b="0"/>
        </a:fillRef>
        <a:effectRef idx="0">
          <a:scrgbClr r="0" g="0" b="0"/>
        </a:effectRef>
        <a:fontRef idx="minor"/>
      </dsp:style>
    </dsp:sp>
    <dsp:sp modelId="{707CEE35-79C2-420F-A62A-A930B012E483}">
      <dsp:nvSpPr>
        <dsp:cNvPr id="0" name=""/>
        <dsp:cNvSpPr/>
      </dsp:nvSpPr>
      <dsp:spPr>
        <a:xfrm>
          <a:off x="7685660" y="860768"/>
          <a:ext cx="1005539" cy="10055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775257C-CB3C-4D6D-A64B-B0148534C7C8}">
      <dsp:nvSpPr>
        <dsp:cNvPr id="0" name=""/>
        <dsp:cNvSpPr/>
      </dsp:nvSpPr>
      <dsp:spPr>
        <a:xfrm>
          <a:off x="6751945" y="1939456"/>
          <a:ext cx="2872968" cy="430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defRPr b="1"/>
          </a:pPr>
          <a:r>
            <a:rPr lang="en-US" sz="1500" kern="1200"/>
            <a:t>Previous Vendors:</a:t>
          </a:r>
        </a:p>
      </dsp:txBody>
      <dsp:txXfrm>
        <a:off x="6751945" y="1939456"/>
        <a:ext cx="2872968" cy="430945"/>
      </dsp:txXfrm>
    </dsp:sp>
    <dsp:sp modelId="{2810E1CF-B8B3-4A9E-9981-A567BE249B7A}">
      <dsp:nvSpPr>
        <dsp:cNvPr id="0" name=""/>
        <dsp:cNvSpPr/>
      </dsp:nvSpPr>
      <dsp:spPr>
        <a:xfrm>
          <a:off x="6751945" y="2404424"/>
          <a:ext cx="2872968" cy="157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Fidelity,  MetLife, TIAA, Voya, VALIC</a:t>
          </a:r>
        </a:p>
      </dsp:txBody>
      <dsp:txXfrm>
        <a:off x="6751945" y="2404424"/>
        <a:ext cx="2872968" cy="157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1B1F9-0883-459D-97A8-4F7797EAC0D5}">
      <dsp:nvSpPr>
        <dsp:cNvPr id="0" name=""/>
        <dsp:cNvSpPr/>
      </dsp:nvSpPr>
      <dsp:spPr>
        <a:xfrm>
          <a:off x="2819" y="797700"/>
          <a:ext cx="2013434" cy="127853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C06125AC-E47C-4513-9003-7D70E54F6575}">
      <dsp:nvSpPr>
        <dsp:cNvPr id="0" name=""/>
        <dsp:cNvSpPr/>
      </dsp:nvSpPr>
      <dsp:spPr>
        <a:xfrm>
          <a:off x="226534" y="1010229"/>
          <a:ext cx="2013434" cy="127853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Improved, simplified investment lineup </a:t>
          </a:r>
        </a:p>
      </dsp:txBody>
      <dsp:txXfrm>
        <a:off x="263981" y="1047676"/>
        <a:ext cx="1938540" cy="1203636"/>
      </dsp:txXfrm>
    </dsp:sp>
    <dsp:sp modelId="{F90A25B2-434F-494C-9267-7A6F26C0B102}">
      <dsp:nvSpPr>
        <dsp:cNvPr id="0" name=""/>
        <dsp:cNvSpPr/>
      </dsp:nvSpPr>
      <dsp:spPr>
        <a:xfrm>
          <a:off x="2463684" y="797700"/>
          <a:ext cx="2013434" cy="127853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1301F9B-4C7A-45FD-8A8B-D229C53619D2}">
      <dsp:nvSpPr>
        <dsp:cNvPr id="0" name=""/>
        <dsp:cNvSpPr/>
      </dsp:nvSpPr>
      <dsp:spPr>
        <a:xfrm>
          <a:off x="2687399" y="1010229"/>
          <a:ext cx="2013434" cy="127853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Vendors reduced to Fidelity, TIAA, and VALIC</a:t>
          </a:r>
        </a:p>
      </dsp:txBody>
      <dsp:txXfrm>
        <a:off x="2724846" y="1047676"/>
        <a:ext cx="1938540" cy="1203636"/>
      </dsp:txXfrm>
    </dsp:sp>
    <dsp:sp modelId="{2E1711AB-3968-486D-BC19-74A2E1EAE9BE}">
      <dsp:nvSpPr>
        <dsp:cNvPr id="0" name=""/>
        <dsp:cNvSpPr/>
      </dsp:nvSpPr>
      <dsp:spPr>
        <a:xfrm>
          <a:off x="4924548" y="797700"/>
          <a:ext cx="2013434" cy="127853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535310B4-A47E-4CE8-9E47-0CDF859B51F4}">
      <dsp:nvSpPr>
        <dsp:cNvPr id="0" name=""/>
        <dsp:cNvSpPr/>
      </dsp:nvSpPr>
      <dsp:spPr>
        <a:xfrm>
          <a:off x="5148263" y="1010229"/>
          <a:ext cx="2013434" cy="127853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Increased education</a:t>
          </a:r>
        </a:p>
      </dsp:txBody>
      <dsp:txXfrm>
        <a:off x="5185710" y="1047676"/>
        <a:ext cx="1938540" cy="1203636"/>
      </dsp:txXfrm>
    </dsp:sp>
    <dsp:sp modelId="{EF2E6DF1-3F14-49C2-AC3C-9CA745CFF804}">
      <dsp:nvSpPr>
        <dsp:cNvPr id="0" name=""/>
        <dsp:cNvSpPr/>
      </dsp:nvSpPr>
      <dsp:spPr>
        <a:xfrm>
          <a:off x="7385413" y="797700"/>
          <a:ext cx="2013434" cy="127853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F2B632FB-7ED0-430F-9F42-6D772E7F3554}">
      <dsp:nvSpPr>
        <dsp:cNvPr id="0" name=""/>
        <dsp:cNvSpPr/>
      </dsp:nvSpPr>
      <dsp:spPr>
        <a:xfrm>
          <a:off x="7609128" y="1010229"/>
          <a:ext cx="2013434" cy="127853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Reduced fees</a:t>
          </a:r>
        </a:p>
      </dsp:txBody>
      <dsp:txXfrm>
        <a:off x="7646575" y="1047676"/>
        <a:ext cx="1938540" cy="1203636"/>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8/21/2019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8/21/2019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8/21/2019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26E0-47F9-4FF0-A1D5-88DF33D8491A}"/>
              </a:ext>
            </a:extLst>
          </p:cNvPr>
          <p:cNvSpPr>
            <a:spLocks noGrp="1"/>
          </p:cNvSpPr>
          <p:nvPr>
            <p:ph type="ctrTitle"/>
          </p:nvPr>
        </p:nvSpPr>
        <p:spPr/>
        <p:txBody>
          <a:bodyPr/>
          <a:lstStyle/>
          <a:p>
            <a:r>
              <a:rPr lang="en-US" dirty="0"/>
              <a:t>Understanding Retirement</a:t>
            </a:r>
          </a:p>
        </p:txBody>
      </p:sp>
      <p:sp>
        <p:nvSpPr>
          <p:cNvPr id="3" name="Subtitle 2">
            <a:extLst>
              <a:ext uri="{FF2B5EF4-FFF2-40B4-BE49-F238E27FC236}">
                <a16:creationId xmlns:a16="http://schemas.microsoft.com/office/drawing/2014/main" id="{5FE47760-DD7D-4BEE-9E2E-A8C09AED24E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4388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6"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5E15E3C6-68E5-4740-9B1A-CCAB225AAEE8}"/>
              </a:ext>
            </a:extLst>
          </p:cNvPr>
          <p:cNvSpPr>
            <a:spLocks noGrp="1"/>
          </p:cNvSpPr>
          <p:nvPr>
            <p:ph type="title"/>
          </p:nvPr>
        </p:nvSpPr>
        <p:spPr>
          <a:xfrm>
            <a:off x="1154954" y="973668"/>
            <a:ext cx="8761413" cy="706964"/>
          </a:xfrm>
        </p:spPr>
        <p:txBody>
          <a:bodyPr>
            <a:normAutofit/>
          </a:bodyPr>
          <a:lstStyle/>
          <a:p>
            <a:r>
              <a:rPr lang="en-US">
                <a:solidFill>
                  <a:srgbClr val="FFFFFF"/>
                </a:solidFill>
              </a:rPr>
              <a:t>TRSL Participants (Retirement Eligible)</a:t>
            </a:r>
          </a:p>
        </p:txBody>
      </p:sp>
      <p:sp>
        <p:nvSpPr>
          <p:cNvPr id="17"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8" name="Content Placeholder 2" descr="decorative images over text: workday census and TRSL census">
            <a:extLst>
              <a:ext uri="{FF2B5EF4-FFF2-40B4-BE49-F238E27FC236}">
                <a16:creationId xmlns:a16="http://schemas.microsoft.com/office/drawing/2014/main" id="{96CC3E65-96D4-42FE-9FD7-FAB7BE65DCAF}"/>
              </a:ext>
            </a:extLst>
          </p:cNvPr>
          <p:cNvGraphicFramePr>
            <a:graphicFrameLocks noGrp="1"/>
          </p:cNvGraphicFramePr>
          <p:nvPr>
            <p:ph idx="1"/>
            <p:extLst>
              <p:ext uri="{D42A27DB-BD31-4B8C-83A1-F6EECF244321}">
                <p14:modId xmlns:p14="http://schemas.microsoft.com/office/powerpoint/2010/main" val="1942019558"/>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944195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2D97-D0CF-484C-B7E7-121E39A3C1D3}"/>
              </a:ext>
            </a:extLst>
          </p:cNvPr>
          <p:cNvSpPr>
            <a:spLocks noGrp="1"/>
          </p:cNvSpPr>
          <p:nvPr>
            <p:ph type="ctrTitle"/>
          </p:nvPr>
        </p:nvSpPr>
        <p:spPr/>
        <p:txBody>
          <a:bodyPr/>
          <a:lstStyle/>
          <a:p>
            <a:r>
              <a:rPr lang="en" dirty="0">
                <a:solidFill>
                  <a:srgbClr val="FFFFFF"/>
                </a:solidFill>
                <a:effectLst>
                  <a:outerShdw blurRad="50800" dist="101600" dir="5400000" algn="t" rotWithShape="0">
                    <a:prstClr val="black">
                      <a:alpha val="40000"/>
                    </a:prstClr>
                  </a:outerShdw>
                </a:effectLst>
                <a:latin typeface="Montserrat"/>
                <a:ea typeface="Montserrat"/>
                <a:cs typeface="Montserrat"/>
                <a:sym typeface="Montserrat"/>
              </a:rPr>
              <a:t>Supplemental Retirement</a:t>
            </a:r>
            <a:endParaRPr lang="en-US" dirty="0"/>
          </a:p>
        </p:txBody>
      </p:sp>
      <p:sp>
        <p:nvSpPr>
          <p:cNvPr id="3" name="Subtitle 2">
            <a:extLst>
              <a:ext uri="{FF2B5EF4-FFF2-40B4-BE49-F238E27FC236}">
                <a16:creationId xmlns:a16="http://schemas.microsoft.com/office/drawing/2014/main" id="{0DDD61D6-1188-4012-A0FA-1973F8B42B07}"/>
              </a:ext>
            </a:extLst>
          </p:cNvPr>
          <p:cNvSpPr>
            <a:spLocks noGrp="1"/>
          </p:cNvSpPr>
          <p:nvPr>
            <p:ph type="subTitle" idx="1"/>
          </p:nvPr>
        </p:nvSpPr>
        <p:spPr/>
        <p:txBody>
          <a:bodyPr/>
          <a:lstStyle/>
          <a:p>
            <a:r>
              <a:rPr lang="en-US" dirty="0">
                <a:solidFill>
                  <a:srgbClr val="FFFFFF"/>
                </a:solidFill>
                <a:effectLst>
                  <a:outerShdw blurRad="50800" dist="101600" dir="5400000" algn="t" rotWithShape="0">
                    <a:prstClr val="black">
                      <a:alpha val="40000"/>
                    </a:prstClr>
                  </a:outerShdw>
                </a:effectLst>
                <a:latin typeface="Montserrat"/>
                <a:ea typeface="Montserrat"/>
                <a:cs typeface="Montserrat"/>
                <a:sym typeface="Montserrat"/>
              </a:rPr>
              <a:t>What are your options?</a:t>
            </a:r>
          </a:p>
          <a:p>
            <a:endParaRPr lang="en-US" dirty="0"/>
          </a:p>
        </p:txBody>
      </p:sp>
    </p:spTree>
    <p:extLst>
      <p:ext uri="{BB962C8B-B14F-4D97-AF65-F5344CB8AC3E}">
        <p14:creationId xmlns:p14="http://schemas.microsoft.com/office/powerpoint/2010/main" val="156325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1C0F321B-7FF4-41D9-830B-60C0FF36C92F}"/>
              </a:ext>
            </a:extLst>
          </p:cNvPr>
          <p:cNvSpPr>
            <a:spLocks noGrp="1"/>
          </p:cNvSpPr>
          <p:nvPr>
            <p:ph type="title"/>
          </p:nvPr>
        </p:nvSpPr>
        <p:spPr>
          <a:xfrm>
            <a:off x="1154954" y="973668"/>
            <a:ext cx="8761413" cy="706964"/>
          </a:xfrm>
        </p:spPr>
        <p:txBody>
          <a:bodyPr>
            <a:normAutofit/>
          </a:bodyPr>
          <a:lstStyle/>
          <a:p>
            <a:r>
              <a:rPr lang="en-US">
                <a:solidFill>
                  <a:srgbClr val="FFFFFF"/>
                </a:solidFill>
              </a:rPr>
              <a:t>403(b) Retirement</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descr="decorative images over text: assets $590 million, previous average fee .93%, previous vendors fidelity, metlife, TIAA, voya, and valic">
            <a:extLst>
              <a:ext uri="{FF2B5EF4-FFF2-40B4-BE49-F238E27FC236}">
                <a16:creationId xmlns:a16="http://schemas.microsoft.com/office/drawing/2014/main" id="{1EC833BD-0514-4A30-85E3-BDC165310168}"/>
              </a:ext>
            </a:extLst>
          </p:cNvPr>
          <p:cNvGraphicFramePr>
            <a:graphicFrameLocks noGrp="1"/>
          </p:cNvGraphicFramePr>
          <p:nvPr>
            <p:ph idx="1"/>
            <p:extLst>
              <p:ext uri="{D42A27DB-BD31-4B8C-83A1-F6EECF244321}">
                <p14:modId xmlns:p14="http://schemas.microsoft.com/office/powerpoint/2010/main" val="2823454869"/>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728237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D115CFC3-3616-4717-9902-4B0982AD3687}"/>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Challenges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E5284F-97CE-47E5-88C4-D85B4842D5D4}"/>
              </a:ext>
            </a:extLst>
          </p:cNvPr>
          <p:cNvSpPr>
            <a:spLocks noGrp="1"/>
          </p:cNvSpPr>
          <p:nvPr>
            <p:ph idx="1"/>
          </p:nvPr>
        </p:nvSpPr>
        <p:spPr>
          <a:xfrm>
            <a:off x="5041399" y="1085549"/>
            <a:ext cx="5579707" cy="4686903"/>
          </a:xfrm>
        </p:spPr>
        <p:txBody>
          <a:bodyPr anchor="ctr">
            <a:normAutofit/>
          </a:bodyPr>
          <a:lstStyle/>
          <a:p>
            <a:pPr marL="76200" indent="0">
              <a:spcAft>
                <a:spcPts val="600"/>
              </a:spcAft>
              <a:buClr>
                <a:srgbClr val="C5B4E3"/>
              </a:buClr>
              <a:buNone/>
            </a:pPr>
            <a:r>
              <a:rPr lang="en-US">
                <a:solidFill>
                  <a:schemeClr val="tx1"/>
                </a:solidFill>
              </a:rPr>
              <a:t>Too many fund options</a:t>
            </a:r>
          </a:p>
          <a:p>
            <a:pPr marL="76200" indent="0">
              <a:spcAft>
                <a:spcPts val="600"/>
              </a:spcAft>
              <a:buClr>
                <a:srgbClr val="C5B4E3"/>
              </a:buClr>
              <a:buNone/>
            </a:pPr>
            <a:r>
              <a:rPr lang="en-US">
                <a:solidFill>
                  <a:schemeClr val="tx1"/>
                </a:solidFill>
              </a:rPr>
              <a:t>Many vendors</a:t>
            </a:r>
          </a:p>
          <a:p>
            <a:pPr marL="76200" indent="0">
              <a:spcAft>
                <a:spcPts val="600"/>
              </a:spcAft>
              <a:buClr>
                <a:srgbClr val="C5B4E3"/>
              </a:buClr>
              <a:buNone/>
            </a:pPr>
            <a:r>
              <a:rPr lang="en-US">
                <a:solidFill>
                  <a:schemeClr val="tx1"/>
                </a:solidFill>
              </a:rPr>
              <a:t>Understanding Fees (High/Low)</a:t>
            </a:r>
          </a:p>
          <a:p>
            <a:pPr marL="76200" indent="0">
              <a:spcAft>
                <a:spcPts val="600"/>
              </a:spcAft>
              <a:buClr>
                <a:srgbClr val="C5B4E3"/>
              </a:buClr>
              <a:buNone/>
            </a:pPr>
            <a:r>
              <a:rPr lang="en-US">
                <a:solidFill>
                  <a:schemeClr val="tx1"/>
                </a:solidFill>
              </a:rPr>
              <a:t>Difficult to make a selection</a:t>
            </a:r>
          </a:p>
          <a:p>
            <a:endParaRPr lang="en-US">
              <a:solidFill>
                <a:schemeClr val="tx1"/>
              </a:solidFill>
            </a:endParaRPr>
          </a:p>
        </p:txBody>
      </p:sp>
    </p:spTree>
    <p:extLst>
      <p:ext uri="{BB962C8B-B14F-4D97-AF65-F5344CB8AC3E}">
        <p14:creationId xmlns:p14="http://schemas.microsoft.com/office/powerpoint/2010/main" val="366138081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2E8F5-5A54-49BB-B02C-27BD57BEC840}"/>
              </a:ext>
            </a:extLst>
          </p:cNvPr>
          <p:cNvSpPr>
            <a:spLocks noGrp="1"/>
          </p:cNvSpPr>
          <p:nvPr>
            <p:ph type="title"/>
          </p:nvPr>
        </p:nvSpPr>
        <p:spPr>
          <a:xfrm>
            <a:off x="1154954" y="973668"/>
            <a:ext cx="8761413" cy="706964"/>
          </a:xfrm>
        </p:spPr>
        <p:txBody>
          <a:bodyPr>
            <a:normAutofit/>
          </a:bodyPr>
          <a:lstStyle/>
          <a:p>
            <a:r>
              <a:rPr lang="en-US">
                <a:solidFill>
                  <a:srgbClr val="EBEBEB"/>
                </a:solidFill>
              </a:rPr>
              <a:t>403(b) Plan Improvements</a:t>
            </a:r>
          </a:p>
        </p:txBody>
      </p:sp>
      <p:graphicFrame>
        <p:nvGraphicFramePr>
          <p:cNvPr id="5" name="Content Placeholder 2" descr="decorative images over text: improved setup, reduced vendors, increased education, reduced fees">
            <a:extLst>
              <a:ext uri="{FF2B5EF4-FFF2-40B4-BE49-F238E27FC236}">
                <a16:creationId xmlns:a16="http://schemas.microsoft.com/office/drawing/2014/main" id="{03ADCD43-1527-4DAE-A6CB-D0B23401F252}"/>
              </a:ext>
            </a:extLst>
          </p:cNvPr>
          <p:cNvGraphicFramePr>
            <a:graphicFrameLocks noGrp="1"/>
          </p:cNvGraphicFramePr>
          <p:nvPr>
            <p:ph idx="1"/>
            <p:extLst>
              <p:ext uri="{D42A27DB-BD31-4B8C-83A1-F6EECF244321}">
                <p14:modId xmlns:p14="http://schemas.microsoft.com/office/powerpoint/2010/main" val="69615935"/>
              </p:ext>
            </p:extLst>
          </p:nvPr>
        </p:nvGraphicFramePr>
        <p:xfrm>
          <a:off x="1286934" y="2925232"/>
          <a:ext cx="9625383" cy="3086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30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D9422-A224-4319-BA2E-37E3E4B0C33F}"/>
              </a:ext>
            </a:extLst>
          </p:cNvPr>
          <p:cNvSpPr>
            <a:spLocks noGrp="1"/>
          </p:cNvSpPr>
          <p:nvPr>
            <p:ph type="title"/>
          </p:nvPr>
        </p:nvSpPr>
        <p:spPr/>
        <p:txBody>
          <a:bodyPr/>
          <a:lstStyle/>
          <a:p>
            <a:r>
              <a:rPr lang="en-US" dirty="0"/>
              <a:t>Savings Example</a:t>
            </a:r>
          </a:p>
        </p:txBody>
      </p:sp>
      <p:pic>
        <p:nvPicPr>
          <p:cNvPr id="4" name="Content Placeholder 3" descr="Chart showing percentages and dollar values of an employee contribution at $500 per month for 30 years">
            <a:extLst>
              <a:ext uri="{FF2B5EF4-FFF2-40B4-BE49-F238E27FC236}">
                <a16:creationId xmlns:a16="http://schemas.microsoft.com/office/drawing/2014/main" id="{E0E6EDB4-13A1-4B64-AC69-5795D074B118}"/>
              </a:ext>
            </a:extLst>
          </p:cNvPr>
          <p:cNvPicPr>
            <a:picLocks noGrp="1" noChangeAspect="1"/>
          </p:cNvPicPr>
          <p:nvPr>
            <p:ph idx="1"/>
          </p:nvPr>
        </p:nvPicPr>
        <p:blipFill>
          <a:blip r:embed="rId2"/>
          <a:stretch>
            <a:fillRect/>
          </a:stretch>
        </p:blipFill>
        <p:spPr>
          <a:xfrm>
            <a:off x="1611509" y="3391074"/>
            <a:ext cx="7913294" cy="1841152"/>
          </a:xfrm>
          <a:prstGeom prst="rect">
            <a:avLst/>
          </a:prstGeom>
        </p:spPr>
      </p:pic>
      <p:sp>
        <p:nvSpPr>
          <p:cNvPr id="5" name="Rectangle 4">
            <a:extLst>
              <a:ext uri="{FF2B5EF4-FFF2-40B4-BE49-F238E27FC236}">
                <a16:creationId xmlns:a16="http://schemas.microsoft.com/office/drawing/2014/main" id="{18C87978-C0BB-4E20-B3E8-2BF12A2EA723}"/>
              </a:ext>
            </a:extLst>
          </p:cNvPr>
          <p:cNvSpPr/>
          <p:nvPr/>
        </p:nvSpPr>
        <p:spPr>
          <a:xfrm>
            <a:off x="1611509" y="2644440"/>
            <a:ext cx="6096000" cy="646331"/>
          </a:xfrm>
          <a:prstGeom prst="rect">
            <a:avLst/>
          </a:prstGeom>
        </p:spPr>
        <p:txBody>
          <a:bodyPr>
            <a:spAutoFit/>
          </a:bodyPr>
          <a:lstStyle/>
          <a:p>
            <a:pPr marL="76200" indent="0">
              <a:spcAft>
                <a:spcPts val="600"/>
              </a:spcAft>
              <a:buClr>
                <a:srgbClr val="C5B4E3"/>
              </a:buClr>
              <a:buNone/>
            </a:pPr>
            <a:r>
              <a:rPr lang="en-US" dirty="0">
                <a:solidFill>
                  <a:schemeClr val="accent1"/>
                </a:solidFill>
              </a:rPr>
              <a:t>An employee contributes $500 per month for 30 years ($180,000 total)</a:t>
            </a:r>
          </a:p>
        </p:txBody>
      </p:sp>
    </p:spTree>
    <p:extLst>
      <p:ext uri="{BB962C8B-B14F-4D97-AF65-F5344CB8AC3E}">
        <p14:creationId xmlns:p14="http://schemas.microsoft.com/office/powerpoint/2010/main" val="192235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C66CF75-4129-4EF7-9E9C-BF5C7581C9AB}"/>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LSU Supplemental Retirement	</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45E603-F046-4F93-BAA2-74B20E2B5FF8}"/>
              </a:ext>
            </a:extLst>
          </p:cNvPr>
          <p:cNvSpPr>
            <a:spLocks noGrp="1"/>
          </p:cNvSpPr>
          <p:nvPr>
            <p:ph idx="1"/>
          </p:nvPr>
        </p:nvSpPr>
        <p:spPr>
          <a:xfrm>
            <a:off x="5041399" y="1085549"/>
            <a:ext cx="5579707" cy="4686903"/>
          </a:xfrm>
        </p:spPr>
        <p:txBody>
          <a:bodyPr anchor="ctr">
            <a:normAutofit/>
          </a:bodyPr>
          <a:lstStyle/>
          <a:p>
            <a:pPr marL="76200" indent="0">
              <a:buNone/>
            </a:pPr>
            <a:r>
              <a:rPr lang="en-US">
                <a:solidFill>
                  <a:schemeClr val="tx1"/>
                </a:solidFill>
              </a:rPr>
              <a:t>403(b) and 457(b) plans available</a:t>
            </a:r>
          </a:p>
          <a:p>
            <a:pPr marL="76200" indent="0">
              <a:buNone/>
            </a:pPr>
            <a:r>
              <a:rPr lang="en-US">
                <a:solidFill>
                  <a:schemeClr val="tx1"/>
                </a:solidFill>
              </a:rPr>
              <a:t>Paycheck Contributions 	</a:t>
            </a:r>
          </a:p>
          <a:p>
            <a:r>
              <a:rPr lang="en-US">
                <a:solidFill>
                  <a:schemeClr val="tx1"/>
                </a:solidFill>
              </a:rPr>
              <a:t>Before-tax</a:t>
            </a:r>
          </a:p>
          <a:p>
            <a:r>
              <a:rPr lang="en-US">
                <a:solidFill>
                  <a:schemeClr val="tx1"/>
                </a:solidFill>
              </a:rPr>
              <a:t>After-tax (Roth)</a:t>
            </a:r>
          </a:p>
          <a:p>
            <a:r>
              <a:rPr lang="en-US">
                <a:solidFill>
                  <a:schemeClr val="tx1"/>
                </a:solidFill>
              </a:rPr>
              <a:t>Start/change contributions at any time of the year online</a:t>
            </a:r>
          </a:p>
          <a:p>
            <a:endParaRPr lang="en-US">
              <a:solidFill>
                <a:schemeClr val="tx1"/>
              </a:solidFill>
            </a:endParaRPr>
          </a:p>
        </p:txBody>
      </p:sp>
    </p:spTree>
    <p:extLst>
      <p:ext uri="{BB962C8B-B14F-4D97-AF65-F5344CB8AC3E}">
        <p14:creationId xmlns:p14="http://schemas.microsoft.com/office/powerpoint/2010/main" val="60991068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56C44EDF-F902-4333-9CBB-6D57AF2D0B21}"/>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LSU Supplemental Retirement	</a:t>
            </a:r>
          </a:p>
        </p:txBody>
      </p:sp>
      <p:cxnSp>
        <p:nvCxnSpPr>
          <p:cNvPr id="27" name="Straight Connector 26">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F3EED4-2F53-45E6-8D70-4452841A9F94}"/>
              </a:ext>
            </a:extLst>
          </p:cNvPr>
          <p:cNvSpPr>
            <a:spLocks noGrp="1"/>
          </p:cNvSpPr>
          <p:nvPr>
            <p:ph idx="1"/>
          </p:nvPr>
        </p:nvSpPr>
        <p:spPr>
          <a:xfrm>
            <a:off x="5041399" y="1085549"/>
            <a:ext cx="5579707" cy="4686903"/>
          </a:xfrm>
        </p:spPr>
        <p:txBody>
          <a:bodyPr anchor="ctr">
            <a:normAutofit/>
          </a:bodyPr>
          <a:lstStyle/>
          <a:p>
            <a:pPr marL="76200" indent="0">
              <a:spcAft>
                <a:spcPts val="600"/>
              </a:spcAft>
              <a:buClr>
                <a:srgbClr val="C5B4E3"/>
              </a:buClr>
              <a:buNone/>
            </a:pPr>
            <a:r>
              <a:rPr lang="en-US">
                <a:solidFill>
                  <a:schemeClr val="tx1"/>
                </a:solidFill>
              </a:rPr>
              <a:t>Contribution Limits for 2019	</a:t>
            </a:r>
          </a:p>
          <a:p>
            <a:r>
              <a:rPr lang="en-US">
                <a:solidFill>
                  <a:schemeClr val="tx1"/>
                </a:solidFill>
              </a:rPr>
              <a:t>Under age 50: $19,000</a:t>
            </a:r>
          </a:p>
          <a:p>
            <a:r>
              <a:rPr lang="en-US">
                <a:solidFill>
                  <a:schemeClr val="tx1"/>
                </a:solidFill>
              </a:rPr>
              <a:t>50 and over: $25,000</a:t>
            </a:r>
          </a:p>
          <a:p>
            <a:r>
              <a:rPr lang="en-US">
                <a:solidFill>
                  <a:schemeClr val="tx1"/>
                </a:solidFill>
              </a:rPr>
              <a:t>Limits are independent of each other </a:t>
            </a:r>
          </a:p>
          <a:p>
            <a:endParaRPr lang="en-US">
              <a:solidFill>
                <a:schemeClr val="tx1"/>
              </a:solidFill>
            </a:endParaRPr>
          </a:p>
        </p:txBody>
      </p:sp>
    </p:spTree>
    <p:extLst>
      <p:ext uri="{BB962C8B-B14F-4D97-AF65-F5344CB8AC3E}">
        <p14:creationId xmlns:p14="http://schemas.microsoft.com/office/powerpoint/2010/main" val="2230674933"/>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A6C9D9BF-FBB1-4B67-B9CC-6C5821BC9143}"/>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LSU Supplemental Retirement Participation</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48112C6-180B-467E-8393-3A4A6CF36B17}"/>
              </a:ext>
            </a:extLst>
          </p:cNvPr>
          <p:cNvSpPr>
            <a:spLocks noGrp="1"/>
          </p:cNvSpPr>
          <p:nvPr>
            <p:ph idx="1"/>
          </p:nvPr>
        </p:nvSpPr>
        <p:spPr>
          <a:xfrm>
            <a:off x="5041399" y="1085549"/>
            <a:ext cx="5579707" cy="4686903"/>
          </a:xfrm>
        </p:spPr>
        <p:txBody>
          <a:bodyPr anchor="ctr">
            <a:normAutofit/>
          </a:bodyPr>
          <a:lstStyle/>
          <a:p>
            <a:pPr marL="76200" indent="0">
              <a:buNone/>
            </a:pPr>
            <a:r>
              <a:rPr lang="en-US">
                <a:solidFill>
                  <a:schemeClr val="tx1"/>
                </a:solidFill>
              </a:rPr>
              <a:t>403(b)</a:t>
            </a:r>
          </a:p>
          <a:p>
            <a:r>
              <a:rPr lang="en-US">
                <a:solidFill>
                  <a:schemeClr val="tx1"/>
                </a:solidFill>
              </a:rPr>
              <a:t>8% of eligible employees have a current paycheck contribution</a:t>
            </a:r>
          </a:p>
          <a:p>
            <a:r>
              <a:rPr lang="en-US">
                <a:solidFill>
                  <a:schemeClr val="tx1"/>
                </a:solidFill>
              </a:rPr>
              <a:t>Less than 500 employees under age 40 have a 403(b) </a:t>
            </a:r>
          </a:p>
          <a:p>
            <a:endParaRPr lang="en-US">
              <a:solidFill>
                <a:schemeClr val="tx1"/>
              </a:solidFill>
            </a:endParaRPr>
          </a:p>
        </p:txBody>
      </p:sp>
    </p:spTree>
    <p:extLst>
      <p:ext uri="{BB962C8B-B14F-4D97-AF65-F5344CB8AC3E}">
        <p14:creationId xmlns:p14="http://schemas.microsoft.com/office/powerpoint/2010/main" val="321613217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246A-8109-48BB-820C-D5362BB715DC}"/>
              </a:ext>
            </a:extLst>
          </p:cNvPr>
          <p:cNvSpPr>
            <a:spLocks noGrp="1"/>
          </p:cNvSpPr>
          <p:nvPr>
            <p:ph type="title"/>
          </p:nvPr>
        </p:nvSpPr>
        <p:spPr/>
        <p:txBody>
          <a:bodyPr/>
          <a:lstStyle/>
          <a:p>
            <a:r>
              <a:rPr lang="en-US" dirty="0"/>
              <a:t>Retirement Survey – Personal Finances</a:t>
            </a:r>
          </a:p>
        </p:txBody>
      </p:sp>
      <p:sp>
        <p:nvSpPr>
          <p:cNvPr id="6" name="Text Placeholder 5">
            <a:extLst>
              <a:ext uri="{FF2B5EF4-FFF2-40B4-BE49-F238E27FC236}">
                <a16:creationId xmlns:a16="http://schemas.microsoft.com/office/drawing/2014/main" id="{2DB0DECE-7A79-4032-BE22-0741F4312452}"/>
              </a:ext>
            </a:extLst>
          </p:cNvPr>
          <p:cNvSpPr>
            <a:spLocks noGrp="1"/>
          </p:cNvSpPr>
          <p:nvPr>
            <p:ph type="body" idx="1"/>
          </p:nvPr>
        </p:nvSpPr>
        <p:spPr/>
        <p:txBody>
          <a:bodyPr/>
          <a:lstStyle/>
          <a:p>
            <a:r>
              <a:rPr lang="en-US" b="1" dirty="0">
                <a:solidFill>
                  <a:srgbClr val="634075"/>
                </a:solidFill>
              </a:rPr>
              <a:t>Getting Help</a:t>
            </a:r>
          </a:p>
        </p:txBody>
      </p:sp>
      <p:sp>
        <p:nvSpPr>
          <p:cNvPr id="7" name="Content Placeholder 6">
            <a:extLst>
              <a:ext uri="{FF2B5EF4-FFF2-40B4-BE49-F238E27FC236}">
                <a16:creationId xmlns:a16="http://schemas.microsoft.com/office/drawing/2014/main" id="{A9943263-0766-4417-87E3-98D4966818A4}"/>
              </a:ext>
            </a:extLst>
          </p:cNvPr>
          <p:cNvSpPr>
            <a:spLocks noGrp="1"/>
          </p:cNvSpPr>
          <p:nvPr>
            <p:ph sz="half" idx="2"/>
          </p:nvPr>
        </p:nvSpPr>
        <p:spPr/>
        <p:txBody>
          <a:bodyPr/>
          <a:lstStyle/>
          <a:p>
            <a:r>
              <a:rPr lang="en-US" sz="2000" dirty="0">
                <a:solidFill>
                  <a:srgbClr val="634075"/>
                </a:solidFill>
                <a:latin typeface="Source Sans Pro" panose="020B0604020202020204" charset="0"/>
              </a:rPr>
              <a:t>54% </a:t>
            </a:r>
            <a:r>
              <a:rPr lang="en-US" dirty="0">
                <a:solidFill>
                  <a:schemeClr val="accent1"/>
                </a:solidFill>
              </a:rPr>
              <a:t>I want to make my own decisions, but want someone to validate that decision</a:t>
            </a:r>
          </a:p>
          <a:p>
            <a:r>
              <a:rPr lang="en-US" sz="2000" dirty="0">
                <a:solidFill>
                  <a:srgbClr val="634075"/>
                </a:solidFill>
                <a:latin typeface="Source Sans Pro" panose="020B0604020202020204" charset="0"/>
              </a:rPr>
              <a:t>32% </a:t>
            </a:r>
            <a:r>
              <a:rPr lang="en-US" dirty="0">
                <a:solidFill>
                  <a:schemeClr val="accent1"/>
                </a:solidFill>
              </a:rPr>
              <a:t>I want specific advice (I want to be told what to do)</a:t>
            </a:r>
          </a:p>
          <a:p>
            <a:r>
              <a:rPr lang="en-US" sz="2000" dirty="0">
                <a:solidFill>
                  <a:srgbClr val="634075"/>
                </a:solidFill>
                <a:latin typeface="Source Sans Pro" panose="020B0604020202020204" charset="0"/>
              </a:rPr>
              <a:t>15% </a:t>
            </a:r>
            <a:r>
              <a:rPr lang="en-US" dirty="0">
                <a:solidFill>
                  <a:schemeClr val="accent1"/>
                </a:solidFill>
              </a:rPr>
              <a:t>I don’t need anyone’s help</a:t>
            </a:r>
          </a:p>
          <a:p>
            <a:endParaRPr lang="en-US" dirty="0">
              <a:solidFill>
                <a:srgbClr val="634075"/>
              </a:solidFill>
              <a:latin typeface="Source Sans Pro" panose="020B0604020202020204" charset="0"/>
            </a:endParaRPr>
          </a:p>
          <a:p>
            <a:endParaRPr lang="en-US" dirty="0">
              <a:solidFill>
                <a:srgbClr val="634075"/>
              </a:solidFill>
              <a:latin typeface="Source Sans Pro" panose="020B0604020202020204" charset="0"/>
            </a:endParaRPr>
          </a:p>
          <a:p>
            <a:endParaRPr lang="en-US" dirty="0">
              <a:solidFill>
                <a:srgbClr val="634075"/>
              </a:solidFill>
              <a:latin typeface="Source Sans Pro" panose="020B0604020202020204" charset="0"/>
            </a:endParaRPr>
          </a:p>
          <a:p>
            <a:endParaRPr lang="en-US" dirty="0"/>
          </a:p>
        </p:txBody>
      </p:sp>
      <p:sp>
        <p:nvSpPr>
          <p:cNvPr id="8" name="Text Placeholder 7">
            <a:extLst>
              <a:ext uri="{FF2B5EF4-FFF2-40B4-BE49-F238E27FC236}">
                <a16:creationId xmlns:a16="http://schemas.microsoft.com/office/drawing/2014/main" id="{D9212897-8F90-4747-B90D-9614435EC5CD}"/>
              </a:ext>
            </a:extLst>
          </p:cNvPr>
          <p:cNvSpPr>
            <a:spLocks noGrp="1"/>
          </p:cNvSpPr>
          <p:nvPr>
            <p:ph type="body" sz="quarter" idx="3"/>
          </p:nvPr>
        </p:nvSpPr>
        <p:spPr/>
        <p:txBody>
          <a:bodyPr/>
          <a:lstStyle/>
          <a:p>
            <a:r>
              <a:rPr lang="en-US" b="1" dirty="0">
                <a:solidFill>
                  <a:srgbClr val="634075"/>
                </a:solidFill>
              </a:rPr>
              <a:t>Investing</a:t>
            </a:r>
          </a:p>
        </p:txBody>
      </p:sp>
      <p:sp>
        <p:nvSpPr>
          <p:cNvPr id="9" name="Content Placeholder 8">
            <a:extLst>
              <a:ext uri="{FF2B5EF4-FFF2-40B4-BE49-F238E27FC236}">
                <a16:creationId xmlns:a16="http://schemas.microsoft.com/office/drawing/2014/main" id="{64AD9A00-B98D-476E-9A6C-D877A37D118C}"/>
              </a:ext>
            </a:extLst>
          </p:cNvPr>
          <p:cNvSpPr>
            <a:spLocks noGrp="1"/>
          </p:cNvSpPr>
          <p:nvPr>
            <p:ph sz="quarter" idx="4"/>
          </p:nvPr>
        </p:nvSpPr>
        <p:spPr/>
        <p:txBody>
          <a:bodyPr/>
          <a:lstStyle/>
          <a:p>
            <a:r>
              <a:rPr lang="en-US" sz="2000" dirty="0">
                <a:solidFill>
                  <a:srgbClr val="634075"/>
                </a:solidFill>
                <a:latin typeface="Source Sans Pro" panose="020B0604020202020204" charset="0"/>
              </a:rPr>
              <a:t>53% </a:t>
            </a:r>
            <a:r>
              <a:rPr lang="en-US" dirty="0">
                <a:solidFill>
                  <a:schemeClr val="accent1"/>
                </a:solidFill>
              </a:rPr>
              <a:t>Of employees are comfortable selecting investments that are right for them</a:t>
            </a:r>
          </a:p>
          <a:p>
            <a:r>
              <a:rPr lang="en-US" sz="2000" dirty="0">
                <a:solidFill>
                  <a:srgbClr val="634075"/>
                </a:solidFill>
                <a:latin typeface="Source Sans Pro" panose="020B0604020202020204" charset="0"/>
              </a:rPr>
              <a:t>53% </a:t>
            </a:r>
            <a:r>
              <a:rPr lang="en-US" dirty="0">
                <a:solidFill>
                  <a:schemeClr val="accent1"/>
                </a:solidFill>
              </a:rPr>
              <a:t>Of employees have reviewed their investment portfolio within the last 12 months</a:t>
            </a:r>
          </a:p>
          <a:p>
            <a:endParaRPr lang="en-US" dirty="0">
              <a:solidFill>
                <a:srgbClr val="634075"/>
              </a:solidFill>
              <a:latin typeface="Source Sans Pro" panose="020B0604020202020204" charset="0"/>
            </a:endParaRPr>
          </a:p>
          <a:p>
            <a:endParaRPr lang="en-US" dirty="0">
              <a:solidFill>
                <a:srgbClr val="634075"/>
              </a:solidFill>
              <a:latin typeface="Source Sans Pro" panose="020B0604020202020204" charset="0"/>
            </a:endParaRPr>
          </a:p>
          <a:p>
            <a:endParaRPr lang="en-US" dirty="0"/>
          </a:p>
        </p:txBody>
      </p:sp>
    </p:spTree>
    <p:extLst>
      <p:ext uri="{BB962C8B-B14F-4D97-AF65-F5344CB8AC3E}">
        <p14:creationId xmlns:p14="http://schemas.microsoft.com/office/powerpoint/2010/main" val="278402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DBD7A0B6-EC97-42F5-A242-AB1435B410A6}"/>
              </a:ext>
            </a:extLst>
          </p:cNvPr>
          <p:cNvSpPr>
            <a:spLocks noGrp="1"/>
          </p:cNvSpPr>
          <p:nvPr>
            <p:ph type="title"/>
          </p:nvPr>
        </p:nvSpPr>
        <p:spPr>
          <a:xfrm>
            <a:off x="1154954" y="973668"/>
            <a:ext cx="8761413" cy="706964"/>
          </a:xfrm>
        </p:spPr>
        <p:txBody>
          <a:bodyPr>
            <a:normAutofit/>
          </a:bodyPr>
          <a:lstStyle/>
          <a:p>
            <a:r>
              <a:rPr lang="en-US">
                <a:solidFill>
                  <a:srgbClr val="FFFFFF"/>
                </a:solidFill>
              </a:rPr>
              <a:t>Agenda</a:t>
            </a:r>
          </a:p>
        </p:txBody>
      </p:sp>
      <p:sp>
        <p:nvSpPr>
          <p:cNvPr id="28"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9" name="Content Placeholder 2" descr="decorative pictures over text: retirement, supplemental retirement, deferred compensation, department of finance- Donald Chance">
            <a:extLst>
              <a:ext uri="{FF2B5EF4-FFF2-40B4-BE49-F238E27FC236}">
                <a16:creationId xmlns:a16="http://schemas.microsoft.com/office/drawing/2014/main" id="{2596A891-B2E6-45D4-A1BE-0B0A8B87546A}"/>
              </a:ext>
            </a:extLst>
          </p:cNvPr>
          <p:cNvGraphicFramePr>
            <a:graphicFrameLocks noGrp="1"/>
          </p:cNvGraphicFramePr>
          <p:nvPr>
            <p:ph idx="1"/>
            <p:extLst>
              <p:ext uri="{D42A27DB-BD31-4B8C-83A1-F6EECF244321}">
                <p14:modId xmlns:p14="http://schemas.microsoft.com/office/powerpoint/2010/main" val="1996664588"/>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122283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BA8A6-F173-4A9F-BFDC-12BFC77DBDBF}"/>
              </a:ext>
            </a:extLst>
          </p:cNvPr>
          <p:cNvSpPr>
            <a:spLocks noGrp="1"/>
          </p:cNvSpPr>
          <p:nvPr>
            <p:ph type="title"/>
          </p:nvPr>
        </p:nvSpPr>
        <p:spPr/>
        <p:txBody>
          <a:bodyPr/>
          <a:lstStyle/>
          <a:p>
            <a:r>
              <a:rPr lang="en-US" dirty="0"/>
              <a:t>Retirement Survey – Financial Support</a:t>
            </a:r>
          </a:p>
        </p:txBody>
      </p:sp>
      <p:sp>
        <p:nvSpPr>
          <p:cNvPr id="3" name="Text Placeholder 2">
            <a:extLst>
              <a:ext uri="{FF2B5EF4-FFF2-40B4-BE49-F238E27FC236}">
                <a16:creationId xmlns:a16="http://schemas.microsoft.com/office/drawing/2014/main" id="{B5033938-7165-4B62-B158-1E5DCE895EB1}"/>
              </a:ext>
            </a:extLst>
          </p:cNvPr>
          <p:cNvSpPr>
            <a:spLocks noGrp="1"/>
          </p:cNvSpPr>
          <p:nvPr>
            <p:ph type="body" idx="1"/>
          </p:nvPr>
        </p:nvSpPr>
        <p:spPr/>
        <p:txBody>
          <a:bodyPr/>
          <a:lstStyle/>
          <a:p>
            <a:r>
              <a:rPr lang="en-US" b="1" dirty="0">
                <a:solidFill>
                  <a:srgbClr val="634075"/>
                </a:solidFill>
              </a:rPr>
              <a:t>Adult Children</a:t>
            </a:r>
          </a:p>
        </p:txBody>
      </p:sp>
      <p:sp>
        <p:nvSpPr>
          <p:cNvPr id="4" name="Content Placeholder 3">
            <a:extLst>
              <a:ext uri="{FF2B5EF4-FFF2-40B4-BE49-F238E27FC236}">
                <a16:creationId xmlns:a16="http://schemas.microsoft.com/office/drawing/2014/main" id="{9BE16F6E-5C0B-45B1-863E-4FB8DF78FF06}"/>
              </a:ext>
            </a:extLst>
          </p:cNvPr>
          <p:cNvSpPr>
            <a:spLocks noGrp="1"/>
          </p:cNvSpPr>
          <p:nvPr>
            <p:ph sz="half" idx="2"/>
          </p:nvPr>
        </p:nvSpPr>
        <p:spPr/>
        <p:txBody>
          <a:bodyPr/>
          <a:lstStyle/>
          <a:p>
            <a:r>
              <a:rPr lang="en-US" dirty="0">
                <a:solidFill>
                  <a:srgbClr val="634075"/>
                </a:solidFill>
                <a:latin typeface="Source Sans Pro" panose="020B0604020202020204" charset="0"/>
              </a:rPr>
              <a:t>42% </a:t>
            </a:r>
            <a:r>
              <a:rPr lang="en-US" dirty="0">
                <a:solidFill>
                  <a:schemeClr val="accent1"/>
                </a:solidFill>
              </a:rPr>
              <a:t>of employees who have children over 21 provide financial support to their adult children</a:t>
            </a:r>
          </a:p>
          <a:p>
            <a:endParaRPr lang="en-US" dirty="0">
              <a:solidFill>
                <a:srgbClr val="634075"/>
              </a:solidFill>
              <a:latin typeface="Source Sans Pro" panose="020B0604020202020204" charset="0"/>
            </a:endParaRPr>
          </a:p>
          <a:p>
            <a:endParaRPr lang="en-US" dirty="0"/>
          </a:p>
        </p:txBody>
      </p:sp>
      <p:sp>
        <p:nvSpPr>
          <p:cNvPr id="5" name="Text Placeholder 4">
            <a:extLst>
              <a:ext uri="{FF2B5EF4-FFF2-40B4-BE49-F238E27FC236}">
                <a16:creationId xmlns:a16="http://schemas.microsoft.com/office/drawing/2014/main" id="{71582195-24CB-46C9-BA37-376F89462EBE}"/>
              </a:ext>
            </a:extLst>
          </p:cNvPr>
          <p:cNvSpPr>
            <a:spLocks noGrp="1"/>
          </p:cNvSpPr>
          <p:nvPr>
            <p:ph type="body" sz="quarter" idx="3"/>
          </p:nvPr>
        </p:nvSpPr>
        <p:spPr/>
        <p:txBody>
          <a:bodyPr/>
          <a:lstStyle/>
          <a:p>
            <a:r>
              <a:rPr lang="en-US" b="1" dirty="0">
                <a:solidFill>
                  <a:srgbClr val="634075"/>
                </a:solidFill>
              </a:rPr>
              <a:t>Parents or In-Laws</a:t>
            </a:r>
          </a:p>
        </p:txBody>
      </p:sp>
      <p:sp>
        <p:nvSpPr>
          <p:cNvPr id="6" name="Content Placeholder 5">
            <a:extLst>
              <a:ext uri="{FF2B5EF4-FFF2-40B4-BE49-F238E27FC236}">
                <a16:creationId xmlns:a16="http://schemas.microsoft.com/office/drawing/2014/main" id="{8B14986F-2027-4B73-8D2A-CE1807180D24}"/>
              </a:ext>
            </a:extLst>
          </p:cNvPr>
          <p:cNvSpPr>
            <a:spLocks noGrp="1"/>
          </p:cNvSpPr>
          <p:nvPr>
            <p:ph sz="quarter" idx="4"/>
          </p:nvPr>
        </p:nvSpPr>
        <p:spPr/>
        <p:txBody>
          <a:bodyPr/>
          <a:lstStyle/>
          <a:p>
            <a:r>
              <a:rPr lang="en-US" dirty="0">
                <a:solidFill>
                  <a:srgbClr val="634075"/>
                </a:solidFill>
                <a:latin typeface="Source Sans Pro" panose="020B0604020202020204" charset="0"/>
              </a:rPr>
              <a:t>23% </a:t>
            </a:r>
            <a:r>
              <a:rPr lang="en-US" dirty="0">
                <a:solidFill>
                  <a:schemeClr val="accent1"/>
                </a:solidFill>
              </a:rPr>
              <a:t>of employees are providing financial support for parents or in-laws</a:t>
            </a:r>
          </a:p>
          <a:p>
            <a:endParaRPr lang="en-US" dirty="0">
              <a:solidFill>
                <a:srgbClr val="634075"/>
              </a:solidFill>
              <a:latin typeface="Source Sans Pro" panose="020B0604020202020204" charset="0"/>
            </a:endParaRPr>
          </a:p>
          <a:p>
            <a:endParaRPr lang="en-US" dirty="0"/>
          </a:p>
        </p:txBody>
      </p:sp>
    </p:spTree>
    <p:extLst>
      <p:ext uri="{BB962C8B-B14F-4D97-AF65-F5344CB8AC3E}">
        <p14:creationId xmlns:p14="http://schemas.microsoft.com/office/powerpoint/2010/main" val="991242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B4181-D133-4FCD-A313-DAF8B6C4CFB9}"/>
              </a:ext>
            </a:extLst>
          </p:cNvPr>
          <p:cNvSpPr>
            <a:spLocks noGrp="1"/>
          </p:cNvSpPr>
          <p:nvPr>
            <p:ph type="title"/>
          </p:nvPr>
        </p:nvSpPr>
        <p:spPr/>
        <p:txBody>
          <a:bodyPr/>
          <a:lstStyle/>
          <a:p>
            <a:r>
              <a:rPr lang="en-US" dirty="0"/>
              <a:t>Retirement Survey – Financial Stress</a:t>
            </a:r>
          </a:p>
        </p:txBody>
      </p:sp>
      <p:sp>
        <p:nvSpPr>
          <p:cNvPr id="3" name="Content Placeholder 2">
            <a:extLst>
              <a:ext uri="{FF2B5EF4-FFF2-40B4-BE49-F238E27FC236}">
                <a16:creationId xmlns:a16="http://schemas.microsoft.com/office/drawing/2014/main" id="{F2DBBD8A-4C4A-4209-A023-6111CE0D7F1C}"/>
              </a:ext>
            </a:extLst>
          </p:cNvPr>
          <p:cNvSpPr>
            <a:spLocks noGrp="1"/>
          </p:cNvSpPr>
          <p:nvPr>
            <p:ph sz="half" idx="1"/>
          </p:nvPr>
        </p:nvSpPr>
        <p:spPr/>
        <p:txBody>
          <a:bodyPr/>
          <a:lstStyle/>
          <a:p>
            <a:r>
              <a:rPr lang="en-US" dirty="0">
                <a:solidFill>
                  <a:schemeClr val="accent1"/>
                </a:solidFill>
              </a:rPr>
              <a:t>Nearly half (</a:t>
            </a:r>
            <a:r>
              <a:rPr lang="en-US" dirty="0">
                <a:solidFill>
                  <a:srgbClr val="634075"/>
                </a:solidFill>
              </a:rPr>
              <a:t>47%</a:t>
            </a:r>
            <a:r>
              <a:rPr lang="en-US" dirty="0">
                <a:solidFill>
                  <a:schemeClr val="accent1"/>
                </a:solidFill>
              </a:rPr>
              <a:t>)</a:t>
            </a:r>
            <a:r>
              <a:rPr lang="en-US" dirty="0">
                <a:solidFill>
                  <a:srgbClr val="D29F13"/>
                </a:solidFill>
              </a:rPr>
              <a:t> </a:t>
            </a:r>
            <a:r>
              <a:rPr lang="en-US" dirty="0">
                <a:solidFill>
                  <a:schemeClr val="accent1"/>
                </a:solidFill>
              </a:rPr>
              <a:t>of employees report that they are stressed dealing with their financial situation, and </a:t>
            </a:r>
            <a:r>
              <a:rPr lang="en-US" dirty="0">
                <a:solidFill>
                  <a:srgbClr val="634075"/>
                </a:solidFill>
              </a:rPr>
              <a:t>41%</a:t>
            </a:r>
            <a:r>
              <a:rPr lang="en-US" dirty="0">
                <a:solidFill>
                  <a:schemeClr val="accent1"/>
                </a:solidFill>
              </a:rPr>
              <a:t> say their stress level related to financial situation has increased over the last 12 months.</a:t>
            </a:r>
          </a:p>
          <a:p>
            <a:endParaRPr lang="en-US" dirty="0"/>
          </a:p>
        </p:txBody>
      </p:sp>
      <p:sp>
        <p:nvSpPr>
          <p:cNvPr id="4" name="Content Placeholder 3">
            <a:extLst>
              <a:ext uri="{FF2B5EF4-FFF2-40B4-BE49-F238E27FC236}">
                <a16:creationId xmlns:a16="http://schemas.microsoft.com/office/drawing/2014/main" id="{C57B863F-CCCF-4BF9-A010-2943C7476D9F}"/>
              </a:ext>
            </a:extLst>
          </p:cNvPr>
          <p:cNvSpPr>
            <a:spLocks noGrp="1"/>
          </p:cNvSpPr>
          <p:nvPr>
            <p:ph sz="half" idx="2"/>
          </p:nvPr>
        </p:nvSpPr>
        <p:spPr/>
        <p:txBody>
          <a:bodyPr/>
          <a:lstStyle/>
          <a:p>
            <a:pPr marL="76200" indent="0">
              <a:buNone/>
            </a:pPr>
            <a:r>
              <a:rPr lang="en-US" dirty="0">
                <a:solidFill>
                  <a:schemeClr val="accent1"/>
                </a:solidFill>
              </a:rPr>
              <a:t>Financial matters was the top choice for stress across all generations:</a:t>
            </a:r>
          </a:p>
          <a:p>
            <a:r>
              <a:rPr lang="en-US" dirty="0">
                <a:solidFill>
                  <a:schemeClr val="accent1"/>
                </a:solidFill>
              </a:rPr>
              <a:t>Millennials – </a:t>
            </a:r>
            <a:r>
              <a:rPr lang="en-US" dirty="0">
                <a:solidFill>
                  <a:srgbClr val="634075"/>
                </a:solidFill>
              </a:rPr>
              <a:t>42%</a:t>
            </a:r>
          </a:p>
          <a:p>
            <a:r>
              <a:rPr lang="en-US" dirty="0">
                <a:solidFill>
                  <a:schemeClr val="accent1"/>
                </a:solidFill>
              </a:rPr>
              <a:t>Generation X – </a:t>
            </a:r>
            <a:r>
              <a:rPr lang="en-US" dirty="0">
                <a:solidFill>
                  <a:srgbClr val="634075"/>
                </a:solidFill>
              </a:rPr>
              <a:t>46%</a:t>
            </a:r>
          </a:p>
          <a:p>
            <a:r>
              <a:rPr lang="en-US" dirty="0">
                <a:solidFill>
                  <a:schemeClr val="accent1"/>
                </a:solidFill>
              </a:rPr>
              <a:t>Baby Boomers – </a:t>
            </a:r>
            <a:r>
              <a:rPr lang="en-US" dirty="0">
                <a:solidFill>
                  <a:srgbClr val="634075"/>
                </a:solidFill>
              </a:rPr>
              <a:t>28%</a:t>
            </a:r>
          </a:p>
          <a:p>
            <a:endParaRPr lang="en-US" dirty="0"/>
          </a:p>
        </p:txBody>
      </p:sp>
    </p:spTree>
    <p:extLst>
      <p:ext uri="{BB962C8B-B14F-4D97-AF65-F5344CB8AC3E}">
        <p14:creationId xmlns:p14="http://schemas.microsoft.com/office/powerpoint/2010/main" val="3486736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80B5-09F4-47BF-AA55-EA195FC29CF0}"/>
              </a:ext>
            </a:extLst>
          </p:cNvPr>
          <p:cNvSpPr>
            <a:spLocks noGrp="1"/>
          </p:cNvSpPr>
          <p:nvPr>
            <p:ph type="title"/>
          </p:nvPr>
        </p:nvSpPr>
        <p:spPr/>
        <p:txBody>
          <a:bodyPr/>
          <a:lstStyle/>
          <a:p>
            <a:r>
              <a:rPr lang="en-US" dirty="0"/>
              <a:t>Retirement Survey – Retirement Confidence</a:t>
            </a:r>
          </a:p>
        </p:txBody>
      </p:sp>
      <p:sp>
        <p:nvSpPr>
          <p:cNvPr id="3" name="Content Placeholder 2">
            <a:extLst>
              <a:ext uri="{FF2B5EF4-FFF2-40B4-BE49-F238E27FC236}">
                <a16:creationId xmlns:a16="http://schemas.microsoft.com/office/drawing/2014/main" id="{8E7DD0B7-BA35-49A5-85A6-E7FCDD581351}"/>
              </a:ext>
            </a:extLst>
          </p:cNvPr>
          <p:cNvSpPr>
            <a:spLocks noGrp="1"/>
          </p:cNvSpPr>
          <p:nvPr>
            <p:ph sz="half" idx="1"/>
          </p:nvPr>
        </p:nvSpPr>
        <p:spPr/>
        <p:txBody>
          <a:bodyPr/>
          <a:lstStyle/>
          <a:p>
            <a:r>
              <a:rPr lang="en-US" dirty="0">
                <a:solidFill>
                  <a:srgbClr val="634075"/>
                </a:solidFill>
                <a:latin typeface="Source Sans Pro" panose="020B0604020202020204" charset="0"/>
              </a:rPr>
              <a:t>47% </a:t>
            </a:r>
            <a:r>
              <a:rPr lang="en-US" dirty="0">
                <a:solidFill>
                  <a:schemeClr val="accent1"/>
                </a:solidFill>
              </a:rPr>
              <a:t>of employees are confident they’ll be able to retire when they want</a:t>
            </a:r>
          </a:p>
          <a:p>
            <a:endParaRPr lang="en-US" dirty="0">
              <a:solidFill>
                <a:srgbClr val="634075"/>
              </a:solidFill>
              <a:latin typeface="Source Sans Pro" panose="020B0604020202020204" charset="0"/>
            </a:endParaRPr>
          </a:p>
          <a:p>
            <a:endParaRPr lang="en-US" dirty="0"/>
          </a:p>
        </p:txBody>
      </p:sp>
      <p:sp>
        <p:nvSpPr>
          <p:cNvPr id="4" name="Content Placeholder 3">
            <a:extLst>
              <a:ext uri="{FF2B5EF4-FFF2-40B4-BE49-F238E27FC236}">
                <a16:creationId xmlns:a16="http://schemas.microsoft.com/office/drawing/2014/main" id="{99909FDB-7ABF-4775-878E-1F71FECAC7DB}"/>
              </a:ext>
            </a:extLst>
          </p:cNvPr>
          <p:cNvSpPr>
            <a:spLocks noGrp="1"/>
          </p:cNvSpPr>
          <p:nvPr>
            <p:ph sz="half" idx="2"/>
          </p:nvPr>
        </p:nvSpPr>
        <p:spPr/>
        <p:txBody>
          <a:bodyPr/>
          <a:lstStyle/>
          <a:p>
            <a:r>
              <a:rPr lang="en-US" dirty="0">
                <a:solidFill>
                  <a:schemeClr val="accent1"/>
                </a:solidFill>
              </a:rPr>
              <a:t>More than one in four </a:t>
            </a:r>
            <a:r>
              <a:rPr lang="en-US" b="1" dirty="0">
                <a:solidFill>
                  <a:srgbClr val="634075"/>
                </a:solidFill>
              </a:rPr>
              <a:t>(26%) </a:t>
            </a:r>
            <a:r>
              <a:rPr lang="en-US" dirty="0">
                <a:solidFill>
                  <a:schemeClr val="accent1"/>
                </a:solidFill>
              </a:rPr>
              <a:t>of all employees has already withdrawn money held in retirement plans to pay for expenses other than retirement and </a:t>
            </a:r>
            <a:r>
              <a:rPr lang="en-US" b="1" dirty="0">
                <a:solidFill>
                  <a:srgbClr val="634075"/>
                </a:solidFill>
              </a:rPr>
              <a:t>42%</a:t>
            </a:r>
            <a:r>
              <a:rPr lang="en-US" dirty="0">
                <a:solidFill>
                  <a:schemeClr val="accent1"/>
                </a:solidFill>
              </a:rPr>
              <a:t> think its likely they’ll need to use money held in retirement plans for expenses other than retirement.</a:t>
            </a:r>
          </a:p>
          <a:p>
            <a:endParaRPr lang="en-US" dirty="0"/>
          </a:p>
        </p:txBody>
      </p:sp>
    </p:spTree>
    <p:extLst>
      <p:ext uri="{BB962C8B-B14F-4D97-AF65-F5344CB8AC3E}">
        <p14:creationId xmlns:p14="http://schemas.microsoft.com/office/powerpoint/2010/main" val="1113571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2A9952BE-91C1-4ED9-B9AA-531589D66A30}"/>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Retirement Survey – Retirement Savings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17BE16-A9E7-4E90-8848-A0A656301DC6}"/>
              </a:ext>
            </a:extLst>
          </p:cNvPr>
          <p:cNvSpPr>
            <a:spLocks noGrp="1"/>
          </p:cNvSpPr>
          <p:nvPr>
            <p:ph idx="1"/>
          </p:nvPr>
        </p:nvSpPr>
        <p:spPr>
          <a:xfrm>
            <a:off x="5041399" y="1085549"/>
            <a:ext cx="5579707" cy="4686903"/>
          </a:xfrm>
        </p:spPr>
        <p:txBody>
          <a:bodyPr anchor="ctr">
            <a:normAutofit/>
          </a:bodyPr>
          <a:lstStyle/>
          <a:p>
            <a:pPr marL="0" indent="0">
              <a:buNone/>
            </a:pPr>
            <a:r>
              <a:rPr lang="en-US">
                <a:solidFill>
                  <a:schemeClr val="tx1"/>
                </a:solidFill>
                <a:latin typeface="Source Sans Pro" panose="020B0604020202020204" charset="0"/>
              </a:rPr>
              <a:t>43% </a:t>
            </a:r>
            <a:r>
              <a:rPr lang="en-US">
                <a:solidFill>
                  <a:schemeClr val="tx1"/>
                </a:solidFill>
              </a:rPr>
              <a:t>of Baby Boomers say they have $100,000 or less saved for retirement*</a:t>
            </a:r>
          </a:p>
          <a:p>
            <a:pPr marL="0" indent="0">
              <a:buNone/>
            </a:pPr>
            <a:endParaRPr lang="en-US">
              <a:solidFill>
                <a:schemeClr val="tx1"/>
              </a:solidFill>
              <a:latin typeface="Source Sans Pro" panose="020B0604020202020204" charset="0"/>
            </a:endParaRPr>
          </a:p>
          <a:p>
            <a:pPr marL="0" indent="0">
              <a:buNone/>
            </a:pPr>
            <a:r>
              <a:rPr lang="en-US">
                <a:solidFill>
                  <a:schemeClr val="tx1"/>
                </a:solidFill>
              </a:rPr>
              <a:t>*Based on basic retirement planning guidelines, $100,000 of savings provides just $4,000 per year over 30 years of retirement</a:t>
            </a:r>
          </a:p>
          <a:p>
            <a:pPr marL="0" indent="0">
              <a:buNone/>
            </a:pPr>
            <a:endParaRPr lang="en-US">
              <a:solidFill>
                <a:schemeClr val="tx1"/>
              </a:solidFill>
              <a:latin typeface="Source Sans Pro" panose="020B0604020202020204" charset="0"/>
            </a:endParaRPr>
          </a:p>
          <a:p>
            <a:endParaRPr lang="en-US">
              <a:solidFill>
                <a:schemeClr val="tx1"/>
              </a:solidFill>
            </a:endParaRPr>
          </a:p>
        </p:txBody>
      </p:sp>
    </p:spTree>
    <p:extLst>
      <p:ext uri="{BB962C8B-B14F-4D97-AF65-F5344CB8AC3E}">
        <p14:creationId xmlns:p14="http://schemas.microsoft.com/office/powerpoint/2010/main" val="112746194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3E02-BC1C-466D-97D6-7FCAF20D90AB}"/>
              </a:ext>
            </a:extLst>
          </p:cNvPr>
          <p:cNvSpPr>
            <a:spLocks noGrp="1"/>
          </p:cNvSpPr>
          <p:nvPr>
            <p:ph type="title"/>
          </p:nvPr>
        </p:nvSpPr>
        <p:spPr/>
        <p:txBody>
          <a:bodyPr/>
          <a:lstStyle/>
          <a:p>
            <a:r>
              <a:rPr lang="en" dirty="0">
                <a:solidFill>
                  <a:srgbClr val="FFFFFF"/>
                </a:solidFill>
                <a:effectLst>
                  <a:outerShdw blurRad="50800" dist="101600" dir="5400000" algn="t" rotWithShape="0">
                    <a:prstClr val="black">
                      <a:alpha val="40000"/>
                    </a:prstClr>
                  </a:outerShdw>
                </a:effectLst>
                <a:latin typeface="Montserrat"/>
                <a:ea typeface="Montserrat"/>
                <a:cs typeface="Montserrat"/>
                <a:sym typeface="Montserrat"/>
              </a:rPr>
              <a:t>Are you ready for Retirement?</a:t>
            </a:r>
            <a:endParaRPr lang="en-US" dirty="0"/>
          </a:p>
        </p:txBody>
      </p:sp>
      <p:sp>
        <p:nvSpPr>
          <p:cNvPr id="3" name="Text Placeholder 2">
            <a:extLst>
              <a:ext uri="{FF2B5EF4-FFF2-40B4-BE49-F238E27FC236}">
                <a16:creationId xmlns:a16="http://schemas.microsoft.com/office/drawing/2014/main" id="{2E338774-0000-4356-8925-43497B1CBD98}"/>
              </a:ext>
            </a:extLst>
          </p:cNvPr>
          <p:cNvSpPr>
            <a:spLocks noGrp="1"/>
          </p:cNvSpPr>
          <p:nvPr>
            <p:ph type="body" idx="1"/>
          </p:nvPr>
        </p:nvSpPr>
        <p:spPr/>
        <p:txBody>
          <a:bodyPr>
            <a:normAutofit/>
          </a:bodyPr>
          <a:lstStyle/>
          <a:p>
            <a:pPr lvl="0" algn="ctr">
              <a:lnSpc>
                <a:spcPct val="150000"/>
              </a:lnSpc>
              <a:buClr>
                <a:schemeClr val="dk1"/>
              </a:buClr>
              <a:buSzPts val="1100"/>
            </a:pPr>
            <a:r>
              <a:rPr lang="en-US" cap="none" dirty="0">
                <a:ln w="0"/>
                <a:solidFill>
                  <a:schemeClr val="tx1"/>
                </a:solidFill>
                <a:effectLst>
                  <a:outerShdw blurRad="38100" dist="19050" dir="2700000" algn="tl" rotWithShape="0">
                    <a:schemeClr val="dk1">
                      <a:alpha val="40000"/>
                    </a:schemeClr>
                  </a:outerShdw>
                </a:effectLst>
                <a:latin typeface="Montserrat"/>
                <a:ea typeface="Montserrat"/>
                <a:cs typeface="Montserrat"/>
                <a:sym typeface="Montserrat"/>
              </a:rPr>
              <a:t>TRSL, ORP, and Social Security</a:t>
            </a:r>
          </a:p>
          <a:p>
            <a:pPr algn="ctr">
              <a:lnSpc>
                <a:spcPct val="150000"/>
              </a:lnSpc>
              <a:buClr>
                <a:schemeClr val="dk1"/>
              </a:buClr>
              <a:buSzPts val="1100"/>
            </a:pPr>
            <a:r>
              <a:rPr lang="en-US" sz="4400" cap="none" dirty="0">
                <a:ln w="0"/>
                <a:solidFill>
                  <a:schemeClr val="tx1"/>
                </a:solidFill>
                <a:effectLst>
                  <a:outerShdw blurRad="38100" dist="19050" dir="2700000" algn="tl" rotWithShape="0">
                    <a:schemeClr val="dk1">
                      <a:alpha val="40000"/>
                    </a:schemeClr>
                  </a:outerShdw>
                </a:effectLst>
                <a:latin typeface="Montserrat"/>
                <a:ea typeface="Montserrat"/>
                <a:cs typeface="Montserrat"/>
                <a:sym typeface="Montserrat"/>
              </a:rPr>
              <a:t>Belinda Doyle</a:t>
            </a:r>
          </a:p>
          <a:p>
            <a:endParaRPr lang="en-US" dirty="0"/>
          </a:p>
        </p:txBody>
      </p:sp>
    </p:spTree>
    <p:extLst>
      <p:ext uri="{BB962C8B-B14F-4D97-AF65-F5344CB8AC3E}">
        <p14:creationId xmlns:p14="http://schemas.microsoft.com/office/powerpoint/2010/main" val="340941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8599B-DAF5-4E62-B84D-9FB12F6FAFA4}"/>
              </a:ext>
            </a:extLst>
          </p:cNvPr>
          <p:cNvSpPr>
            <a:spLocks noGrp="1"/>
          </p:cNvSpPr>
          <p:nvPr>
            <p:ph type="title"/>
          </p:nvPr>
        </p:nvSpPr>
        <p:spPr/>
        <p:txBody>
          <a:bodyPr/>
          <a:lstStyle/>
          <a:p>
            <a:r>
              <a:rPr lang="en-US" dirty="0"/>
              <a:t>Retirement Eligibility (TRSL)</a:t>
            </a:r>
          </a:p>
        </p:txBody>
      </p:sp>
      <p:sp>
        <p:nvSpPr>
          <p:cNvPr id="3" name="Text Placeholder 2">
            <a:extLst>
              <a:ext uri="{FF2B5EF4-FFF2-40B4-BE49-F238E27FC236}">
                <a16:creationId xmlns:a16="http://schemas.microsoft.com/office/drawing/2014/main" id="{9AE510D8-0AE8-4AFE-9782-81994B5E09D3}"/>
              </a:ext>
            </a:extLst>
          </p:cNvPr>
          <p:cNvSpPr>
            <a:spLocks noGrp="1"/>
          </p:cNvSpPr>
          <p:nvPr>
            <p:ph type="body" idx="1"/>
          </p:nvPr>
        </p:nvSpPr>
        <p:spPr/>
        <p:txBody>
          <a:bodyPr/>
          <a:lstStyle/>
          <a:p>
            <a:r>
              <a:rPr lang="en-US" b="1" dirty="0">
                <a:solidFill>
                  <a:schemeClr val="accent1"/>
                </a:solidFill>
              </a:rPr>
              <a:t>Before July 1, 1999</a:t>
            </a:r>
          </a:p>
        </p:txBody>
      </p:sp>
      <p:pic>
        <p:nvPicPr>
          <p:cNvPr id="9" name="Picture 8" descr="Chart showing years of service and age for retirement eligibility before July 1, 1999">
            <a:extLst>
              <a:ext uri="{FF2B5EF4-FFF2-40B4-BE49-F238E27FC236}">
                <a16:creationId xmlns:a16="http://schemas.microsoft.com/office/drawing/2014/main" id="{AB565475-44A5-4EE2-B8A3-291A2D638573}"/>
              </a:ext>
            </a:extLst>
          </p:cNvPr>
          <p:cNvPicPr>
            <a:picLocks noChangeAspect="1"/>
          </p:cNvPicPr>
          <p:nvPr/>
        </p:nvPicPr>
        <p:blipFill>
          <a:blip r:embed="rId2"/>
          <a:stretch>
            <a:fillRect/>
          </a:stretch>
        </p:blipFill>
        <p:spPr>
          <a:xfrm>
            <a:off x="1594962" y="3429000"/>
            <a:ext cx="2139881" cy="1682642"/>
          </a:xfrm>
          <a:prstGeom prst="rect">
            <a:avLst/>
          </a:prstGeom>
        </p:spPr>
      </p:pic>
      <p:sp>
        <p:nvSpPr>
          <p:cNvPr id="5" name="Text Placeholder 4">
            <a:extLst>
              <a:ext uri="{FF2B5EF4-FFF2-40B4-BE49-F238E27FC236}">
                <a16:creationId xmlns:a16="http://schemas.microsoft.com/office/drawing/2014/main" id="{002308B1-7371-4612-97DC-47243DAC2485}"/>
              </a:ext>
            </a:extLst>
          </p:cNvPr>
          <p:cNvSpPr>
            <a:spLocks noGrp="1"/>
          </p:cNvSpPr>
          <p:nvPr>
            <p:ph type="body" sz="quarter" idx="3"/>
          </p:nvPr>
        </p:nvSpPr>
        <p:spPr>
          <a:xfrm>
            <a:off x="4512721" y="2603500"/>
            <a:ext cx="3147009" cy="576262"/>
          </a:xfrm>
        </p:spPr>
        <p:txBody>
          <a:bodyPr/>
          <a:lstStyle/>
          <a:p>
            <a:r>
              <a:rPr lang="en-US" sz="1800" b="1" dirty="0">
                <a:solidFill>
                  <a:schemeClr val="accent1"/>
                </a:solidFill>
              </a:rPr>
              <a:t>Between July 1, 1999 and Dec. 31, 2010</a:t>
            </a:r>
          </a:p>
        </p:txBody>
      </p:sp>
      <p:sp>
        <p:nvSpPr>
          <p:cNvPr id="7" name="Text Placeholder 6">
            <a:extLst>
              <a:ext uri="{FF2B5EF4-FFF2-40B4-BE49-F238E27FC236}">
                <a16:creationId xmlns:a16="http://schemas.microsoft.com/office/drawing/2014/main" id="{82D7006B-C46F-495D-9DC4-052E06E46680}"/>
              </a:ext>
            </a:extLst>
          </p:cNvPr>
          <p:cNvSpPr>
            <a:spLocks noGrp="1"/>
          </p:cNvSpPr>
          <p:nvPr>
            <p:ph type="body" sz="quarter" idx="13"/>
          </p:nvPr>
        </p:nvSpPr>
        <p:spPr/>
        <p:txBody>
          <a:bodyPr/>
          <a:lstStyle/>
          <a:p>
            <a:r>
              <a:rPr lang="en-US" sz="2000" b="1" dirty="0">
                <a:solidFill>
                  <a:schemeClr val="accent1"/>
                </a:solidFill>
              </a:rPr>
              <a:t>On, or after Jan. 1, 2011</a:t>
            </a:r>
          </a:p>
        </p:txBody>
      </p:sp>
      <p:pic>
        <p:nvPicPr>
          <p:cNvPr id="10" name="Picture 9" descr="Chart showing years of service and age for retirement eligibility between 7/1/99 and 12/31/2010">
            <a:extLst>
              <a:ext uri="{FF2B5EF4-FFF2-40B4-BE49-F238E27FC236}">
                <a16:creationId xmlns:a16="http://schemas.microsoft.com/office/drawing/2014/main" id="{37060B93-95C5-406B-A068-485C27B81563}"/>
              </a:ext>
            </a:extLst>
          </p:cNvPr>
          <p:cNvPicPr>
            <a:picLocks noChangeAspect="1"/>
          </p:cNvPicPr>
          <p:nvPr/>
        </p:nvPicPr>
        <p:blipFill>
          <a:blip r:embed="rId3"/>
          <a:stretch>
            <a:fillRect/>
          </a:stretch>
        </p:blipFill>
        <p:spPr>
          <a:xfrm>
            <a:off x="5004091" y="3429000"/>
            <a:ext cx="2164268" cy="2017951"/>
          </a:xfrm>
          <a:prstGeom prst="rect">
            <a:avLst/>
          </a:prstGeom>
        </p:spPr>
      </p:pic>
      <p:pic>
        <p:nvPicPr>
          <p:cNvPr id="11" name="Picture 10" descr="Chart showing years of service and age retirement eligibility on or after 1/1/2011">
            <a:extLst>
              <a:ext uri="{FF2B5EF4-FFF2-40B4-BE49-F238E27FC236}">
                <a16:creationId xmlns:a16="http://schemas.microsoft.com/office/drawing/2014/main" id="{C3DE19B9-AF5A-4015-BC6E-322FA5787142}"/>
              </a:ext>
            </a:extLst>
          </p:cNvPr>
          <p:cNvPicPr>
            <a:picLocks noChangeAspect="1"/>
          </p:cNvPicPr>
          <p:nvPr/>
        </p:nvPicPr>
        <p:blipFill>
          <a:blip r:embed="rId4"/>
          <a:stretch>
            <a:fillRect/>
          </a:stretch>
        </p:blipFill>
        <p:spPr>
          <a:xfrm>
            <a:off x="8391059" y="3428965"/>
            <a:ext cx="2139881" cy="1347333"/>
          </a:xfrm>
          <a:prstGeom prst="rect">
            <a:avLst/>
          </a:prstGeom>
        </p:spPr>
      </p:pic>
      <p:sp>
        <p:nvSpPr>
          <p:cNvPr id="12" name="Rectangle 11">
            <a:extLst>
              <a:ext uri="{FF2B5EF4-FFF2-40B4-BE49-F238E27FC236}">
                <a16:creationId xmlns:a16="http://schemas.microsoft.com/office/drawing/2014/main" id="{4D7AE8FE-791A-45FC-A08A-55C57FF8B902}"/>
              </a:ext>
            </a:extLst>
          </p:cNvPr>
          <p:cNvSpPr/>
          <p:nvPr/>
        </p:nvSpPr>
        <p:spPr>
          <a:xfrm>
            <a:off x="4369248" y="5446951"/>
            <a:ext cx="3433953" cy="369332"/>
          </a:xfrm>
          <a:prstGeom prst="rect">
            <a:avLst/>
          </a:prstGeom>
        </p:spPr>
        <p:txBody>
          <a:bodyPr wrap="none">
            <a:spAutoFit/>
          </a:bodyPr>
          <a:lstStyle/>
          <a:p>
            <a:pPr marL="76200" indent="0">
              <a:spcBef>
                <a:spcPts val="0"/>
              </a:spcBef>
              <a:buNone/>
            </a:pPr>
            <a:r>
              <a:rPr lang="en-US" dirty="0">
                <a:solidFill>
                  <a:schemeClr val="accent1"/>
                </a:solidFill>
              </a:rPr>
              <a:t>*actuarially reduced benefit</a:t>
            </a:r>
          </a:p>
        </p:txBody>
      </p:sp>
      <p:sp>
        <p:nvSpPr>
          <p:cNvPr id="13" name="Rectangle 12">
            <a:extLst>
              <a:ext uri="{FF2B5EF4-FFF2-40B4-BE49-F238E27FC236}">
                <a16:creationId xmlns:a16="http://schemas.microsoft.com/office/drawing/2014/main" id="{D72CF6E0-B9CC-4A78-9DDD-8C3BB87E2CA8}"/>
              </a:ext>
            </a:extLst>
          </p:cNvPr>
          <p:cNvSpPr/>
          <p:nvPr/>
        </p:nvSpPr>
        <p:spPr>
          <a:xfrm>
            <a:off x="7888135" y="4742310"/>
            <a:ext cx="3433953" cy="369332"/>
          </a:xfrm>
          <a:prstGeom prst="rect">
            <a:avLst/>
          </a:prstGeom>
        </p:spPr>
        <p:txBody>
          <a:bodyPr wrap="none">
            <a:spAutoFit/>
          </a:bodyPr>
          <a:lstStyle/>
          <a:p>
            <a:pPr marL="76200" indent="0">
              <a:spcBef>
                <a:spcPts val="0"/>
              </a:spcBef>
              <a:buNone/>
            </a:pPr>
            <a:r>
              <a:rPr lang="en-US" dirty="0">
                <a:solidFill>
                  <a:schemeClr val="accent1"/>
                </a:solidFill>
              </a:rPr>
              <a:t>*actuarially reduced benefit</a:t>
            </a:r>
          </a:p>
        </p:txBody>
      </p:sp>
    </p:spTree>
    <p:extLst>
      <p:ext uri="{BB962C8B-B14F-4D97-AF65-F5344CB8AC3E}">
        <p14:creationId xmlns:p14="http://schemas.microsoft.com/office/powerpoint/2010/main" val="34275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05AF5-FD4E-46F6-B96A-A816247D05DA}"/>
              </a:ext>
            </a:extLst>
          </p:cNvPr>
          <p:cNvSpPr>
            <a:spLocks noGrp="1"/>
          </p:cNvSpPr>
          <p:nvPr>
            <p:ph type="title"/>
          </p:nvPr>
        </p:nvSpPr>
        <p:spPr>
          <a:xfrm>
            <a:off x="1154954" y="973668"/>
            <a:ext cx="8761413" cy="706964"/>
          </a:xfrm>
        </p:spPr>
        <p:txBody>
          <a:bodyPr/>
          <a:lstStyle/>
          <a:p>
            <a:r>
              <a:rPr lang="en-US"/>
              <a:t>Retirement Eligibility (ORP)</a:t>
            </a:r>
            <a:endParaRPr lang="en-US" dirty="0"/>
          </a:p>
        </p:txBody>
      </p:sp>
      <p:pic>
        <p:nvPicPr>
          <p:cNvPr id="4" name="Content Placeholder 3" descr="Chart showing years of service, age, and dates for ORP retirement members">
            <a:extLst>
              <a:ext uri="{FF2B5EF4-FFF2-40B4-BE49-F238E27FC236}">
                <a16:creationId xmlns:a16="http://schemas.microsoft.com/office/drawing/2014/main" id="{8B614014-852D-4C71-AAE6-A2C761EE9AFC}"/>
              </a:ext>
            </a:extLst>
          </p:cNvPr>
          <p:cNvPicPr>
            <a:picLocks noGrp="1" noChangeAspect="1"/>
          </p:cNvPicPr>
          <p:nvPr>
            <p:ph idx="1"/>
          </p:nvPr>
        </p:nvPicPr>
        <p:blipFill>
          <a:blip r:embed="rId2"/>
          <a:stretch>
            <a:fillRect/>
          </a:stretch>
        </p:blipFill>
        <p:spPr>
          <a:xfrm>
            <a:off x="2023025" y="3592259"/>
            <a:ext cx="7090263" cy="1438781"/>
          </a:xfrm>
          <a:prstGeom prst="rect">
            <a:avLst/>
          </a:prstGeom>
        </p:spPr>
      </p:pic>
    </p:spTree>
    <p:extLst>
      <p:ext uri="{BB962C8B-B14F-4D97-AF65-F5344CB8AC3E}">
        <p14:creationId xmlns:p14="http://schemas.microsoft.com/office/powerpoint/2010/main" val="181779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B9CE4-1E02-4EEC-B353-220E52F0227F}"/>
              </a:ext>
            </a:extLst>
          </p:cNvPr>
          <p:cNvSpPr>
            <a:spLocks noGrp="1"/>
          </p:cNvSpPr>
          <p:nvPr>
            <p:ph type="title"/>
          </p:nvPr>
        </p:nvSpPr>
        <p:spPr/>
        <p:txBody>
          <a:bodyPr/>
          <a:lstStyle/>
          <a:p>
            <a:r>
              <a:rPr lang="en-US" dirty="0"/>
              <a:t>Your Retirement (TRSL)</a:t>
            </a:r>
          </a:p>
        </p:txBody>
      </p:sp>
      <p:sp>
        <p:nvSpPr>
          <p:cNvPr id="3" name="Content Placeholder 2">
            <a:extLst>
              <a:ext uri="{FF2B5EF4-FFF2-40B4-BE49-F238E27FC236}">
                <a16:creationId xmlns:a16="http://schemas.microsoft.com/office/drawing/2014/main" id="{678CA26A-FBA7-45D8-90A0-63462234868C}"/>
              </a:ext>
            </a:extLst>
          </p:cNvPr>
          <p:cNvSpPr>
            <a:spLocks noGrp="1"/>
          </p:cNvSpPr>
          <p:nvPr>
            <p:ph idx="1"/>
          </p:nvPr>
        </p:nvSpPr>
        <p:spPr/>
        <p:txBody>
          <a:bodyPr/>
          <a:lstStyle/>
          <a:p>
            <a:r>
              <a:rPr lang="en-US" b="1" dirty="0">
                <a:solidFill>
                  <a:schemeClr val="accent1"/>
                </a:solidFill>
              </a:rPr>
              <a:t>Service</a:t>
            </a:r>
            <a:r>
              <a:rPr lang="en-US" dirty="0">
                <a:solidFill>
                  <a:schemeClr val="accent1"/>
                </a:solidFill>
              </a:rPr>
              <a:t> – Stop working and start receiving your lifetime monthly retirement benefit.</a:t>
            </a:r>
          </a:p>
          <a:p>
            <a:r>
              <a:rPr lang="en-US" b="1" dirty="0">
                <a:solidFill>
                  <a:schemeClr val="accent1"/>
                </a:solidFill>
              </a:rPr>
              <a:t>DROP</a:t>
            </a:r>
            <a:r>
              <a:rPr lang="en-US" dirty="0">
                <a:solidFill>
                  <a:schemeClr val="accent1"/>
                </a:solidFill>
              </a:rPr>
              <a:t> – Freeze your retirement benefit and continue working for up to 36 months, while building your retirement nest egg. You can retire at the end of your DROP participation, or continue working. (DROP funds available at retirement)</a:t>
            </a:r>
          </a:p>
          <a:p>
            <a:r>
              <a:rPr lang="en-US" b="1" dirty="0">
                <a:solidFill>
                  <a:schemeClr val="accent1"/>
                </a:solidFill>
              </a:rPr>
              <a:t>ILSB</a:t>
            </a:r>
            <a:r>
              <a:rPr lang="en-US" dirty="0">
                <a:solidFill>
                  <a:schemeClr val="accent1"/>
                </a:solidFill>
              </a:rPr>
              <a:t> – Retiree and receive a lump-sum payment of up to 36 times your monthly maximum retirement benefit, but your lifetime monthly retirement benefit is actuarially reduced (Cost per $1,000). </a:t>
            </a:r>
          </a:p>
          <a:p>
            <a:endParaRPr lang="en-US" dirty="0"/>
          </a:p>
        </p:txBody>
      </p:sp>
    </p:spTree>
    <p:extLst>
      <p:ext uri="{BB962C8B-B14F-4D97-AF65-F5344CB8AC3E}">
        <p14:creationId xmlns:p14="http://schemas.microsoft.com/office/powerpoint/2010/main" val="3809072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5530-553D-4A39-8009-F1C969047F4E}"/>
              </a:ext>
            </a:extLst>
          </p:cNvPr>
          <p:cNvSpPr>
            <a:spLocks noGrp="1"/>
          </p:cNvSpPr>
          <p:nvPr>
            <p:ph type="title"/>
          </p:nvPr>
        </p:nvSpPr>
        <p:spPr/>
        <p:txBody>
          <a:bodyPr/>
          <a:lstStyle/>
          <a:p>
            <a:r>
              <a:rPr lang="en-US" dirty="0"/>
              <a:t>Your Retirement (ORP)</a:t>
            </a:r>
          </a:p>
        </p:txBody>
      </p:sp>
      <p:sp>
        <p:nvSpPr>
          <p:cNvPr id="3" name="Content Placeholder 2">
            <a:extLst>
              <a:ext uri="{FF2B5EF4-FFF2-40B4-BE49-F238E27FC236}">
                <a16:creationId xmlns:a16="http://schemas.microsoft.com/office/drawing/2014/main" id="{B0652F3C-ECFA-430E-A5FF-C999550C1520}"/>
              </a:ext>
            </a:extLst>
          </p:cNvPr>
          <p:cNvSpPr>
            <a:spLocks noGrp="1"/>
          </p:cNvSpPr>
          <p:nvPr>
            <p:ph idx="1"/>
          </p:nvPr>
        </p:nvSpPr>
        <p:spPr/>
        <p:txBody>
          <a:bodyPr/>
          <a:lstStyle/>
          <a:p>
            <a:r>
              <a:rPr lang="en-US" b="1" dirty="0">
                <a:solidFill>
                  <a:schemeClr val="accent1"/>
                </a:solidFill>
              </a:rPr>
              <a:t>Payment Options for ORP Balances:</a:t>
            </a:r>
            <a:endParaRPr lang="en-US" dirty="0">
              <a:solidFill>
                <a:schemeClr val="accent1"/>
              </a:solidFill>
            </a:endParaRPr>
          </a:p>
          <a:p>
            <a:pPr lvl="1"/>
            <a:r>
              <a:rPr lang="en-US" dirty="0">
                <a:solidFill>
                  <a:schemeClr val="accent1"/>
                </a:solidFill>
              </a:rPr>
              <a:t>A lifetime income</a:t>
            </a:r>
          </a:p>
          <a:p>
            <a:pPr lvl="1"/>
            <a:r>
              <a:rPr lang="en-US" dirty="0">
                <a:solidFill>
                  <a:schemeClr val="accent1"/>
                </a:solidFill>
              </a:rPr>
              <a:t>Trustee-to-trustee, single lump-sum cash rollover between qualified plans</a:t>
            </a:r>
          </a:p>
          <a:p>
            <a:pPr lvl="1"/>
            <a:r>
              <a:rPr lang="en-US" dirty="0">
                <a:solidFill>
                  <a:schemeClr val="accent1"/>
                </a:solidFill>
              </a:rPr>
              <a:t>IRA</a:t>
            </a:r>
          </a:p>
          <a:p>
            <a:pPr lvl="1"/>
            <a:r>
              <a:rPr lang="en-US" dirty="0">
                <a:solidFill>
                  <a:schemeClr val="accent1"/>
                </a:solidFill>
              </a:rPr>
              <a:t>Death benefits</a:t>
            </a:r>
          </a:p>
          <a:p>
            <a:pPr lvl="1"/>
            <a:r>
              <a:rPr lang="en-US" dirty="0">
                <a:solidFill>
                  <a:schemeClr val="accent1"/>
                </a:solidFill>
              </a:rPr>
              <a:t>At retirement, a one-time, lump-sum payment of up to 36 months of your annuity in addition to a lifetime annuity payment. If the up-front lump sum is chosen, lifetime benefits would be reduced accordingly.</a:t>
            </a:r>
          </a:p>
          <a:p>
            <a:pPr lvl="1"/>
            <a:endParaRPr lang="en-US" dirty="0"/>
          </a:p>
        </p:txBody>
      </p:sp>
    </p:spTree>
    <p:extLst>
      <p:ext uri="{BB962C8B-B14F-4D97-AF65-F5344CB8AC3E}">
        <p14:creationId xmlns:p14="http://schemas.microsoft.com/office/powerpoint/2010/main" val="293258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B539-3EA9-4EF9-8A5D-86AF79C171CF}"/>
              </a:ext>
            </a:extLst>
          </p:cNvPr>
          <p:cNvSpPr>
            <a:spLocks noGrp="1"/>
          </p:cNvSpPr>
          <p:nvPr>
            <p:ph type="title"/>
          </p:nvPr>
        </p:nvSpPr>
        <p:spPr/>
        <p:txBody>
          <a:bodyPr/>
          <a:lstStyle/>
          <a:p>
            <a:r>
              <a:rPr lang="en-US" dirty="0"/>
              <a:t>Social Security Benefits </a:t>
            </a:r>
          </a:p>
        </p:txBody>
      </p:sp>
      <p:sp>
        <p:nvSpPr>
          <p:cNvPr id="3" name="Content Placeholder 2">
            <a:extLst>
              <a:ext uri="{FF2B5EF4-FFF2-40B4-BE49-F238E27FC236}">
                <a16:creationId xmlns:a16="http://schemas.microsoft.com/office/drawing/2014/main" id="{1D8357E3-7D60-4FE5-B003-AB7FD578C521}"/>
              </a:ext>
            </a:extLst>
          </p:cNvPr>
          <p:cNvSpPr>
            <a:spLocks noGrp="1"/>
          </p:cNvSpPr>
          <p:nvPr>
            <p:ph idx="1"/>
          </p:nvPr>
        </p:nvSpPr>
        <p:spPr/>
        <p:txBody>
          <a:bodyPr>
            <a:normAutofit fontScale="92500" lnSpcReduction="10000"/>
          </a:bodyPr>
          <a:lstStyle/>
          <a:p>
            <a:r>
              <a:rPr lang="en-US" dirty="0">
                <a:solidFill>
                  <a:schemeClr val="accent1"/>
                </a:solidFill>
              </a:rPr>
              <a:t>LA does not pay into Social Security.  However, you may still be eligible for Social Security benefits through other employment or through your spouse’s employment.</a:t>
            </a:r>
          </a:p>
          <a:p>
            <a:r>
              <a:rPr lang="en-US" dirty="0">
                <a:solidFill>
                  <a:schemeClr val="accent1"/>
                </a:solidFill>
              </a:rPr>
              <a:t>The type of Social Security benefit you are eligible for determines which offset provision applies to you.</a:t>
            </a:r>
          </a:p>
          <a:p>
            <a:r>
              <a:rPr lang="en-US" dirty="0">
                <a:solidFill>
                  <a:schemeClr val="accent1"/>
                </a:solidFill>
              </a:rPr>
              <a:t>Your state pension is not reduced by your Social Security benefits.</a:t>
            </a:r>
          </a:p>
          <a:p>
            <a:r>
              <a:rPr lang="en-US" dirty="0">
                <a:solidFill>
                  <a:schemeClr val="accent1"/>
                </a:solidFill>
              </a:rPr>
              <a:t>Government Pension Offset (GPO) – reduces Social Security benefits by 2/3; law requires that spouse or widowers benefit is offset dollar for dollar by the amount of his/her own benefit.</a:t>
            </a:r>
          </a:p>
          <a:p>
            <a:r>
              <a:rPr lang="en-US" dirty="0">
                <a:solidFill>
                  <a:schemeClr val="accent1"/>
                </a:solidFill>
              </a:rPr>
              <a:t>Windfall Elimination Provision (WEP) – reduces your own Social Security benefit if you receive a pension; a modified formula is used to compute your Social Security benefit; your Social Security benefit is not eliminated</a:t>
            </a:r>
          </a:p>
          <a:p>
            <a:endParaRPr lang="en-US" dirty="0"/>
          </a:p>
        </p:txBody>
      </p:sp>
    </p:spTree>
    <p:extLst>
      <p:ext uri="{BB962C8B-B14F-4D97-AF65-F5344CB8AC3E}">
        <p14:creationId xmlns:p14="http://schemas.microsoft.com/office/powerpoint/2010/main" val="368875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DFEF4-0E4B-449A-9ADA-5E632BA64A66}"/>
              </a:ext>
            </a:extLst>
          </p:cNvPr>
          <p:cNvSpPr>
            <a:spLocks noGrp="1"/>
          </p:cNvSpPr>
          <p:nvPr>
            <p:ph type="title"/>
          </p:nvPr>
        </p:nvSpPr>
        <p:spPr/>
        <p:txBody>
          <a:bodyPr/>
          <a:lstStyle/>
          <a:p>
            <a:r>
              <a:rPr lang="en-US" dirty="0"/>
              <a:t>Questions to Ask Social Security</a:t>
            </a:r>
          </a:p>
        </p:txBody>
      </p:sp>
      <p:sp>
        <p:nvSpPr>
          <p:cNvPr id="3" name="Content Placeholder 2">
            <a:extLst>
              <a:ext uri="{FF2B5EF4-FFF2-40B4-BE49-F238E27FC236}">
                <a16:creationId xmlns:a16="http://schemas.microsoft.com/office/drawing/2014/main" id="{BE56D8EE-D271-413A-A572-DCCED51883E9}"/>
              </a:ext>
            </a:extLst>
          </p:cNvPr>
          <p:cNvSpPr>
            <a:spLocks noGrp="1"/>
          </p:cNvSpPr>
          <p:nvPr>
            <p:ph idx="1"/>
          </p:nvPr>
        </p:nvSpPr>
        <p:spPr/>
        <p:txBody>
          <a:bodyPr>
            <a:normAutofit fontScale="92500"/>
          </a:bodyPr>
          <a:lstStyle/>
          <a:p>
            <a:r>
              <a:rPr lang="en-US" dirty="0">
                <a:solidFill>
                  <a:schemeClr val="accent1"/>
                </a:solidFill>
              </a:rPr>
              <a:t>At what age can I receive my full Social Security benefit, and how much will it be?</a:t>
            </a:r>
          </a:p>
          <a:p>
            <a:r>
              <a:rPr lang="en-US" dirty="0">
                <a:solidFill>
                  <a:schemeClr val="accent1"/>
                </a:solidFill>
              </a:rPr>
              <a:t>What is the earliest age I can receive Social Security benefits, and will this amount be reduced?</a:t>
            </a:r>
          </a:p>
          <a:p>
            <a:r>
              <a:rPr lang="en-US" dirty="0">
                <a:solidFill>
                  <a:schemeClr val="accent1"/>
                </a:solidFill>
              </a:rPr>
              <a:t>Are there earnings limits if I collect Social Security while I am still working and paying into TRSL?</a:t>
            </a:r>
          </a:p>
          <a:p>
            <a:r>
              <a:rPr lang="en-US" dirty="0">
                <a:solidFill>
                  <a:schemeClr val="accent1"/>
                </a:solidFill>
              </a:rPr>
              <a:t>Do I qualify for an exception to GPO or WEP?</a:t>
            </a:r>
          </a:p>
          <a:p>
            <a:r>
              <a:rPr lang="en-US" dirty="0">
                <a:solidFill>
                  <a:schemeClr val="accent1"/>
                </a:solidFill>
              </a:rPr>
              <a:t>If GPO or WEP does apply to me, how much will my Social Security benefit be?</a:t>
            </a:r>
          </a:p>
          <a:p>
            <a:pPr marL="0" indent="0">
              <a:buNone/>
            </a:pPr>
            <a:endParaRPr lang="en-US" dirty="0">
              <a:solidFill>
                <a:schemeClr val="accent1"/>
              </a:solidFill>
            </a:endParaRPr>
          </a:p>
          <a:p>
            <a:pPr marL="0" indent="0" algn="ctr">
              <a:buNone/>
            </a:pPr>
            <a:r>
              <a:rPr lang="en-US" sz="1200" dirty="0">
                <a:solidFill>
                  <a:schemeClr val="accent1"/>
                </a:solidFill>
              </a:rPr>
              <a:t>Call 1-800-772-1213 to schedule an appointment to visit your nearest Social Security Office located on Bankers Avenue</a:t>
            </a:r>
          </a:p>
          <a:p>
            <a:endParaRPr lang="en-US" dirty="0"/>
          </a:p>
        </p:txBody>
      </p:sp>
    </p:spTree>
    <p:extLst>
      <p:ext uri="{BB962C8B-B14F-4D97-AF65-F5344CB8AC3E}">
        <p14:creationId xmlns:p14="http://schemas.microsoft.com/office/powerpoint/2010/main" val="744310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7</TotalTime>
  <Words>933</Words>
  <Application>Microsoft Office PowerPoint</Application>
  <PresentationFormat>Widescreen</PresentationFormat>
  <Paragraphs>107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Century Gothic</vt:lpstr>
      <vt:lpstr>Montserrat</vt:lpstr>
      <vt:lpstr>Source Sans Pro</vt:lpstr>
      <vt:lpstr>Wingdings 3</vt:lpstr>
      <vt:lpstr>Ion Boardroom</vt:lpstr>
      <vt:lpstr>Understanding Retirement</vt:lpstr>
      <vt:lpstr>Agenda</vt:lpstr>
      <vt:lpstr>Are you ready for Retirement?</vt:lpstr>
      <vt:lpstr>Retirement Eligibility (TRSL)</vt:lpstr>
      <vt:lpstr>Retirement Eligibility (ORP)</vt:lpstr>
      <vt:lpstr>Your Retirement (TRSL)</vt:lpstr>
      <vt:lpstr>Your Retirement (ORP)</vt:lpstr>
      <vt:lpstr>Social Security Benefits </vt:lpstr>
      <vt:lpstr>Questions to Ask Social Security</vt:lpstr>
      <vt:lpstr>TRSL Participants (Retirement Eligible)</vt:lpstr>
      <vt:lpstr>Supplemental Retirement</vt:lpstr>
      <vt:lpstr>403(b) Retirement</vt:lpstr>
      <vt:lpstr>Challenges</vt:lpstr>
      <vt:lpstr>403(b) Plan Improvements</vt:lpstr>
      <vt:lpstr>Savings Example</vt:lpstr>
      <vt:lpstr>LSU Supplemental Retirement </vt:lpstr>
      <vt:lpstr>LSU Supplemental Retirement </vt:lpstr>
      <vt:lpstr>LSU Supplemental Retirement Participation</vt:lpstr>
      <vt:lpstr>Retirement Survey – Personal Finances</vt:lpstr>
      <vt:lpstr>Retirement Survey – Financial Support</vt:lpstr>
      <vt:lpstr>Retirement Survey – Financial Stress</vt:lpstr>
      <vt:lpstr>Retirement Survey – Retirement Confidence</vt:lpstr>
      <vt:lpstr>Retirement Survey – Retirement Savings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Retirement</dc:title>
  <dc:creator>Susannah Montandon</dc:creator>
  <cp:lastModifiedBy>Susannah Montandon</cp:lastModifiedBy>
  <cp:revision>2</cp:revision>
  <dcterms:created xsi:type="dcterms:W3CDTF">2019-08-21T14:53:17Z</dcterms:created>
  <dcterms:modified xsi:type="dcterms:W3CDTF">2019-08-21T15:00:41Z</dcterms:modified>
</cp:coreProperties>
</file>