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4" r:id="rId5"/>
    <p:sldId id="346" r:id="rId6"/>
    <p:sldId id="347" r:id="rId7"/>
    <p:sldId id="348" r:id="rId8"/>
    <p:sldId id="353" r:id="rId9"/>
    <p:sldId id="354" r:id="rId10"/>
    <p:sldId id="355" r:id="rId11"/>
    <p:sldId id="364" r:id="rId12"/>
  </p:sldIdLst>
  <p:sldSz cx="12192000" cy="6858000"/>
  <p:notesSz cx="9296400" cy="701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ITC Caslon 224 Black" charset="0"/>
      <p:bold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Lato Black" panose="020B0604020202020204" charset="0"/>
      <p:bold r:id="rId25"/>
      <p:boldItalic r:id="rId26"/>
    </p:embeddedFont>
    <p:embeddedFont>
      <p:font typeface="Proxima Nova Rg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C"/>
    <a:srgbClr val="3C0F53"/>
    <a:srgbClr val="FED123"/>
    <a:srgbClr val="EEC12C"/>
    <a:srgbClr val="468677"/>
    <a:srgbClr val="476246"/>
    <a:srgbClr val="BBBF9E"/>
    <a:srgbClr val="44816E"/>
    <a:srgbClr val="8B7E5B"/>
    <a:srgbClr val="EE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15E2F-83D5-49E2-952C-36F3513ED9C2}" v="27" dt="2021-07-06T19:22:47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6" autoAdjust="0"/>
    <p:restoredTop sz="86444" autoAdjust="0"/>
  </p:normalViewPr>
  <p:slideViewPr>
    <p:cSldViewPr snapToGrid="0">
      <p:cViewPr varScale="1">
        <p:scale>
          <a:sx n="54" d="100"/>
          <a:sy n="54" d="100"/>
        </p:scale>
        <p:origin x="9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-2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h V Knoll" userId="1f234ff2-a5a3-42e7-822f-453c642c9b65" providerId="ADAL" clId="{15115E2F-83D5-49E2-952C-36F3513ED9C2}"/>
    <pc:docChg chg="custSel delSld modSld">
      <pc:chgData name="Susannah V Knoll" userId="1f234ff2-a5a3-42e7-822f-453c642c9b65" providerId="ADAL" clId="{15115E2F-83D5-49E2-952C-36F3513ED9C2}" dt="2021-07-06T19:23:11.463" v="364" actId="20577"/>
      <pc:docMkLst>
        <pc:docMk/>
      </pc:docMkLst>
      <pc:sldChg chg="delSp modSp mod modNotesTx">
        <pc:chgData name="Susannah V Knoll" userId="1f234ff2-a5a3-42e7-822f-453c642c9b65" providerId="ADAL" clId="{15115E2F-83D5-49E2-952C-36F3513ED9C2}" dt="2021-07-06T19:22:41.991" v="358" actId="20577"/>
        <pc:sldMkLst>
          <pc:docMk/>
          <pc:sldMk cId="4067144267" sldId="284"/>
        </pc:sldMkLst>
        <pc:spChg chg="mod">
          <ac:chgData name="Susannah V Knoll" userId="1f234ff2-a5a3-42e7-822f-453c642c9b65" providerId="ADAL" clId="{15115E2F-83D5-49E2-952C-36F3513ED9C2}" dt="2021-07-06T18:22:33.444" v="40" actId="962"/>
          <ac:spMkLst>
            <pc:docMk/>
            <pc:sldMk cId="4067144267" sldId="284"/>
            <ac:spMk id="17" creationId="{28594E4E-A32E-42B4-8D5D-091855EC32E0}"/>
          </ac:spMkLst>
        </pc:spChg>
        <pc:spChg chg="mod">
          <ac:chgData name="Susannah V Knoll" userId="1f234ff2-a5a3-42e7-822f-453c642c9b65" providerId="ADAL" clId="{15115E2F-83D5-49E2-952C-36F3513ED9C2}" dt="2021-07-06T18:22:35.837" v="41" actId="962"/>
          <ac:spMkLst>
            <pc:docMk/>
            <pc:sldMk cId="4067144267" sldId="284"/>
            <ac:spMk id="20" creationId="{CBFEF3F8-DE52-4599-B81F-D05092F35939}"/>
          </ac:spMkLst>
        </pc:spChg>
        <pc:spChg chg="del mod">
          <ac:chgData name="Susannah V Knoll" userId="1f234ff2-a5a3-42e7-822f-453c642c9b65" providerId="ADAL" clId="{15115E2F-83D5-49E2-952C-36F3513ED9C2}" dt="2021-07-06T19:20:02.923" v="329" actId="478"/>
          <ac:spMkLst>
            <pc:docMk/>
            <pc:sldMk cId="4067144267" sldId="284"/>
            <ac:spMk id="21" creationId="{3B4B5EC4-C80A-FD4F-AA71-CF6540D3A5E6}"/>
          </ac:spMkLst>
        </pc:spChg>
        <pc:picChg chg="mod">
          <ac:chgData name="Susannah V Knoll" userId="1f234ff2-a5a3-42e7-822f-453c642c9b65" providerId="ADAL" clId="{15115E2F-83D5-49E2-952C-36F3513ED9C2}" dt="2021-07-06T18:22:28.231" v="39" actId="962"/>
          <ac:picMkLst>
            <pc:docMk/>
            <pc:sldMk cId="4067144267" sldId="284"/>
            <ac:picMk id="11" creationId="{B57FE1CC-2207-42D6-B0C7-C737ADBC67EC}"/>
          </ac:picMkLst>
        </pc:picChg>
        <pc:picChg chg="del mod">
          <ac:chgData name="Susannah V Knoll" userId="1f234ff2-a5a3-42e7-822f-453c642c9b65" providerId="ADAL" clId="{15115E2F-83D5-49E2-952C-36F3513ED9C2}" dt="2021-07-06T19:20:04.113" v="330" actId="478"/>
          <ac:picMkLst>
            <pc:docMk/>
            <pc:sldMk cId="4067144267" sldId="284"/>
            <ac:picMk id="19" creationId="{93EF42CA-5933-6F4A-9BAC-3F25463811FE}"/>
          </ac:picMkLst>
        </pc:picChg>
        <pc:picChg chg="mod">
          <ac:chgData name="Susannah V Knoll" userId="1f234ff2-a5a3-42e7-822f-453c642c9b65" providerId="ADAL" clId="{15115E2F-83D5-49E2-952C-36F3513ED9C2}" dt="2021-07-06T18:25:21.806" v="304" actId="962"/>
          <ac:picMkLst>
            <pc:docMk/>
            <pc:sldMk cId="4067144267" sldId="284"/>
            <ac:picMk id="22" creationId="{CF79385D-949B-BA44-AFF6-077785107B0F}"/>
          </ac:picMkLst>
        </pc:picChg>
      </pc:sldChg>
      <pc:sldChg chg="delSp modSp mod">
        <pc:chgData name="Susannah V Knoll" userId="1f234ff2-a5a3-42e7-822f-453c642c9b65" providerId="ADAL" clId="{15115E2F-83D5-49E2-952C-36F3513ED9C2}" dt="2021-07-06T19:22:15.587" v="352" actId="478"/>
        <pc:sldMkLst>
          <pc:docMk/>
          <pc:sldMk cId="702407879" sldId="346"/>
        </pc:sldMkLst>
        <pc:spChg chg="del mod">
          <ac:chgData name="Susannah V Knoll" userId="1f234ff2-a5a3-42e7-822f-453c642c9b65" providerId="ADAL" clId="{15115E2F-83D5-49E2-952C-36F3513ED9C2}" dt="2021-07-06T19:20:07.022" v="331" actId="478"/>
          <ac:spMkLst>
            <pc:docMk/>
            <pc:sldMk cId="702407879" sldId="346"/>
            <ac:spMk id="11" creationId="{DD3D7D9E-3101-7E4B-9EAF-7569C74284BD}"/>
          </ac:spMkLst>
        </pc:spChg>
        <pc:spChg chg="mod">
          <ac:chgData name="Susannah V Knoll" userId="1f234ff2-a5a3-42e7-822f-453c642c9b65" providerId="ADAL" clId="{15115E2F-83D5-49E2-952C-36F3513ED9C2}" dt="2021-07-06T18:24:16.237" v="296" actId="33553"/>
          <ac:spMkLst>
            <pc:docMk/>
            <pc:sldMk cId="702407879" sldId="346"/>
            <ac:spMk id="20" creationId="{E93515BF-B19C-8A49-8F26-58983C518206}"/>
          </ac:spMkLst>
        </pc:spChg>
        <pc:spChg chg="mod">
          <ac:chgData name="Susannah V Knoll" userId="1f234ff2-a5a3-42e7-822f-453c642c9b65" providerId="ADAL" clId="{15115E2F-83D5-49E2-952C-36F3513ED9C2}" dt="2021-07-06T18:25:34.230" v="306" actId="962"/>
          <ac:spMkLst>
            <pc:docMk/>
            <pc:sldMk cId="702407879" sldId="346"/>
            <ac:spMk id="22" creationId="{46482A11-B61C-410B-80CB-3C95A830626F}"/>
          </ac:spMkLst>
        </pc:spChg>
        <pc:picChg chg="del mod">
          <ac:chgData name="Susannah V Knoll" userId="1f234ff2-a5a3-42e7-822f-453c642c9b65" providerId="ADAL" clId="{15115E2F-83D5-49E2-952C-36F3513ED9C2}" dt="2021-07-06T19:20:07.782" v="332" actId="478"/>
          <ac:picMkLst>
            <pc:docMk/>
            <pc:sldMk cId="702407879" sldId="346"/>
            <ac:picMk id="14" creationId="{B8E34BEB-1E55-4542-B14A-36CF4D5CFFA4}"/>
          </ac:picMkLst>
        </pc:picChg>
        <pc:picChg chg="del mod">
          <ac:chgData name="Susannah V Knoll" userId="1f234ff2-a5a3-42e7-822f-453c642c9b65" providerId="ADAL" clId="{15115E2F-83D5-49E2-952C-36F3513ED9C2}" dt="2021-07-06T19:21:51.841" v="347" actId="478"/>
          <ac:picMkLst>
            <pc:docMk/>
            <pc:sldMk cId="702407879" sldId="346"/>
            <ac:picMk id="19" creationId="{C11EC2D4-82FD-45F3-9C86-C39B32DB5D28}"/>
          </ac:picMkLst>
        </pc:picChg>
        <pc:picChg chg="del mod">
          <ac:chgData name="Susannah V Knoll" userId="1f234ff2-a5a3-42e7-822f-453c642c9b65" providerId="ADAL" clId="{15115E2F-83D5-49E2-952C-36F3513ED9C2}" dt="2021-07-06T19:20:09.294" v="333" actId="478"/>
          <ac:picMkLst>
            <pc:docMk/>
            <pc:sldMk cId="702407879" sldId="346"/>
            <ac:picMk id="21" creationId="{ED8E0B39-A61E-4DDF-B855-E2701DBF5B7E}"/>
          </ac:picMkLst>
        </pc:picChg>
        <pc:picChg chg="del mod">
          <ac:chgData name="Susannah V Knoll" userId="1f234ff2-a5a3-42e7-822f-453c642c9b65" providerId="ADAL" clId="{15115E2F-83D5-49E2-952C-36F3513ED9C2}" dt="2021-07-06T19:22:15.587" v="352" actId="478"/>
          <ac:picMkLst>
            <pc:docMk/>
            <pc:sldMk cId="702407879" sldId="346"/>
            <ac:picMk id="24" creationId="{30F705C7-8554-204D-893A-AB37C14BE701}"/>
          </ac:picMkLst>
        </pc:picChg>
      </pc:sldChg>
      <pc:sldChg chg="delSp modSp mod modNotesTx">
        <pc:chgData name="Susannah V Knoll" userId="1f234ff2-a5a3-42e7-822f-453c642c9b65" providerId="ADAL" clId="{15115E2F-83D5-49E2-952C-36F3513ED9C2}" dt="2021-07-06T19:22:51.176" v="359" actId="20577"/>
        <pc:sldMkLst>
          <pc:docMk/>
          <pc:sldMk cId="492460245" sldId="347"/>
        </pc:sldMkLst>
        <pc:spChg chg="del mod">
          <ac:chgData name="Susannah V Knoll" userId="1f234ff2-a5a3-42e7-822f-453c642c9b65" providerId="ADAL" clId="{15115E2F-83D5-49E2-952C-36F3513ED9C2}" dt="2021-07-06T19:20:11.842" v="334" actId="478"/>
          <ac:spMkLst>
            <pc:docMk/>
            <pc:sldMk cId="492460245" sldId="347"/>
            <ac:spMk id="9" creationId="{E82D136C-C84D-B848-A300-5585DC3BE7A1}"/>
          </ac:spMkLst>
        </pc:spChg>
        <pc:spChg chg="mod">
          <ac:chgData name="Susannah V Knoll" userId="1f234ff2-a5a3-42e7-822f-453c642c9b65" providerId="ADAL" clId="{15115E2F-83D5-49E2-952C-36F3513ED9C2}" dt="2021-07-06T18:24:23.593" v="297" actId="33553"/>
          <ac:spMkLst>
            <pc:docMk/>
            <pc:sldMk cId="492460245" sldId="347"/>
            <ac:spMk id="16" creationId="{628289F9-0FB9-184F-899A-5A89171A363D}"/>
          </ac:spMkLst>
        </pc:spChg>
        <pc:spChg chg="mod">
          <ac:chgData name="Susannah V Knoll" userId="1f234ff2-a5a3-42e7-822f-453c642c9b65" providerId="ADAL" clId="{15115E2F-83D5-49E2-952C-36F3513ED9C2}" dt="2021-07-06T18:26:01.256" v="311" actId="962"/>
          <ac:spMkLst>
            <pc:docMk/>
            <pc:sldMk cId="492460245" sldId="347"/>
            <ac:spMk id="20" creationId="{E340E3E9-D71F-7B4A-8452-9DFE4C3D2D5B}"/>
          </ac:spMkLst>
        </pc:spChg>
        <pc:picChg chg="del mod">
          <ac:chgData name="Susannah V Knoll" userId="1f234ff2-a5a3-42e7-822f-453c642c9b65" providerId="ADAL" clId="{15115E2F-83D5-49E2-952C-36F3513ED9C2}" dt="2021-07-06T19:20:12.602" v="335" actId="478"/>
          <ac:picMkLst>
            <pc:docMk/>
            <pc:sldMk cId="492460245" sldId="347"/>
            <ac:picMk id="10" creationId="{2B80E2D7-3C84-9840-9EE6-8BCBC702C62C}"/>
          </ac:picMkLst>
        </pc:picChg>
        <pc:picChg chg="del mod">
          <ac:chgData name="Susannah V Knoll" userId="1f234ff2-a5a3-42e7-822f-453c642c9b65" providerId="ADAL" clId="{15115E2F-83D5-49E2-952C-36F3513ED9C2}" dt="2021-07-06T19:21:54.338" v="348" actId="478"/>
          <ac:picMkLst>
            <pc:docMk/>
            <pc:sldMk cId="492460245" sldId="347"/>
            <ac:picMk id="11" creationId="{03F59626-2836-447F-8F7C-0011B7983FBD}"/>
          </ac:picMkLst>
        </pc:picChg>
        <pc:picChg chg="del mod">
          <ac:chgData name="Susannah V Knoll" userId="1f234ff2-a5a3-42e7-822f-453c642c9b65" providerId="ADAL" clId="{15115E2F-83D5-49E2-952C-36F3513ED9C2}" dt="2021-07-06T19:22:18.247" v="353" actId="478"/>
          <ac:picMkLst>
            <pc:docMk/>
            <pc:sldMk cId="492460245" sldId="347"/>
            <ac:picMk id="19" creationId="{EF25BBAB-4547-4348-82A2-D3534EB34F84}"/>
          </ac:picMkLst>
        </pc:picChg>
      </pc:sldChg>
      <pc:sldChg chg="delSp modSp mod modNotesTx">
        <pc:chgData name="Susannah V Knoll" userId="1f234ff2-a5a3-42e7-822f-453c642c9b65" providerId="ADAL" clId="{15115E2F-83D5-49E2-952C-36F3513ED9C2}" dt="2021-07-06T19:22:55.208" v="360" actId="20577"/>
        <pc:sldMkLst>
          <pc:docMk/>
          <pc:sldMk cId="1802098763" sldId="348"/>
        </pc:sldMkLst>
        <pc:spChg chg="del mod">
          <ac:chgData name="Susannah V Knoll" userId="1f234ff2-a5a3-42e7-822f-453c642c9b65" providerId="ADAL" clId="{15115E2F-83D5-49E2-952C-36F3513ED9C2}" dt="2021-07-06T19:20:15.933" v="336" actId="478"/>
          <ac:spMkLst>
            <pc:docMk/>
            <pc:sldMk cId="1802098763" sldId="348"/>
            <ac:spMk id="9" creationId="{BCC5CCB3-B9CD-B943-974F-DF947059DC1B}"/>
          </ac:spMkLst>
        </pc:spChg>
        <pc:spChg chg="mod">
          <ac:chgData name="Susannah V Knoll" userId="1f234ff2-a5a3-42e7-822f-453c642c9b65" providerId="ADAL" clId="{15115E2F-83D5-49E2-952C-36F3513ED9C2}" dt="2021-07-06T18:24:30.255" v="298" actId="33553"/>
          <ac:spMkLst>
            <pc:docMk/>
            <pc:sldMk cId="1802098763" sldId="348"/>
            <ac:spMk id="16" creationId="{99E86651-7997-3046-8B18-B001C7DD20CB}"/>
          </ac:spMkLst>
        </pc:spChg>
        <pc:picChg chg="del mod">
          <ac:chgData name="Susannah V Knoll" userId="1f234ff2-a5a3-42e7-822f-453c642c9b65" providerId="ADAL" clId="{15115E2F-83D5-49E2-952C-36F3513ED9C2}" dt="2021-07-06T19:20:16.627" v="337" actId="478"/>
          <ac:picMkLst>
            <pc:docMk/>
            <pc:sldMk cId="1802098763" sldId="348"/>
            <ac:picMk id="10" creationId="{A97FE130-0E22-394E-9ECD-A138866C5ECD}"/>
          </ac:picMkLst>
        </pc:picChg>
        <pc:picChg chg="del mod">
          <ac:chgData name="Susannah V Knoll" userId="1f234ff2-a5a3-42e7-822f-453c642c9b65" providerId="ADAL" clId="{15115E2F-83D5-49E2-952C-36F3513ED9C2}" dt="2021-07-06T19:21:56.780" v="349" actId="478"/>
          <ac:picMkLst>
            <pc:docMk/>
            <pc:sldMk cId="1802098763" sldId="348"/>
            <ac:picMk id="11" creationId="{03F59626-2836-447F-8F7C-0011B7983FBD}"/>
          </ac:picMkLst>
        </pc:picChg>
        <pc:picChg chg="del mod">
          <ac:chgData name="Susannah V Knoll" userId="1f234ff2-a5a3-42e7-822f-453c642c9b65" providerId="ADAL" clId="{15115E2F-83D5-49E2-952C-36F3513ED9C2}" dt="2021-07-06T19:22:20.885" v="354" actId="478"/>
          <ac:picMkLst>
            <pc:docMk/>
            <pc:sldMk cId="1802098763" sldId="348"/>
            <ac:picMk id="19" creationId="{1FFBCB8D-4D89-164F-A087-807B2F13D6A8}"/>
          </ac:picMkLst>
        </pc:picChg>
      </pc:sldChg>
      <pc:sldChg chg="del">
        <pc:chgData name="Susannah V Knoll" userId="1f234ff2-a5a3-42e7-822f-453c642c9b65" providerId="ADAL" clId="{15115E2F-83D5-49E2-952C-36F3513ED9C2}" dt="2021-07-06T18:22:01.607" v="3" actId="2696"/>
        <pc:sldMkLst>
          <pc:docMk/>
          <pc:sldMk cId="700600799" sldId="349"/>
        </pc:sldMkLst>
      </pc:sldChg>
      <pc:sldChg chg="del">
        <pc:chgData name="Susannah V Knoll" userId="1f234ff2-a5a3-42e7-822f-453c642c9b65" providerId="ADAL" clId="{15115E2F-83D5-49E2-952C-36F3513ED9C2}" dt="2021-07-06T18:21:54.532" v="0" actId="2696"/>
        <pc:sldMkLst>
          <pc:docMk/>
          <pc:sldMk cId="1452325681" sldId="350"/>
        </pc:sldMkLst>
      </pc:sldChg>
      <pc:sldChg chg="delSp modSp mod modNotesTx">
        <pc:chgData name="Susannah V Knoll" userId="1f234ff2-a5a3-42e7-822f-453c642c9b65" providerId="ADAL" clId="{15115E2F-83D5-49E2-952C-36F3513ED9C2}" dt="2021-07-06T19:22:58.948" v="361" actId="20577"/>
        <pc:sldMkLst>
          <pc:docMk/>
          <pc:sldMk cId="3527143936" sldId="353"/>
        </pc:sldMkLst>
        <pc:spChg chg="del mod">
          <ac:chgData name="Susannah V Knoll" userId="1f234ff2-a5a3-42e7-822f-453c642c9b65" providerId="ADAL" clId="{15115E2F-83D5-49E2-952C-36F3513ED9C2}" dt="2021-07-06T19:20:19.232" v="338" actId="478"/>
          <ac:spMkLst>
            <pc:docMk/>
            <pc:sldMk cId="3527143936" sldId="353"/>
            <ac:spMk id="14" creationId="{08DB6F29-F040-8247-B704-04F20A1643A9}"/>
          </ac:spMkLst>
        </pc:spChg>
        <pc:spChg chg="mod">
          <ac:chgData name="Susannah V Knoll" userId="1f234ff2-a5a3-42e7-822f-453c642c9b65" providerId="ADAL" clId="{15115E2F-83D5-49E2-952C-36F3513ED9C2}" dt="2021-07-06T18:24:36.515" v="299" actId="33553"/>
          <ac:spMkLst>
            <pc:docMk/>
            <pc:sldMk cId="3527143936" sldId="353"/>
            <ac:spMk id="20" creationId="{B29A7EAA-289C-5641-A36E-BCE9DF02D5D9}"/>
          </ac:spMkLst>
        </pc:spChg>
        <pc:grpChg chg="del mod">
          <ac:chgData name="Susannah V Knoll" userId="1f234ff2-a5a3-42e7-822f-453c642c9b65" providerId="ADAL" clId="{15115E2F-83D5-49E2-952C-36F3513ED9C2}" dt="2021-07-06T19:21:58.900" v="350" actId="478"/>
          <ac:grpSpMkLst>
            <pc:docMk/>
            <pc:sldMk cId="3527143936" sldId="353"/>
            <ac:grpSpMk id="11" creationId="{19380B62-CF20-4367-8588-950FC546C45B}"/>
          </ac:grpSpMkLst>
        </pc:grpChg>
        <pc:picChg chg="del mod">
          <ac:chgData name="Susannah V Knoll" userId="1f234ff2-a5a3-42e7-822f-453c642c9b65" providerId="ADAL" clId="{15115E2F-83D5-49E2-952C-36F3513ED9C2}" dt="2021-07-06T19:20:19.965" v="339" actId="478"/>
          <ac:picMkLst>
            <pc:docMk/>
            <pc:sldMk cId="3527143936" sldId="353"/>
            <ac:picMk id="19" creationId="{EE7822F6-EA7C-1341-8DF7-D1403C61A2DF}"/>
          </ac:picMkLst>
        </pc:picChg>
        <pc:picChg chg="del mod">
          <ac:chgData name="Susannah V Knoll" userId="1f234ff2-a5a3-42e7-822f-453c642c9b65" providerId="ADAL" clId="{15115E2F-83D5-49E2-952C-36F3513ED9C2}" dt="2021-07-06T19:22:25.289" v="355" actId="478"/>
          <ac:picMkLst>
            <pc:docMk/>
            <pc:sldMk cId="3527143936" sldId="353"/>
            <ac:picMk id="22" creationId="{232A1F48-2B72-7248-A5BF-694D4CC4FA5B}"/>
          </ac:picMkLst>
        </pc:picChg>
      </pc:sldChg>
      <pc:sldChg chg="delSp modSp mod modNotesTx">
        <pc:chgData name="Susannah V Knoll" userId="1f234ff2-a5a3-42e7-822f-453c642c9b65" providerId="ADAL" clId="{15115E2F-83D5-49E2-952C-36F3513ED9C2}" dt="2021-07-06T19:23:02.558" v="362" actId="20577"/>
        <pc:sldMkLst>
          <pc:docMk/>
          <pc:sldMk cId="4021281549" sldId="354"/>
        </pc:sldMkLst>
        <pc:spChg chg="del mod">
          <ac:chgData name="Susannah V Knoll" userId="1f234ff2-a5a3-42e7-822f-453c642c9b65" providerId="ADAL" clId="{15115E2F-83D5-49E2-952C-36F3513ED9C2}" dt="2021-07-06T19:20:22.124" v="340" actId="478"/>
          <ac:spMkLst>
            <pc:docMk/>
            <pc:sldMk cId="4021281549" sldId="354"/>
            <ac:spMk id="11" creationId="{4AFEFE6A-D2A5-1441-AD93-3968DF6DC455}"/>
          </ac:spMkLst>
        </pc:spChg>
        <pc:spChg chg="mod">
          <ac:chgData name="Susannah V Knoll" userId="1f234ff2-a5a3-42e7-822f-453c642c9b65" providerId="ADAL" clId="{15115E2F-83D5-49E2-952C-36F3513ED9C2}" dt="2021-07-06T18:24:41.105" v="300" actId="33553"/>
          <ac:spMkLst>
            <pc:docMk/>
            <pc:sldMk cId="4021281549" sldId="354"/>
            <ac:spMk id="16" creationId="{2A178CE6-BFFC-C74A-93C4-888F9FF29341}"/>
          </ac:spMkLst>
        </pc:spChg>
        <pc:picChg chg="del mod">
          <ac:chgData name="Susannah V Knoll" userId="1f234ff2-a5a3-42e7-822f-453c642c9b65" providerId="ADAL" clId="{15115E2F-83D5-49E2-952C-36F3513ED9C2}" dt="2021-07-06T19:22:00.867" v="351" actId="478"/>
          <ac:picMkLst>
            <pc:docMk/>
            <pc:sldMk cId="4021281549" sldId="354"/>
            <ac:picMk id="10" creationId="{4ABD6956-2DDF-4304-9BB2-628ECF68E831}"/>
          </ac:picMkLst>
        </pc:picChg>
        <pc:picChg chg="del mod">
          <ac:chgData name="Susannah V Knoll" userId="1f234ff2-a5a3-42e7-822f-453c642c9b65" providerId="ADAL" clId="{15115E2F-83D5-49E2-952C-36F3513ED9C2}" dt="2021-07-06T19:20:22.857" v="341" actId="478"/>
          <ac:picMkLst>
            <pc:docMk/>
            <pc:sldMk cId="4021281549" sldId="354"/>
            <ac:picMk id="14" creationId="{F26755A0-143D-DF4E-A5E8-DC2CD9EE59AD}"/>
          </ac:picMkLst>
        </pc:picChg>
        <pc:picChg chg="del mod">
          <ac:chgData name="Susannah V Knoll" userId="1f234ff2-a5a3-42e7-822f-453c642c9b65" providerId="ADAL" clId="{15115E2F-83D5-49E2-952C-36F3513ED9C2}" dt="2021-07-06T19:22:29.861" v="356" actId="478"/>
          <ac:picMkLst>
            <pc:docMk/>
            <pc:sldMk cId="4021281549" sldId="354"/>
            <ac:picMk id="19" creationId="{52924C57-DCA6-4B43-A7A7-E506AA7F9B8D}"/>
          </ac:picMkLst>
        </pc:picChg>
      </pc:sldChg>
      <pc:sldChg chg="delSp modSp mod modNotesTx">
        <pc:chgData name="Susannah V Knoll" userId="1f234ff2-a5a3-42e7-822f-453c642c9b65" providerId="ADAL" clId="{15115E2F-83D5-49E2-952C-36F3513ED9C2}" dt="2021-07-06T19:23:07.270" v="363" actId="20577"/>
        <pc:sldMkLst>
          <pc:docMk/>
          <pc:sldMk cId="620640388" sldId="355"/>
        </pc:sldMkLst>
        <pc:spChg chg="mod">
          <ac:chgData name="Susannah V Knoll" userId="1f234ff2-a5a3-42e7-822f-453c642c9b65" providerId="ADAL" clId="{15115E2F-83D5-49E2-952C-36F3513ED9C2}" dt="2021-07-06T18:26:53.477" v="326" actId="962"/>
          <ac:spMkLst>
            <pc:docMk/>
            <pc:sldMk cId="620640388" sldId="355"/>
            <ac:spMk id="7" creationId="{41C3776D-C3BF-4935-B961-9B6782310EB0}"/>
          </ac:spMkLst>
        </pc:spChg>
        <pc:spChg chg="del mod">
          <ac:chgData name="Susannah V Knoll" userId="1f234ff2-a5a3-42e7-822f-453c642c9b65" providerId="ADAL" clId="{15115E2F-83D5-49E2-952C-36F3513ED9C2}" dt="2021-07-06T19:20:26.812" v="342" actId="478"/>
          <ac:spMkLst>
            <pc:docMk/>
            <pc:sldMk cId="620640388" sldId="355"/>
            <ac:spMk id="8" creationId="{1D8609A0-6C6A-094B-ACB4-20878EB16C21}"/>
          </ac:spMkLst>
        </pc:spChg>
        <pc:picChg chg="del mod">
          <ac:chgData name="Susannah V Knoll" userId="1f234ff2-a5a3-42e7-822f-453c642c9b65" providerId="ADAL" clId="{15115E2F-83D5-49E2-952C-36F3513ED9C2}" dt="2021-07-06T19:20:27.621" v="343" actId="478"/>
          <ac:picMkLst>
            <pc:docMk/>
            <pc:sldMk cId="620640388" sldId="355"/>
            <ac:picMk id="10" creationId="{FD4D4428-E0D2-4647-B8D6-1FCDF99CBEAB}"/>
          </ac:picMkLst>
        </pc:picChg>
        <pc:picChg chg="del mod">
          <ac:chgData name="Susannah V Knoll" userId="1f234ff2-a5a3-42e7-822f-453c642c9b65" providerId="ADAL" clId="{15115E2F-83D5-49E2-952C-36F3513ED9C2}" dt="2021-07-06T19:22:33.285" v="357" actId="478"/>
          <ac:picMkLst>
            <pc:docMk/>
            <pc:sldMk cId="620640388" sldId="355"/>
            <ac:picMk id="14" creationId="{B4CCA835-D7BE-9243-8221-D87356418A1D}"/>
          </ac:picMkLst>
        </pc:picChg>
      </pc:sldChg>
      <pc:sldChg chg="del">
        <pc:chgData name="Susannah V Knoll" userId="1f234ff2-a5a3-42e7-822f-453c642c9b65" providerId="ADAL" clId="{15115E2F-83D5-49E2-952C-36F3513ED9C2}" dt="2021-07-06T18:21:59.132" v="2" actId="2696"/>
        <pc:sldMkLst>
          <pc:docMk/>
          <pc:sldMk cId="814239584" sldId="361"/>
        </pc:sldMkLst>
      </pc:sldChg>
      <pc:sldChg chg="del">
        <pc:chgData name="Susannah V Knoll" userId="1f234ff2-a5a3-42e7-822f-453c642c9b65" providerId="ADAL" clId="{15115E2F-83D5-49E2-952C-36F3513ED9C2}" dt="2021-07-06T18:21:56.790" v="1" actId="2696"/>
        <pc:sldMkLst>
          <pc:docMk/>
          <pc:sldMk cId="2800302355" sldId="363"/>
        </pc:sldMkLst>
      </pc:sldChg>
      <pc:sldChg chg="delSp modSp mod modNotesTx">
        <pc:chgData name="Susannah V Knoll" userId="1f234ff2-a5a3-42e7-822f-453c642c9b65" providerId="ADAL" clId="{15115E2F-83D5-49E2-952C-36F3513ED9C2}" dt="2021-07-06T19:23:11.463" v="364" actId="20577"/>
        <pc:sldMkLst>
          <pc:docMk/>
          <pc:sldMk cId="1179162581" sldId="364"/>
        </pc:sldMkLst>
        <pc:spChg chg="del mod">
          <ac:chgData name="Susannah V Knoll" userId="1f234ff2-a5a3-42e7-822f-453c642c9b65" providerId="ADAL" clId="{15115E2F-83D5-49E2-952C-36F3513ED9C2}" dt="2021-07-06T19:20:35.727" v="344" actId="478"/>
          <ac:spMkLst>
            <pc:docMk/>
            <pc:sldMk cId="1179162581" sldId="364"/>
            <ac:spMk id="9" creationId="{BCC5CCB3-B9CD-B943-974F-DF947059DC1B}"/>
          </ac:spMkLst>
        </pc:spChg>
        <pc:spChg chg="mod">
          <ac:chgData name="Susannah V Knoll" userId="1f234ff2-a5a3-42e7-822f-453c642c9b65" providerId="ADAL" clId="{15115E2F-83D5-49E2-952C-36F3513ED9C2}" dt="2021-07-06T18:24:51.771" v="302" actId="33553"/>
          <ac:spMkLst>
            <pc:docMk/>
            <pc:sldMk cId="1179162581" sldId="364"/>
            <ac:spMk id="16" creationId="{99E86651-7997-3046-8B18-B001C7DD20CB}"/>
          </ac:spMkLst>
        </pc:spChg>
        <pc:picChg chg="del mod">
          <ac:chgData name="Susannah V Knoll" userId="1f234ff2-a5a3-42e7-822f-453c642c9b65" providerId="ADAL" clId="{15115E2F-83D5-49E2-952C-36F3513ED9C2}" dt="2021-07-06T19:20:36.328" v="345" actId="478"/>
          <ac:picMkLst>
            <pc:docMk/>
            <pc:sldMk cId="1179162581" sldId="364"/>
            <ac:picMk id="10" creationId="{A97FE130-0E22-394E-9ECD-A138866C5ECD}"/>
          </ac:picMkLst>
        </pc:picChg>
        <pc:picChg chg="del mod">
          <ac:chgData name="Susannah V Knoll" userId="1f234ff2-a5a3-42e7-822f-453c642c9b65" providerId="ADAL" clId="{15115E2F-83D5-49E2-952C-36F3513ED9C2}" dt="2021-07-06T19:20:37.098" v="346" actId="478"/>
          <ac:picMkLst>
            <pc:docMk/>
            <pc:sldMk cId="1179162581" sldId="364"/>
            <ac:picMk id="11" creationId="{03F59626-2836-447F-8F7C-0011B7983FBD}"/>
          </ac:picMkLst>
        </pc:picChg>
        <pc:picChg chg="mod">
          <ac:chgData name="Susannah V Knoll" userId="1f234ff2-a5a3-42e7-822f-453c642c9b65" providerId="ADAL" clId="{15115E2F-83D5-49E2-952C-36F3513ED9C2}" dt="2021-07-06T18:27:17.618" v="328" actId="962"/>
          <ac:picMkLst>
            <pc:docMk/>
            <pc:sldMk cId="1179162581" sldId="364"/>
            <ac:picMk id="19" creationId="{1FFBCB8D-4D89-164F-A087-807B2F13D6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173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0"/>
            <a:ext cx="4028440" cy="35173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BB402E4-AA19-4EBA-9921-347D90FDCDF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1737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4"/>
            <a:ext cx="4028440" cy="351737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A117E4D-F86B-4717-9BA4-13780E6AF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99" y="1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5BDF6E1-D689-49C8-81E2-9C99F523F92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800" y="3373695"/>
            <a:ext cx="7438801" cy="276040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924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99" y="6658924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1256FCB-55D3-436C-A2A2-8D8B247B5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176" indent="-171176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176" indent="-171176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What are we good at?” </a:t>
                </a:r>
                <a:r>
                  <a:rPr lang="en-US" b="1" i="0">
                    <a:solidFill>
                      <a:srgbClr val="461D7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</a:t>
                </a: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 “What </a:t>
                </a: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should our </a:t>
                </a: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investment priorities be</a:t>
                </a: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?”</a:t>
                </a:r>
              </a:p>
              <a:p>
                <a:pPr marL="171176" indent="-171176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Identifying investment priorities is more complicated proposition than simply identifying what we are good at</a:t>
                </a:r>
              </a:p>
              <a:p>
                <a:pPr marL="171176" indent="-171176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Limited capacity for us to invest in multiple major efforts at one </a:t>
                </a:r>
                <a:r>
                  <a:rPr lang="en-US" b="1" dirty="0" err="1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teim</a:t>
                </a:r>
                <a:endParaRPr lang="en-US" b="1" dirty="0">
                  <a:solidFill>
                    <a:srgbClr val="461D7C"/>
                  </a:solidFill>
                  <a:latin typeface="Proxima Nova Rg" panose="02000506030000020004" pitchFamily="2" charset="0"/>
                </a:endParaRPr>
              </a:p>
              <a:p>
                <a:pPr marL="171176" indent="-171176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We cannot go to the State with a large wish list and expect support</a:t>
                </a:r>
              </a:p>
              <a:p>
                <a:pPr marL="171176" indent="-171176"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rgbClr val="461D7C"/>
                  </a:solidFill>
                  <a:latin typeface="Proxima Nova Rg" panose="02000506030000020004" pitchFamily="2" charset="0"/>
                </a:endParaRPr>
              </a:p>
              <a:p>
                <a:pPr marL="171176" indent="-171176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So these are some critical questions to answer on topics that we consider.</a:t>
                </a:r>
                <a:endParaRPr lang="en-US" b="1" dirty="0">
                  <a:solidFill>
                    <a:srgbClr val="461D7C"/>
                  </a:solidFill>
                  <a:latin typeface="Proxima Nova Rg" panose="02000506030000020004" pitchFamily="2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Energy: Faculty on campus are</a:t>
            </a:r>
            <a:r>
              <a:rPr lang="en-US" baseline="0" dirty="0"/>
              <a:t> well into a large transition from mostly conventional energy research</a:t>
            </a:r>
          </a:p>
          <a:p>
            <a:r>
              <a:rPr lang="en-US" baseline="0" dirty="0"/>
              <a:t>To addition of renewables, grid sustainability, and new and innovative use of conventional hydrocarbons for new technologies and materials.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3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6FCB-55D3-436C-A2A2-8D8B247B5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060759"/>
            <a:ext cx="9144000" cy="1473266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rgbClr val="461D7C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869"/>
            <a:ext cx="10515600" cy="4719994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3pPr marL="1025525" indent="-45085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6550" indent="-45720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74875" indent="-46355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2743200" indent="-45720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4800">
                <a:solidFill>
                  <a:srgbClr val="461D7C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638175" y="828675"/>
            <a:ext cx="10991850" cy="0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6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309" y="1122363"/>
            <a:ext cx="105824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309" y="3602038"/>
            <a:ext cx="105824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329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3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329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0125"/>
            <a:ext cx="5181600" cy="4772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0125"/>
            <a:ext cx="5181600" cy="4772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4800">
                <a:solidFill>
                  <a:srgbClr val="461D7C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38175" y="5924550"/>
            <a:ext cx="10925175" cy="9525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38175" y="828675"/>
            <a:ext cx="10991850" cy="0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113053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688" y="1954445"/>
            <a:ext cx="5157787" cy="3716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100" y="113053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4100" y="1954445"/>
            <a:ext cx="5183188" cy="3716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4800">
                <a:solidFill>
                  <a:srgbClr val="461D7C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38175" y="828675"/>
            <a:ext cx="10991850" cy="0"/>
          </a:xfrm>
          <a:prstGeom prst="line">
            <a:avLst/>
          </a:prstGeom>
          <a:ln w="28575">
            <a:solidFill>
              <a:schemeClr val="bg1">
                <a:lumMod val="50000"/>
                <a:alpha val="53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01002"/>
            <a:ext cx="10991850" cy="627673"/>
          </a:xfrm>
          <a:noFill/>
          <a:ln w="12700">
            <a:noFill/>
          </a:ln>
        </p:spPr>
        <p:txBody>
          <a:bodyPr lIns="0" tIns="0" rIns="0" bIns="0" anchor="ctr" anchorCtr="0">
            <a:noAutofit/>
          </a:bodyPr>
          <a:lstStyle>
            <a:lvl1pPr marL="114300" indent="0">
              <a:defRPr sz="3600">
                <a:solidFill>
                  <a:srgbClr val="461D7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7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6AAFA-7998-4BC8-BFFB-2D05A29D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0675"/>
            <a:ext cx="10515600" cy="4148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1879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6AAFA-7998-4BC8-BFFB-2D05A29D8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61D7C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None/>
        <a:defRPr sz="2800" kern="1200">
          <a:solidFill>
            <a:srgbClr val="461D7C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" descr="lsu memorial tower">
            <a:extLst>
              <a:ext uri="{FF2B5EF4-FFF2-40B4-BE49-F238E27FC236}">
                <a16:creationId xmlns:a16="http://schemas.microsoft.com/office/drawing/2014/main" id="{B57FE1CC-2207-42D6-B0C7-C737ADBC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0" t="-415" r="3603" b="3964"/>
          <a:stretch/>
        </p:blipFill>
        <p:spPr>
          <a:xfrm>
            <a:off x="8212880" y="215853"/>
            <a:ext cx="3979120" cy="6642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0BA27-F912-44D2-A475-B0B17987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84" y="1211630"/>
            <a:ext cx="7376179" cy="627673"/>
          </a:xfrm>
        </p:spPr>
        <p:txBody>
          <a:bodyPr/>
          <a:lstStyle/>
          <a:p>
            <a:pPr algn="r"/>
            <a:r>
              <a:rPr lang="en-US" sz="3200" dirty="0">
                <a:latin typeface="Proxima Nova Rg"/>
              </a:rPr>
              <a:t>LSU Office of Research &amp; </a:t>
            </a:r>
            <a:br>
              <a:rPr lang="en-US" sz="3200" dirty="0">
                <a:latin typeface="Proxima Nova Rg"/>
              </a:rPr>
            </a:br>
            <a:r>
              <a:rPr lang="en-US" sz="3200" dirty="0">
                <a:latin typeface="Proxima Nova Rg"/>
              </a:rPr>
              <a:t>Economic Development—We Serve</a:t>
            </a:r>
            <a:endParaRPr lang="en-US" sz="3200" dirty="0">
              <a:latin typeface="Proxima Nova Rg" panose="0200050603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79E20E-2025-419D-AC87-0CB54046065A}"/>
              </a:ext>
            </a:extLst>
          </p:cNvPr>
          <p:cNvSpPr txBox="1"/>
          <p:nvPr/>
        </p:nvSpPr>
        <p:spPr>
          <a:xfrm>
            <a:off x="341232" y="2348455"/>
            <a:ext cx="770995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Operational</a:t>
            </a:r>
          </a:p>
          <a:p>
            <a:r>
              <a:rPr lang="en-US" dirty="0">
                <a:latin typeface="Proxima Nova Rg" panose="02000506030000020004" pitchFamily="2" charset="0"/>
              </a:rPr>
              <a:t>Provide campus-wide administrative research functions for LSU A&amp;M.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Oversee</a:t>
            </a:r>
            <a:r>
              <a:rPr lang="en-US" dirty="0">
                <a:latin typeface="Proxima Nova Rg" panose="02000506030000020004" pitchFamily="2" charset="0"/>
              </a:rPr>
              <a:t> all grants and contracts as well as research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Manage</a:t>
            </a:r>
            <a:r>
              <a:rPr lang="en-US" dirty="0">
                <a:latin typeface="Proxima Nova Rg" panose="02000506030000020004" pitchFamily="2" charset="0"/>
              </a:rPr>
              <a:t> IP, tech transfer, innovation, and commercialization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Support </a:t>
            </a:r>
            <a:r>
              <a:rPr lang="en-US" dirty="0">
                <a:latin typeface="Proxima Nova Rg" panose="02000506030000020004" pitchFamily="2" charset="0"/>
              </a:rPr>
              <a:t>faculty advancement and proposal development</a:t>
            </a:r>
          </a:p>
          <a:p>
            <a:endParaRPr lang="en-US" dirty="0">
              <a:latin typeface="Proxima Nova Rg" panose="0200050603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Strategic</a:t>
            </a:r>
          </a:p>
          <a:p>
            <a:r>
              <a:rPr lang="en-US" dirty="0">
                <a:latin typeface="Proxima Nova Rg" panose="02000506030000020004" pitchFamily="2" charset="0"/>
              </a:rPr>
              <a:t>Lead all major university-wide R&amp;D initiatives.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Build</a:t>
            </a:r>
            <a:r>
              <a:rPr lang="en-US" dirty="0">
                <a:latin typeface="Proxima Nova Rg" panose="02000506030000020004" pitchFamily="2" charset="0"/>
              </a:rPr>
              <a:t> multi-unit research teams and collaborative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Coordinate</a:t>
            </a:r>
            <a:r>
              <a:rPr lang="en-US" dirty="0">
                <a:latin typeface="Proxima Nova Rg" panose="02000506030000020004" pitchFamily="2" charset="0"/>
              </a:rPr>
              <a:t> with our congressional delegation, federal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Engage</a:t>
            </a:r>
            <a:r>
              <a:rPr lang="en-US" dirty="0">
                <a:latin typeface="Proxima Nova Rg" panose="02000506030000020004" pitchFamily="2" charset="0"/>
              </a:rPr>
              <a:t> industry in economic development</a:t>
            </a:r>
          </a:p>
          <a:p>
            <a:endParaRPr lang="en-US" dirty="0">
              <a:latin typeface="Proxima Nova Rg" panose="02000506030000020004" pitchFamily="2" charset="0"/>
            </a:endParaRPr>
          </a:p>
          <a:p>
            <a:pPr algn="r"/>
            <a:r>
              <a:rPr lang="en-US" sz="2000" b="1" dirty="0">
                <a:solidFill>
                  <a:srgbClr val="461D7C"/>
                </a:solidFill>
                <a:latin typeface="Proxima Nova Rg" panose="02000506030000020004" pitchFamily="2" charset="0"/>
              </a:rPr>
              <a:t>Our charge is to identify and advance LSU R&amp;D priorities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594E4E-A32E-42B4-8D5D-091855EC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66" y="2761189"/>
            <a:ext cx="3315987" cy="3593213"/>
          </a:xfrm>
          <a:prstGeom prst="rect">
            <a:avLst/>
          </a:prstGeom>
          <a:solidFill>
            <a:srgbClr val="3C105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FEF3F8-DE52-4599-B81F-D05092F35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3361" y="2929466"/>
            <a:ext cx="2961796" cy="3256444"/>
          </a:xfrm>
          <a:prstGeom prst="rect">
            <a:avLst/>
          </a:prstGeom>
          <a:noFill/>
          <a:ln>
            <a:solidFill>
              <a:srgbClr val="D29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59D2EB8-7AC7-495C-9205-9DA42A5E867C}"/>
              </a:ext>
            </a:extLst>
          </p:cNvPr>
          <p:cNvSpPr txBox="1">
            <a:spLocks/>
          </p:cNvSpPr>
          <p:nvPr/>
        </p:nvSpPr>
        <p:spPr>
          <a:xfrm>
            <a:off x="8690045" y="3078698"/>
            <a:ext cx="1775862" cy="2957980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0" dirty="0">
                <a:solidFill>
                  <a:schemeClr val="bg1"/>
                </a:solidFill>
                <a:latin typeface="ITC Caslon 224 Black" pitchFamily="50" charset="0"/>
                <a:cs typeface="Arial" panose="020B0604020202020204" pitchFamily="34" charset="0"/>
              </a:rPr>
              <a:t>1,500+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800" b="0" dirty="0">
                <a:solidFill>
                  <a:srgbClr val="FDD023"/>
                </a:solidFill>
                <a:latin typeface="ITC Caslon 224 Black" pitchFamily="50" charset="0"/>
                <a:cs typeface="Arial" panose="020B0604020202020204" pitchFamily="34" charset="0"/>
              </a:rPr>
              <a:t>Proposals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b="0" dirty="0">
              <a:solidFill>
                <a:srgbClr val="FDD023"/>
              </a:solidFill>
              <a:latin typeface="ITC Caslon 224 Black" pitchFamily="50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b="0" dirty="0">
              <a:solidFill>
                <a:srgbClr val="FDD023"/>
              </a:solidFill>
              <a:latin typeface="ITC Caslon 224 Black" pitchFamily="50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0" dirty="0">
                <a:solidFill>
                  <a:schemeClr val="bg1"/>
                </a:solidFill>
                <a:latin typeface="ITC Caslon 224 Black" pitchFamily="50" charset="0"/>
                <a:cs typeface="Arial" panose="020B0604020202020204" pitchFamily="34" charset="0"/>
              </a:rPr>
              <a:t>13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800" b="0" dirty="0">
                <a:solidFill>
                  <a:srgbClr val="FDD023"/>
                </a:solidFill>
                <a:latin typeface="ITC Caslon 224 Black" pitchFamily="50" charset="0"/>
                <a:cs typeface="Arial" panose="020B0604020202020204" pitchFamily="34" charset="0"/>
              </a:rPr>
              <a:t>Centers</a:t>
            </a:r>
            <a:endParaRPr lang="en-US" sz="1800" b="0" dirty="0">
              <a:solidFill>
                <a:srgbClr val="FDD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000" b="0" dirty="0">
              <a:solidFill>
                <a:srgbClr val="FDD023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1F62BE-4E77-41F2-9164-71661A275A3C}"/>
              </a:ext>
            </a:extLst>
          </p:cNvPr>
          <p:cNvSpPr txBox="1">
            <a:spLocks/>
          </p:cNvSpPr>
          <p:nvPr/>
        </p:nvSpPr>
        <p:spPr>
          <a:xfrm>
            <a:off x="9917723" y="3864688"/>
            <a:ext cx="1693428" cy="2312454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0" dirty="0">
                <a:solidFill>
                  <a:schemeClr val="bg1"/>
                </a:solidFill>
                <a:latin typeface="ITC Caslon 224 Black" pitchFamily="50" charset="0"/>
                <a:cs typeface="Arial" panose="020B0604020202020204" pitchFamily="34" charset="0"/>
              </a:rPr>
              <a:t>80+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800" b="0">
                <a:solidFill>
                  <a:srgbClr val="FDD023"/>
                </a:solidFill>
                <a:latin typeface="ITC Caslon 224 Black" pitchFamily="50" charset="0"/>
                <a:cs typeface="Arial" panose="020B0604020202020204" pitchFamily="34" charset="0"/>
              </a:rPr>
              <a:t>Disclosures</a:t>
            </a:r>
            <a:endParaRPr lang="en-US" sz="1800" b="0" dirty="0">
              <a:solidFill>
                <a:srgbClr val="FDD023"/>
              </a:solidFill>
              <a:latin typeface="ITC Caslon 224 Black" pitchFamily="50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b="0" dirty="0">
              <a:solidFill>
                <a:srgbClr val="FDD023"/>
              </a:solidFill>
              <a:latin typeface="ITC Caslon 224 Black" pitchFamily="50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b="0" dirty="0">
                <a:solidFill>
                  <a:schemeClr val="bg1"/>
                </a:solidFill>
                <a:latin typeface="ITC Caslon 224 Black" pitchFamily="50" charset="0"/>
                <a:cs typeface="Arial" panose="020B0604020202020204" pitchFamily="34" charset="0"/>
              </a:rPr>
              <a:t>6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800" b="0" dirty="0">
                <a:solidFill>
                  <a:srgbClr val="FDD023"/>
                </a:solidFill>
                <a:latin typeface="ITC Caslon 224 Black" pitchFamily="50" charset="0"/>
                <a:cs typeface="Arial" panose="020B0604020202020204" pitchFamily="34" charset="0"/>
              </a:rPr>
              <a:t>Applied Units</a:t>
            </a:r>
            <a:endParaRPr lang="en-US" sz="1800" b="0" dirty="0">
              <a:solidFill>
                <a:srgbClr val="FDD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79385D-949B-BA44-AFF6-077785107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7" y="6503439"/>
            <a:ext cx="539633" cy="1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4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482A11-B61C-410B-80CB-3C95A8306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032136" y="6427886"/>
            <a:ext cx="1326374" cy="3429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rgbClr val="461D7C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Proxima Nova Rg" panose="02000506030000020004" pitchFamily="2" charset="0"/>
              </a:rPr>
              <a:t>LIGO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93515BF-B19C-8A49-8F26-58983C5182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1084" y="1446275"/>
            <a:ext cx="7376179" cy="627673"/>
          </a:xfrm>
          <a:prstGeom prst="rect">
            <a:avLst/>
          </a:prstGeom>
          <a:noFill/>
          <a:ln w="12700"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Identifying Priorities 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for Major Research Investment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 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61D7C"/>
              </a:solidFill>
              <a:effectLst/>
              <a:uLnTx/>
              <a:uFillTx/>
              <a:latin typeface="Proxima Nova Rg" panose="02000506030000020004" pitchFamily="2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A98B24-B2E6-584C-BD68-5D4FFC1CDFCF}"/>
                  </a:ext>
                </a:extLst>
              </p:cNvPr>
              <p:cNvSpPr txBox="1"/>
              <p:nvPr/>
            </p:nvSpPr>
            <p:spPr>
              <a:xfrm>
                <a:off x="451084" y="2348345"/>
                <a:ext cx="7371344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roxima Nova Rg" panose="02000506030000020004" pitchFamily="2" charset="0"/>
                  </a:rPr>
                  <a:t>While R1 status implies breadth and depth, leadership requires focus.</a:t>
                </a: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b="1" dirty="0">
                    <a:latin typeface="Proxima Nova Rg" panose="02000506030000020004" pitchFamily="2" charset="0"/>
                  </a:rPr>
                  <a:t>Keys components for Major Research Initiatives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Rg" panose="02000506030000020004" pitchFamily="2" charset="0"/>
                  </a:rPr>
                  <a:t>Land Grant </a:t>
                </a:r>
                <a:r>
                  <a:rPr lang="en-US" dirty="0">
                    <a:latin typeface="Proxima Nova Rg" panose="02000506030000020004" pitchFamily="2" charset="0"/>
                  </a:rPr>
                  <a:t>— Does it inform and improve the human condition?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Rg" panose="02000506030000020004" pitchFamily="2" charset="0"/>
                  </a:rPr>
                  <a:t>Flagship </a:t>
                </a:r>
                <a:r>
                  <a:rPr lang="en-US" dirty="0">
                    <a:latin typeface="Proxima Nova Rg" panose="02000506030000020004" pitchFamily="2" charset="0"/>
                  </a:rPr>
                  <a:t>— Does it benefit and impact Louisiana?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Rg" panose="02000506030000020004" pitchFamily="2" charset="0"/>
                  </a:rPr>
                  <a:t>Excellence </a:t>
                </a:r>
                <a:r>
                  <a:rPr lang="en-US" dirty="0">
                    <a:latin typeface="Proxima Nova Rg" panose="02000506030000020004" pitchFamily="2" charset="0"/>
                  </a:rPr>
                  <a:t>— Is there demonstrable expertise?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Rg" panose="02000506030000020004" pitchFamily="2" charset="0"/>
                  </a:rPr>
                  <a:t>Potential</a:t>
                </a:r>
                <a:r>
                  <a:rPr lang="en-US" dirty="0">
                    <a:latin typeface="Proxima Nova Rg" panose="02000506030000020004" pitchFamily="2" charset="0"/>
                  </a:rPr>
                  <a:t> — Is this an area of growth for students as well as faculty?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Rg" panose="02000506030000020004" pitchFamily="2" charset="0"/>
                  </a:rPr>
                  <a:t>Funding</a:t>
                </a:r>
                <a:r>
                  <a:rPr lang="en-US" dirty="0">
                    <a:latin typeface="Proxima Nova Rg" panose="02000506030000020004" pitchFamily="2" charset="0"/>
                  </a:rPr>
                  <a:t> — Is there significant, sustained funding?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Rg" panose="02000506030000020004" pitchFamily="2" charset="0"/>
                  </a:rPr>
                  <a:t>Organization</a:t>
                </a:r>
                <a:r>
                  <a:rPr lang="en-US" dirty="0">
                    <a:latin typeface="Proxima Nova Rg" panose="02000506030000020004" pitchFamily="2" charset="0"/>
                  </a:rPr>
                  <a:t> — Is there leadership, bench, and collaboration?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algn="r"/>
                <a:r>
                  <a:rPr lang="en-US" sz="2400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“What are we good at?”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461D7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 “What should </a:t>
                </a:r>
              </a:p>
              <a:p>
                <a:pPr algn="r"/>
                <a:r>
                  <a:rPr lang="en-US" sz="2400" b="1" dirty="0">
                    <a:solidFill>
                      <a:srgbClr val="461D7C"/>
                    </a:solidFill>
                    <a:latin typeface="Proxima Nova Rg" panose="02000506030000020004" pitchFamily="2" charset="0"/>
                  </a:rPr>
                  <a:t>our investment priorities be?”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A98B24-B2E6-584C-BD68-5D4FFC1C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4" y="2348345"/>
                <a:ext cx="7371344" cy="3954929"/>
              </a:xfrm>
              <a:prstGeom prst="rect">
                <a:avLst/>
              </a:prstGeom>
              <a:blipFill>
                <a:blip r:embed="rId6"/>
                <a:stretch>
                  <a:fillRect l="-744" t="-770" r="-2233" b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40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28289F9-0FB9-184F-899A-5A89171A36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23900" y="1446275"/>
            <a:ext cx="8551163" cy="627673"/>
          </a:xfrm>
          <a:prstGeom prst="rect">
            <a:avLst/>
          </a:prstGeom>
          <a:noFill/>
          <a:ln w="12700"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State Support Essential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Investment Drives Innovation and 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Economic Development 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61D7C"/>
              </a:solidFill>
              <a:effectLst/>
              <a:uLnTx/>
              <a:uFillTx/>
              <a:latin typeface="Proxima Nova Rg" panose="02000506030000020004" pitchFamily="2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A017C0-44E5-9840-A594-3B542D61091B}"/>
              </a:ext>
            </a:extLst>
          </p:cNvPr>
          <p:cNvSpPr txBox="1"/>
          <p:nvPr/>
        </p:nvSpPr>
        <p:spPr>
          <a:xfrm>
            <a:off x="346383" y="2308027"/>
            <a:ext cx="76624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Reaching Our Potential through Institutes and Centers </a:t>
            </a:r>
          </a:p>
          <a:p>
            <a:r>
              <a:rPr lang="en-US" dirty="0">
                <a:latin typeface="Proxima Nova Rg" panose="02000506030000020004" pitchFamily="2" charset="0"/>
              </a:rPr>
              <a:t>Every successful R1 produces research and talent through these 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Public-private 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Thematic areas /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Federal, state, and private funding</a:t>
            </a:r>
          </a:p>
          <a:p>
            <a:endParaRPr lang="en-US" dirty="0">
              <a:latin typeface="Proxima Nova Rg" panose="0200050603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State Investment Is the Seed</a:t>
            </a:r>
          </a:p>
          <a:p>
            <a:r>
              <a:rPr lang="en-US" dirty="0">
                <a:latin typeface="Proxima Nova Rg" panose="02000506030000020004" pitchFamily="2" charset="0"/>
              </a:rPr>
              <a:t>Louisiana has the willingness and desire to lead, and past investments have increased our competitiveness.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LONI:  </a:t>
            </a:r>
            <a:r>
              <a:rPr lang="en-US" dirty="0">
                <a:latin typeface="Proxima Nova Rg" panose="02000506030000020004" pitchFamily="2" charset="0"/>
              </a:rPr>
              <a:t>$40M network enabled R&amp;D across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</a:rPr>
              <a:t>CCT:  &gt;</a:t>
            </a:r>
            <a:r>
              <a:rPr lang="en-US" dirty="0">
                <a:latin typeface="Proxima Nova Rg" panose="02000506030000020004" pitchFamily="2" charset="0"/>
              </a:rPr>
              <a:t>$30M leveraged high-performance computing statewide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r"/>
            <a:r>
              <a:rPr lang="en-US" sz="2000" b="1" dirty="0">
                <a:solidFill>
                  <a:srgbClr val="461D7C"/>
                </a:solidFill>
                <a:latin typeface="Proxima Nova Rg" panose="02000506030000020004" pitchFamily="2" charset="0"/>
              </a:rPr>
              <a:t>Our job is to improve LSU institute and center outcomes, metrics, and accountability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340E3E9-D71F-7B4A-8452-9DFE4C3D2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379069" y="6427886"/>
            <a:ext cx="2979441" cy="3429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  <a:defRPr sz="2800" kern="1200">
                <a:solidFill>
                  <a:srgbClr val="461D7C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Proxima Nova Rg" panose="02000506030000020004" pitchFamily="2" charset="0"/>
              </a:rPr>
              <a:t>CENTER FOR RIVER STUDIES</a:t>
            </a:r>
          </a:p>
        </p:txBody>
      </p:sp>
    </p:spTree>
    <p:extLst>
      <p:ext uri="{BB962C8B-B14F-4D97-AF65-F5344CB8AC3E}">
        <p14:creationId xmlns:p14="http://schemas.microsoft.com/office/powerpoint/2010/main" val="49246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9E86651-7997-3046-8B18-B001C7DD20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1084" y="1446275"/>
            <a:ext cx="7376179" cy="627673"/>
          </a:xfrm>
          <a:prstGeom prst="rect">
            <a:avLst/>
          </a:prstGeom>
          <a:noFill/>
          <a:ln w="12700"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Identification + Prioritization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Our Methodology for R&amp;D 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61D7C"/>
              </a:solidFill>
              <a:effectLst/>
              <a:uLnTx/>
              <a:uFillTx/>
              <a:latin typeface="Proxima Nova Rg" panose="02000506030000020004" pitchFamily="2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20411-4517-6243-82AE-E149423C108C}"/>
              </a:ext>
            </a:extLst>
          </p:cNvPr>
          <p:cNvSpPr txBox="1"/>
          <p:nvPr/>
        </p:nvSpPr>
        <p:spPr>
          <a:xfrm>
            <a:off x="366930" y="2085324"/>
            <a:ext cx="73713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461D7C"/>
                </a:solidFill>
                <a:latin typeface="Proxima Nova Rg" panose="02000506030000020004" pitchFamily="2" charset="0"/>
              </a:rPr>
              <a:t>It starts with the faculty.</a:t>
            </a:r>
          </a:p>
          <a:p>
            <a:endParaRPr lang="en-US" dirty="0">
              <a:latin typeface="Proxima Nova Rg" panose="02000506030000020004" pitchFamily="2" charset="0"/>
            </a:endParaRPr>
          </a:p>
          <a:p>
            <a:r>
              <a:rPr lang="en-US" dirty="0">
                <a:latin typeface="Proxima Nova Rg" panose="02000506030000020004" pitchFamily="2" charset="0"/>
              </a:rPr>
              <a:t>Across all major research themes, we are asking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 it directly benefit Louisiana, its people and communities?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we have a critical mass of cross-discipline faculty expertise?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Are faculty organized enough to pursue large proposals?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leadership exist, or can it be fostered?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Is there major external public / private funding?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Louisiana have any natural advantages?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Could it benefit multiple parts of the LSU system?</a:t>
            </a:r>
          </a:p>
          <a:p>
            <a:endParaRPr lang="en-US" dirty="0">
              <a:latin typeface="Proxima Nova Rg" panose="02000506030000020004" pitchFamily="2" charset="0"/>
            </a:endParaRPr>
          </a:p>
          <a:p>
            <a:r>
              <a:rPr lang="en-US" dirty="0">
                <a:latin typeface="Proxima Nova Rg" panose="02000506030000020004" pitchFamily="2" charset="0"/>
              </a:rPr>
              <a:t>If (mostly) yes—reorient expertise and reimagine programs; move beyond existing boundaries; develop talent and drive innovation. </a:t>
            </a:r>
          </a:p>
          <a:p>
            <a:endParaRPr lang="en-US" dirty="0">
              <a:latin typeface="Proxima Nova Rg" panose="02000506030000020004" pitchFamily="2" charset="0"/>
            </a:endParaRPr>
          </a:p>
          <a:p>
            <a:pPr algn="r"/>
            <a:r>
              <a:rPr lang="en-US" sz="2000" b="1" dirty="0">
                <a:solidFill>
                  <a:srgbClr val="461D7C"/>
                </a:solidFill>
                <a:latin typeface="Proxima Nova Rg" panose="02000506030000020004" pitchFamily="2" charset="0"/>
              </a:rPr>
              <a:t>Through this lens, we see new frontiers—</a:t>
            </a:r>
          </a:p>
          <a:p>
            <a:pPr algn="r"/>
            <a:r>
              <a:rPr lang="en-US" sz="2000" b="1" dirty="0">
                <a:solidFill>
                  <a:srgbClr val="461D7C"/>
                </a:solidFill>
                <a:latin typeface="Proxima Nova Rg" panose="02000506030000020004" pitchFamily="2" charset="0"/>
              </a:rPr>
              <a:t>Coast and Quantum</a:t>
            </a:r>
          </a:p>
        </p:txBody>
      </p:sp>
    </p:spTree>
    <p:extLst>
      <p:ext uri="{BB962C8B-B14F-4D97-AF65-F5344CB8AC3E}">
        <p14:creationId xmlns:p14="http://schemas.microsoft.com/office/powerpoint/2010/main" val="180209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29A7EAA-289C-5641-A36E-BCE9DF02D5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1084" y="1446275"/>
            <a:ext cx="7376179" cy="627673"/>
          </a:xfrm>
          <a:prstGeom prst="rect">
            <a:avLst/>
          </a:prstGeom>
          <a:noFill/>
          <a:ln w="12700"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Frontier: Quantum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It will change everything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61D7C"/>
              </a:solidFill>
              <a:effectLst/>
              <a:uLnTx/>
              <a:uFillTx/>
              <a:latin typeface="Proxima Nova Rg" panose="02000506030000020004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F91A5-3332-464C-B3A4-A736646805C6}"/>
              </a:ext>
            </a:extLst>
          </p:cNvPr>
          <p:cNvSpPr txBox="1"/>
          <p:nvPr/>
        </p:nvSpPr>
        <p:spPr>
          <a:xfrm>
            <a:off x="451085" y="2228498"/>
            <a:ext cx="77615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What is it?</a:t>
            </a:r>
          </a:p>
          <a:p>
            <a:r>
              <a:rPr lang="en-US" dirty="0">
                <a:latin typeface="Proxima Nova Rg" panose="02000506030000020004" pitchFamily="2" charset="0"/>
              </a:rPr>
              <a:t>Manipulating atomic and subatomic particles (including light) to enable new and powerful ways to measure, store, secure, and transmit information.</a:t>
            </a:r>
          </a:p>
          <a:p>
            <a:endParaRPr lang="en-US" dirty="0">
              <a:latin typeface="Proxima Nova Rg" panose="0200050603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We’re just scratching the (engineered)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Commercial development, think of phones and GPS ca. 1975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Profound potential—industrial, military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Transformational technology, but deeply technical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Why LSU matters—State, Nation, Globe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regional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Internationally renowned scientists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Natural organization around concrete challenges</a:t>
            </a:r>
          </a:p>
        </p:txBody>
      </p:sp>
    </p:spTree>
    <p:extLst>
      <p:ext uri="{BB962C8B-B14F-4D97-AF65-F5344CB8AC3E}">
        <p14:creationId xmlns:p14="http://schemas.microsoft.com/office/powerpoint/2010/main" val="352714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A178CE6-BFFC-C74A-93C4-888F9FF293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1084" y="1446275"/>
            <a:ext cx="7376179" cy="627673"/>
          </a:xfrm>
          <a:prstGeom prst="rect">
            <a:avLst/>
          </a:prstGeom>
          <a:noFill/>
          <a:ln w="12700"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Frontier: Coast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Local work with global reach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61D7C"/>
              </a:solidFill>
              <a:effectLst/>
              <a:uLnTx/>
              <a:uFillTx/>
              <a:latin typeface="Proxima Nova Rg" panose="02000506030000020004" pitchFamily="2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18514D-5642-2341-A4BA-B2C4F5AE0E8F}"/>
              </a:ext>
            </a:extLst>
          </p:cNvPr>
          <p:cNvSpPr txBox="1"/>
          <p:nvPr/>
        </p:nvSpPr>
        <p:spPr>
          <a:xfrm>
            <a:off x="451085" y="2228498"/>
            <a:ext cx="737134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Louisiana Is Its Coast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roxima Nova Rg" panose="02000506030000020004" pitchFamily="2" charset="0"/>
              </a:rPr>
              <a:t>“Coast” means water, land, energy, seafood, shipping, logistics, recreation, communities, culture, construction—our collective history.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Proxima Nova Rg" panose="02000506030000020004" pitchFamily="2" charset="0"/>
              </a:rPr>
              <a:t>Renown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LSU ranks in Top 5 among universities nationally in coastal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&gt; 200 researchers across 9 colleges (more than 20% of all faculty)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Our changing coast = living lab for the nation /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 develop practical solutions for coastal communities worldwide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r>
              <a:rPr lang="en-US" b="1" dirty="0">
                <a:latin typeface="Proxima Nova Rg" panose="02000506030000020004" pitchFamily="2" charset="0"/>
              </a:rPr>
              <a:t>Why LSU matters—State, Nation, Globe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 connect expertise, facilities, industry / government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40% of world’s population lives within 60 miles of a coast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U.S. coastal economy: $7.9 trillion</a:t>
            </a:r>
          </a:p>
        </p:txBody>
      </p:sp>
    </p:spTree>
    <p:extLst>
      <p:ext uri="{BB962C8B-B14F-4D97-AF65-F5344CB8AC3E}">
        <p14:creationId xmlns:p14="http://schemas.microsoft.com/office/powerpoint/2010/main" val="402128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C3776D-C3BF-4935-B961-9B6782310E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5092" y="830168"/>
            <a:ext cx="9026202" cy="627673"/>
          </a:xfrm>
          <a:prstGeom prst="rect">
            <a:avLst/>
          </a:prstGeom>
          <a:noFill/>
          <a:ln w="12700"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Areas of Potential: Faculty-driven, On the Cusp</a:t>
            </a: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94F6AEF0-0821-4C58-83E5-2A3F54511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05165"/>
              </p:ext>
            </p:extLst>
          </p:nvPr>
        </p:nvGraphicFramePr>
        <p:xfrm>
          <a:off x="87920" y="1526009"/>
          <a:ext cx="11763374" cy="470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2504427555"/>
                    </a:ext>
                  </a:extLst>
                </a:gridCol>
                <a:gridCol w="1976247">
                  <a:extLst>
                    <a:ext uri="{9D8B030D-6E8A-4147-A177-3AD203B41FA5}">
                      <a16:colId xmlns:a16="http://schemas.microsoft.com/office/drawing/2014/main" val="2129502959"/>
                    </a:ext>
                  </a:extLst>
                </a:gridCol>
                <a:gridCol w="1976247">
                  <a:extLst>
                    <a:ext uri="{9D8B030D-6E8A-4147-A177-3AD203B41FA5}">
                      <a16:colId xmlns:a16="http://schemas.microsoft.com/office/drawing/2014/main" val="2247089257"/>
                    </a:ext>
                  </a:extLst>
                </a:gridCol>
                <a:gridCol w="1976247">
                  <a:extLst>
                    <a:ext uri="{9D8B030D-6E8A-4147-A177-3AD203B41FA5}">
                      <a16:colId xmlns:a16="http://schemas.microsoft.com/office/drawing/2014/main" val="1630453172"/>
                    </a:ext>
                  </a:extLst>
                </a:gridCol>
                <a:gridCol w="1976247">
                  <a:extLst>
                    <a:ext uri="{9D8B030D-6E8A-4147-A177-3AD203B41FA5}">
                      <a16:colId xmlns:a16="http://schemas.microsoft.com/office/drawing/2014/main" val="849877196"/>
                    </a:ext>
                  </a:extLst>
                </a:gridCol>
                <a:gridCol w="1976247">
                  <a:extLst>
                    <a:ext uri="{9D8B030D-6E8A-4147-A177-3AD203B41FA5}">
                      <a16:colId xmlns:a16="http://schemas.microsoft.com/office/drawing/2014/main" val="3669326399"/>
                    </a:ext>
                  </a:extLst>
                </a:gridCol>
              </a:tblGrid>
              <a:tr h="726231">
                <a:tc>
                  <a:txBody>
                    <a:bodyPr/>
                    <a:lstStyle/>
                    <a:p>
                      <a:endParaRPr lang="en-US" dirty="0">
                        <a:latin typeface="Proxima Nova Rg" panose="0200050603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pc="50" baseline="0" dirty="0">
                          <a:solidFill>
                            <a:srgbClr val="FED123"/>
                          </a:solidFill>
                          <a:latin typeface="Proxima Nova Rg" panose="02000506030000020004" pitchFamily="2" charset="0"/>
                        </a:rPr>
                        <a:t>ENERGY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pc="50" baseline="0" dirty="0">
                          <a:solidFill>
                            <a:srgbClr val="FED123"/>
                          </a:solidFill>
                          <a:latin typeface="Proxima Nova Rg" panose="02000506030000020004" pitchFamily="2" charset="0"/>
                        </a:rPr>
                        <a:t>BIOTECHNOLOGY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pc="50" baseline="0" dirty="0">
                          <a:solidFill>
                            <a:srgbClr val="FED123"/>
                          </a:solidFill>
                          <a:latin typeface="Proxima Nova Rg" panose="02000506030000020004" pitchFamily="2" charset="0"/>
                        </a:rPr>
                        <a:t>COMPUTING &amp; DATA SCIENCE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pc="50" baseline="0" dirty="0">
                          <a:solidFill>
                            <a:srgbClr val="FED123"/>
                          </a:solidFill>
                          <a:latin typeface="Proxima Nova Rg" panose="02000506030000020004" pitchFamily="2" charset="0"/>
                        </a:rPr>
                        <a:t>ADV. MATERIALS &amp; MANUFACTURING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pc="50" baseline="0" dirty="0">
                          <a:solidFill>
                            <a:srgbClr val="FED123"/>
                          </a:solidFill>
                          <a:latin typeface="Proxima Nova Rg" panose="02000506030000020004" pitchFamily="2" charset="0"/>
                        </a:rPr>
                        <a:t>DIVERSITY, EQUITY</a:t>
                      </a:r>
                    </a:p>
                    <a:p>
                      <a:pPr algn="ctr"/>
                      <a:r>
                        <a:rPr lang="en-US" sz="1400" spc="50" baseline="0" dirty="0">
                          <a:solidFill>
                            <a:srgbClr val="FED123"/>
                          </a:solidFill>
                          <a:latin typeface="Proxima Nova Rg" panose="02000506030000020004" pitchFamily="2" charset="0"/>
                        </a:rPr>
                        <a:t> &amp; SOCIAL JUSTICE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58261"/>
                  </a:ext>
                </a:extLst>
              </a:tr>
              <a:tr h="992353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461D7C"/>
                          </a:solidFill>
                          <a:latin typeface="Proxima Nova Rg" panose="02000506030000020004" pitchFamily="2" charset="0"/>
                        </a:rPr>
                        <a:t>Concentrations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Renewables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Conventionals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Innovation in H</a:t>
                      </a:r>
                      <a:r>
                        <a:rPr lang="en-US" sz="1400" b="0" baseline="-2500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, C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Drug Discovery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Health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Human Performance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Space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Supercomputing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Analytics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Visualization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Additive Mfg.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Materials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3D-printing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Changing demographics, leveraging untapped talent</a:t>
                      </a:r>
                    </a:p>
                  </a:txBody>
                  <a:tcPr anchor="ctr">
                    <a:solidFill>
                      <a:srgbClr val="3C0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23237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Proxima Nova Rg" panose="02000506030000020004" pitchFamily="2" charset="0"/>
                        </a:rPr>
                        <a:t>Benefit to State/U.S.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3138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Proxima Nova Rg" panose="02000506030000020004" pitchFamily="2" charset="0"/>
                        </a:rPr>
                        <a:t>Faculty Expertise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01063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Proxima Nova Rg" panose="02000506030000020004" pitchFamily="2" charset="0"/>
                        </a:rPr>
                        <a:t>Faculty Organization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1147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Proxima Nova Rg" panose="02000506030000020004" pitchFamily="2" charset="0"/>
                        </a:rPr>
                        <a:t>Existing Leadership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76342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Proxima Nova Rg" panose="02000506030000020004" pitchFamily="2" charset="0"/>
                        </a:rPr>
                        <a:t>Funding Opportunities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93755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Proxima Nova Rg" panose="02000506030000020004" pitchFamily="2" charset="0"/>
                        </a:rPr>
                        <a:t>Natural Advantages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286578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Proxima Nova Rg" panose="02000506030000020004" pitchFamily="2" charset="0"/>
                        </a:rPr>
                        <a:t>System Reach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Proxima Nova Rg" panose="02000506030000020004" pitchFamily="2" charset="0"/>
                        </a:rPr>
                        <a:t>Exploring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Proxima Nova Rg" panose="02000506030000020004" pitchFamily="2" charset="0"/>
                        </a:rPr>
                        <a:t>✔</a:t>
                      </a:r>
                      <a:endParaRPr lang="en-US" sz="1400" b="1" dirty="0">
                        <a:solidFill>
                          <a:srgbClr val="3C0F53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227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617315-A586-4198-A481-76968F736CC6}"/>
              </a:ext>
            </a:extLst>
          </p:cNvPr>
          <p:cNvSpPr txBox="1"/>
          <p:nvPr/>
        </p:nvSpPr>
        <p:spPr>
          <a:xfrm>
            <a:off x="731520" y="6330762"/>
            <a:ext cx="1025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3C0F53"/>
                </a:solidFill>
                <a:latin typeface="Proxima Nova Rg" panose="02000506030000020004" pitchFamily="2" charset="0"/>
              </a:rPr>
              <a:t>Additional candidates: Space Science and Engineering, Artificial Intelligence/Machine Learning, Augmented/Virtual Reality</a:t>
            </a:r>
          </a:p>
        </p:txBody>
      </p:sp>
    </p:spTree>
    <p:extLst>
      <p:ext uri="{BB962C8B-B14F-4D97-AF65-F5344CB8AC3E}">
        <p14:creationId xmlns:p14="http://schemas.microsoft.com/office/powerpoint/2010/main" val="62064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9E86651-7997-3046-8B18-B001C7DD20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077" y="3810000"/>
            <a:ext cx="7376179" cy="627673"/>
          </a:xfrm>
          <a:prstGeom prst="rect">
            <a:avLst/>
          </a:prstGeom>
          <a:noFill/>
          <a:ln w="12700"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143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61D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Proxima Nova Rg"/>
                <a:ea typeface="+mj-ea"/>
                <a:cs typeface="+mj-cs"/>
              </a:rPr>
              <a:t>Questions? </a:t>
            </a:r>
          </a:p>
          <a:p>
            <a:pPr marL="11430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61D7C"/>
              </a:solidFill>
              <a:effectLst/>
              <a:uLnTx/>
              <a:uFillTx/>
              <a:latin typeface="Proxima Nova Rg" panose="02000506030000020004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FBCB8D-4D89-164F-A087-807B2F13D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7" y="6503439"/>
            <a:ext cx="539633" cy="1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4F41D5F0D7D458A6AB299E67E42B0" ma:contentTypeVersion="4" ma:contentTypeDescription="Create a new document." ma:contentTypeScope="" ma:versionID="928e848c05c85665562d8da0cd8054f6">
  <xsd:schema xmlns:xsd="http://www.w3.org/2001/XMLSchema" xmlns:xs="http://www.w3.org/2001/XMLSchema" xmlns:p="http://schemas.microsoft.com/office/2006/metadata/properties" xmlns:ns2="7830b68c-313b-4a11-a6f8-d49f366b2efd" targetNamespace="http://schemas.microsoft.com/office/2006/metadata/properties" ma:root="true" ma:fieldsID="ed501a09c1fd6c91d684ee69a72bc2ea" ns2:_="">
    <xsd:import namespace="7830b68c-313b-4a11-a6f8-d49f366b2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0b68c-313b-4a11-a6f8-d49f366b2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EBA03F-B640-485D-8402-2ED5516D8570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7830b68c-313b-4a11-a6f8-d49f366b2ef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550C05-64BE-4910-B2D6-A6411D6035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D1C02-F81D-4608-8E4D-D90B57D23114}">
  <ds:schemaRefs>
    <ds:schemaRef ds:uri="7830b68c-313b-4a11-a6f8-d49f366b2e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827</Words>
  <Application>Microsoft Office PowerPoint</Application>
  <PresentationFormat>Widescreen</PresentationFormat>
  <Paragraphs>181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ITC Caslon 224 Black</vt:lpstr>
      <vt:lpstr>Proxima Nova Rg</vt:lpstr>
      <vt:lpstr>Lato Black</vt:lpstr>
      <vt:lpstr>Wingdings</vt:lpstr>
      <vt:lpstr>Arial</vt:lpstr>
      <vt:lpstr>Calibri</vt:lpstr>
      <vt:lpstr>Cambria Math</vt:lpstr>
      <vt:lpstr>Lato</vt:lpstr>
      <vt:lpstr>Office Theme</vt:lpstr>
      <vt:lpstr>LSU Office of Research &amp;  Economic Development—We Serve</vt:lpstr>
      <vt:lpstr>Identifying Priorities  for Major Research Investment  </vt:lpstr>
      <vt:lpstr>State Support Essential Investment Drives Innovation and  Economic Development  </vt:lpstr>
      <vt:lpstr>Identification + Prioritization Our Methodology for R&amp;D  </vt:lpstr>
      <vt:lpstr>Frontier: Quantum It will change everything </vt:lpstr>
      <vt:lpstr>Frontier: Coast Local work with global reach </vt:lpstr>
      <vt:lpstr>Areas of Potential: Faculty-driven, On the Cusp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Trahan</dc:creator>
  <cp:lastModifiedBy>Susannah Montandon</cp:lastModifiedBy>
  <cp:revision>437</cp:revision>
  <cp:lastPrinted>2021-02-26T16:09:55Z</cp:lastPrinted>
  <dcterms:created xsi:type="dcterms:W3CDTF">2017-01-25T18:49:19Z</dcterms:created>
  <dcterms:modified xsi:type="dcterms:W3CDTF">2021-07-06T19:23:13Z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0x0101006C24F41D5F0D7D458A6AB299E67E42B0</vt:lpwstr>
  </property>
</Properties>
</file>