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6" autoAdjust="0"/>
    <p:restoredTop sz="94542" autoAdjust="0"/>
  </p:normalViewPr>
  <p:slideViewPr>
    <p:cSldViewPr snapToGrid="0">
      <p:cViewPr varScale="1">
        <p:scale>
          <a:sx n="36" d="100"/>
          <a:sy n="36" d="100"/>
        </p:scale>
        <p:origin x="60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383FB-A7F4-4B5B-8E99-452E21C0B1D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E7DE1E8-9C57-425D-B196-DE4C72D96230}">
      <dgm:prSet/>
      <dgm:spPr/>
      <dgm:t>
        <a:bodyPr/>
        <a:lstStyle/>
        <a:p>
          <a:r>
            <a:rPr lang="en-US"/>
            <a:t>Step 1</a:t>
          </a:r>
        </a:p>
      </dgm:t>
    </dgm:pt>
    <dgm:pt modelId="{84434F58-8721-4CFE-A34D-80913CFC9A42}" type="parTrans" cxnId="{4C1B3F56-D0B5-4C21-A471-06847D68EEBF}">
      <dgm:prSet/>
      <dgm:spPr/>
      <dgm:t>
        <a:bodyPr/>
        <a:lstStyle/>
        <a:p>
          <a:endParaRPr lang="en-US"/>
        </a:p>
      </dgm:t>
    </dgm:pt>
    <dgm:pt modelId="{4B23B68F-BD55-4550-8F9A-3125DDEB7654}" type="sibTrans" cxnId="{4C1B3F56-D0B5-4C21-A471-06847D68EEBF}">
      <dgm:prSet/>
      <dgm:spPr/>
      <dgm:t>
        <a:bodyPr/>
        <a:lstStyle/>
        <a:p>
          <a:endParaRPr lang="en-US"/>
        </a:p>
      </dgm:t>
    </dgm:pt>
    <dgm:pt modelId="{DB1D9224-13E8-46BC-AE3E-303DF60531F4}">
      <dgm:prSet/>
      <dgm:spPr/>
      <dgm:t>
        <a:bodyPr/>
        <a:lstStyle/>
        <a:p>
          <a:r>
            <a:rPr lang="en-US"/>
            <a:t>Go to https://www.lsu.edu/academicaffairs/ltc/ncfdd.php. Scroll to “Complete these Steps”, then select your institution from the drop-down menu and click “Continue.” </a:t>
          </a:r>
        </a:p>
      </dgm:t>
    </dgm:pt>
    <dgm:pt modelId="{E5EBB32E-E474-40CE-BDF2-EC18EFCDF713}" type="parTrans" cxnId="{2A74D62C-7BEE-4279-AE1D-A9332DCDE0E3}">
      <dgm:prSet/>
      <dgm:spPr/>
      <dgm:t>
        <a:bodyPr/>
        <a:lstStyle/>
        <a:p>
          <a:endParaRPr lang="en-US"/>
        </a:p>
      </dgm:t>
    </dgm:pt>
    <dgm:pt modelId="{BEDBAFE3-F859-4A8E-9E14-9D4026578DCC}" type="sibTrans" cxnId="{2A74D62C-7BEE-4279-AE1D-A9332DCDE0E3}">
      <dgm:prSet/>
      <dgm:spPr/>
      <dgm:t>
        <a:bodyPr/>
        <a:lstStyle/>
        <a:p>
          <a:endParaRPr lang="en-US"/>
        </a:p>
      </dgm:t>
    </dgm:pt>
    <dgm:pt modelId="{61E32173-D11F-4525-82CA-F7BB95201FA1}">
      <dgm:prSet/>
      <dgm:spPr/>
      <dgm:t>
        <a:bodyPr/>
        <a:lstStyle/>
        <a:p>
          <a:r>
            <a:rPr lang="en-US"/>
            <a:t>Step 2</a:t>
          </a:r>
        </a:p>
      </dgm:t>
    </dgm:pt>
    <dgm:pt modelId="{C277CBF8-2E8D-4257-A002-D8D891B860E6}" type="parTrans" cxnId="{A4D45F52-526A-44C0-8AAD-7C6708372514}">
      <dgm:prSet/>
      <dgm:spPr/>
      <dgm:t>
        <a:bodyPr/>
        <a:lstStyle/>
        <a:p>
          <a:endParaRPr lang="en-US"/>
        </a:p>
      </dgm:t>
    </dgm:pt>
    <dgm:pt modelId="{9C988393-9F75-4D7C-AFEA-691F3CC090EB}" type="sibTrans" cxnId="{A4D45F52-526A-44C0-8AAD-7C6708372514}">
      <dgm:prSet/>
      <dgm:spPr/>
      <dgm:t>
        <a:bodyPr/>
        <a:lstStyle/>
        <a:p>
          <a:endParaRPr lang="en-US"/>
        </a:p>
      </dgm:t>
    </dgm:pt>
    <dgm:pt modelId="{FC918410-27C5-4F02-83C1-15B24B5421A2}">
      <dgm:prSet/>
      <dgm:spPr/>
      <dgm:t>
        <a:bodyPr/>
        <a:lstStyle/>
        <a:p>
          <a:r>
            <a:rPr lang="en-US"/>
            <a:t>On the institution’s landing page, click “Activate My Membership.” </a:t>
          </a:r>
        </a:p>
      </dgm:t>
    </dgm:pt>
    <dgm:pt modelId="{FB7496A9-20BF-41E9-A8F3-074EA7361D73}" type="parTrans" cxnId="{0C0F9A80-3320-416C-94A2-9EBE3E0F49EE}">
      <dgm:prSet/>
      <dgm:spPr/>
      <dgm:t>
        <a:bodyPr/>
        <a:lstStyle/>
        <a:p>
          <a:endParaRPr lang="en-US"/>
        </a:p>
      </dgm:t>
    </dgm:pt>
    <dgm:pt modelId="{079F95A0-AC6F-4840-95A9-8F8AD9AF10DE}" type="sibTrans" cxnId="{0C0F9A80-3320-416C-94A2-9EBE3E0F49EE}">
      <dgm:prSet/>
      <dgm:spPr/>
      <dgm:t>
        <a:bodyPr/>
        <a:lstStyle/>
        <a:p>
          <a:endParaRPr lang="en-US"/>
        </a:p>
      </dgm:t>
    </dgm:pt>
    <dgm:pt modelId="{00112363-E131-4374-BB10-D5808ED1CE4D}">
      <dgm:prSet/>
      <dgm:spPr/>
      <dgm:t>
        <a:bodyPr/>
        <a:lstStyle/>
        <a:p>
          <a:r>
            <a:rPr lang="en-US"/>
            <a:t>Step 3</a:t>
          </a:r>
        </a:p>
      </dgm:t>
    </dgm:pt>
    <dgm:pt modelId="{394D9461-AC55-4F3B-999B-E0A16A0C303E}" type="parTrans" cxnId="{43BFE340-43E3-428C-BF43-CA78209F539F}">
      <dgm:prSet/>
      <dgm:spPr/>
      <dgm:t>
        <a:bodyPr/>
        <a:lstStyle/>
        <a:p>
          <a:endParaRPr lang="en-US"/>
        </a:p>
      </dgm:t>
    </dgm:pt>
    <dgm:pt modelId="{1A374C7F-7512-478B-A5E4-FA2C98CF587C}" type="sibTrans" cxnId="{43BFE340-43E3-428C-BF43-CA78209F539F}">
      <dgm:prSet/>
      <dgm:spPr/>
      <dgm:t>
        <a:bodyPr/>
        <a:lstStyle/>
        <a:p>
          <a:endParaRPr lang="en-US"/>
        </a:p>
      </dgm:t>
    </dgm:pt>
    <dgm:pt modelId="{123DB52E-C0B6-4A6F-98B2-4FCB1F5E8742}">
      <dgm:prSet/>
      <dgm:spPr/>
      <dgm:t>
        <a:bodyPr/>
        <a:lstStyle/>
        <a:p>
          <a:r>
            <a:rPr lang="en-US"/>
            <a:t>Complete a brief registration form using your institution email address.</a:t>
          </a:r>
        </a:p>
      </dgm:t>
    </dgm:pt>
    <dgm:pt modelId="{83F97E85-A3AB-4AD8-947A-4C209FE4631F}" type="parTrans" cxnId="{73A01760-930E-468B-A8AE-73A6C845E8A0}">
      <dgm:prSet/>
      <dgm:spPr/>
      <dgm:t>
        <a:bodyPr/>
        <a:lstStyle/>
        <a:p>
          <a:endParaRPr lang="en-US"/>
        </a:p>
      </dgm:t>
    </dgm:pt>
    <dgm:pt modelId="{28A34BDE-0F70-4C50-A72C-54E4E661C8A9}" type="sibTrans" cxnId="{73A01760-930E-468B-A8AE-73A6C845E8A0}">
      <dgm:prSet/>
      <dgm:spPr/>
      <dgm:t>
        <a:bodyPr/>
        <a:lstStyle/>
        <a:p>
          <a:endParaRPr lang="en-US"/>
        </a:p>
      </dgm:t>
    </dgm:pt>
    <dgm:pt modelId="{A2EC750F-4ADE-4455-86CC-D30BE46362B6}">
      <dgm:prSet/>
      <dgm:spPr/>
      <dgm:t>
        <a:bodyPr/>
        <a:lstStyle/>
        <a:p>
          <a:r>
            <a:rPr lang="en-US"/>
            <a:t>Step 4</a:t>
          </a:r>
        </a:p>
      </dgm:t>
    </dgm:pt>
    <dgm:pt modelId="{09ED3BF7-7E4E-4904-8566-5665F0E46257}" type="parTrans" cxnId="{B0AB0C78-B6D6-4861-B0CB-4057A73BFA01}">
      <dgm:prSet/>
      <dgm:spPr/>
      <dgm:t>
        <a:bodyPr/>
        <a:lstStyle/>
        <a:p>
          <a:endParaRPr lang="en-US"/>
        </a:p>
      </dgm:t>
    </dgm:pt>
    <dgm:pt modelId="{85E3EE9E-2D2B-4629-B90B-7D9CAC42DD42}" type="sibTrans" cxnId="{B0AB0C78-B6D6-4861-B0CB-4057A73BFA01}">
      <dgm:prSet/>
      <dgm:spPr/>
      <dgm:t>
        <a:bodyPr/>
        <a:lstStyle/>
        <a:p>
          <a:endParaRPr lang="en-US"/>
        </a:p>
      </dgm:t>
    </dgm:pt>
    <dgm:pt modelId="{945C00E2-1CD2-45FE-9F54-E112D2B069A1}">
      <dgm:prSet/>
      <dgm:spPr/>
      <dgm:t>
        <a:bodyPr/>
        <a:lstStyle/>
        <a:p>
          <a:r>
            <a:rPr lang="en-US"/>
            <a:t>Open your institution email. Click “Activate Account” in the confirmation email. </a:t>
          </a:r>
        </a:p>
      </dgm:t>
    </dgm:pt>
    <dgm:pt modelId="{E89223C8-1BF7-451F-84DB-9A2162919A7B}" type="parTrans" cxnId="{47C9EC9C-98D3-4669-921B-C8A5D6CFED72}">
      <dgm:prSet/>
      <dgm:spPr/>
      <dgm:t>
        <a:bodyPr/>
        <a:lstStyle/>
        <a:p>
          <a:endParaRPr lang="en-US"/>
        </a:p>
      </dgm:t>
    </dgm:pt>
    <dgm:pt modelId="{5F9A808C-EF64-4773-B73A-B0BF198425A2}" type="sibTrans" cxnId="{47C9EC9C-98D3-4669-921B-C8A5D6CFED72}">
      <dgm:prSet/>
      <dgm:spPr/>
      <dgm:t>
        <a:bodyPr/>
        <a:lstStyle/>
        <a:p>
          <a:endParaRPr lang="en-US"/>
        </a:p>
      </dgm:t>
    </dgm:pt>
    <dgm:pt modelId="{E7E52663-F48E-42C8-B399-49DD937BE5FE}" type="pres">
      <dgm:prSet presAssocID="{665383FB-A7F4-4B5B-8E99-452E21C0B1D1}" presName="Name0" presStyleCnt="0">
        <dgm:presLayoutVars>
          <dgm:dir/>
          <dgm:animLvl val="lvl"/>
          <dgm:resizeHandles val="exact"/>
        </dgm:presLayoutVars>
      </dgm:prSet>
      <dgm:spPr/>
    </dgm:pt>
    <dgm:pt modelId="{EAD25BDC-DCC5-4B5D-8F88-95590BB86AC4}" type="pres">
      <dgm:prSet presAssocID="{A2EC750F-4ADE-4455-86CC-D30BE46362B6}" presName="boxAndChildren" presStyleCnt="0"/>
      <dgm:spPr/>
    </dgm:pt>
    <dgm:pt modelId="{DAA1DE97-77A7-426A-8EA7-4B85660CE0C8}" type="pres">
      <dgm:prSet presAssocID="{A2EC750F-4ADE-4455-86CC-D30BE46362B6}" presName="parentTextBox" presStyleLbl="alignNode1" presStyleIdx="0" presStyleCnt="4"/>
      <dgm:spPr/>
    </dgm:pt>
    <dgm:pt modelId="{1DD089C0-C634-4679-B984-F43593C83888}" type="pres">
      <dgm:prSet presAssocID="{A2EC750F-4ADE-4455-86CC-D30BE46362B6}" presName="descendantBox" presStyleLbl="bgAccFollowNode1" presStyleIdx="0" presStyleCnt="4"/>
      <dgm:spPr/>
    </dgm:pt>
    <dgm:pt modelId="{EEFC3623-4044-42D3-8959-53FF0C2856CA}" type="pres">
      <dgm:prSet presAssocID="{1A374C7F-7512-478B-A5E4-FA2C98CF587C}" presName="sp" presStyleCnt="0"/>
      <dgm:spPr/>
    </dgm:pt>
    <dgm:pt modelId="{0F8529BF-E6D0-474E-9EE1-D9B5F101CCF6}" type="pres">
      <dgm:prSet presAssocID="{00112363-E131-4374-BB10-D5808ED1CE4D}" presName="arrowAndChildren" presStyleCnt="0"/>
      <dgm:spPr/>
    </dgm:pt>
    <dgm:pt modelId="{3551CABA-078C-4B9E-803D-63130C150ADC}" type="pres">
      <dgm:prSet presAssocID="{00112363-E131-4374-BB10-D5808ED1CE4D}" presName="parentTextArrow" presStyleLbl="node1" presStyleIdx="0" presStyleCnt="0"/>
      <dgm:spPr/>
    </dgm:pt>
    <dgm:pt modelId="{6A28E64D-5B9D-4151-A615-0462FD2B663F}" type="pres">
      <dgm:prSet presAssocID="{00112363-E131-4374-BB10-D5808ED1CE4D}" presName="arrow" presStyleLbl="alignNode1" presStyleIdx="1" presStyleCnt="4"/>
      <dgm:spPr/>
    </dgm:pt>
    <dgm:pt modelId="{C7BAA631-6926-481D-87FB-B3B291DD9C15}" type="pres">
      <dgm:prSet presAssocID="{00112363-E131-4374-BB10-D5808ED1CE4D}" presName="descendantArrow" presStyleLbl="bgAccFollowNode1" presStyleIdx="1" presStyleCnt="4"/>
      <dgm:spPr/>
    </dgm:pt>
    <dgm:pt modelId="{580696A4-C474-4251-82E9-CC7F7C4618D8}" type="pres">
      <dgm:prSet presAssocID="{9C988393-9F75-4D7C-AFEA-691F3CC090EB}" presName="sp" presStyleCnt="0"/>
      <dgm:spPr/>
    </dgm:pt>
    <dgm:pt modelId="{8DCD76B9-C9A3-4300-B40D-B57645018218}" type="pres">
      <dgm:prSet presAssocID="{61E32173-D11F-4525-82CA-F7BB95201FA1}" presName="arrowAndChildren" presStyleCnt="0"/>
      <dgm:spPr/>
    </dgm:pt>
    <dgm:pt modelId="{4DDBBA22-DC45-4634-93E0-6029212A28F3}" type="pres">
      <dgm:prSet presAssocID="{61E32173-D11F-4525-82CA-F7BB95201FA1}" presName="parentTextArrow" presStyleLbl="node1" presStyleIdx="0" presStyleCnt="0"/>
      <dgm:spPr/>
    </dgm:pt>
    <dgm:pt modelId="{F6BD43B9-26DB-4BDD-B239-60D165CD46D5}" type="pres">
      <dgm:prSet presAssocID="{61E32173-D11F-4525-82CA-F7BB95201FA1}" presName="arrow" presStyleLbl="alignNode1" presStyleIdx="2" presStyleCnt="4"/>
      <dgm:spPr/>
    </dgm:pt>
    <dgm:pt modelId="{8C3B1219-28E8-45CD-9D54-38B3AE4786FD}" type="pres">
      <dgm:prSet presAssocID="{61E32173-D11F-4525-82CA-F7BB95201FA1}" presName="descendantArrow" presStyleLbl="bgAccFollowNode1" presStyleIdx="2" presStyleCnt="4"/>
      <dgm:spPr/>
    </dgm:pt>
    <dgm:pt modelId="{605B222F-B4F3-4F48-BCF5-FC8416B838CA}" type="pres">
      <dgm:prSet presAssocID="{4B23B68F-BD55-4550-8F9A-3125DDEB7654}" presName="sp" presStyleCnt="0"/>
      <dgm:spPr/>
    </dgm:pt>
    <dgm:pt modelId="{4DEE8A1B-85D3-4972-8C7C-EA5D5EA3D004}" type="pres">
      <dgm:prSet presAssocID="{8E7DE1E8-9C57-425D-B196-DE4C72D96230}" presName="arrowAndChildren" presStyleCnt="0"/>
      <dgm:spPr/>
    </dgm:pt>
    <dgm:pt modelId="{1C7076AB-AB7E-4A5D-A645-AD849C1DA186}" type="pres">
      <dgm:prSet presAssocID="{8E7DE1E8-9C57-425D-B196-DE4C72D96230}" presName="parentTextArrow" presStyleLbl="node1" presStyleIdx="0" presStyleCnt="0"/>
      <dgm:spPr/>
    </dgm:pt>
    <dgm:pt modelId="{17A95EAB-4F9E-4C1B-8507-D689FCDA6C2D}" type="pres">
      <dgm:prSet presAssocID="{8E7DE1E8-9C57-425D-B196-DE4C72D96230}" presName="arrow" presStyleLbl="alignNode1" presStyleIdx="3" presStyleCnt="4"/>
      <dgm:spPr/>
    </dgm:pt>
    <dgm:pt modelId="{EEE8D38A-C265-4697-BDD7-AB891D9470EC}" type="pres">
      <dgm:prSet presAssocID="{8E7DE1E8-9C57-425D-B196-DE4C72D96230}" presName="descendantArrow" presStyleLbl="bgAccFollowNode1" presStyleIdx="3" presStyleCnt="4"/>
      <dgm:spPr/>
    </dgm:pt>
  </dgm:ptLst>
  <dgm:cxnLst>
    <dgm:cxn modelId="{7F522701-3768-4489-B09B-080C50EDB4A9}" type="presOf" srcId="{00112363-E131-4374-BB10-D5808ED1CE4D}" destId="{3551CABA-078C-4B9E-803D-63130C150ADC}" srcOrd="0" destOrd="0" presId="urn:microsoft.com/office/officeart/2016/7/layout/VerticalDownArrowProcess"/>
    <dgm:cxn modelId="{AC43A520-043B-4DD0-B09A-71722CEFC127}" type="presOf" srcId="{8E7DE1E8-9C57-425D-B196-DE4C72D96230}" destId="{1C7076AB-AB7E-4A5D-A645-AD849C1DA186}" srcOrd="0" destOrd="0" presId="urn:microsoft.com/office/officeart/2016/7/layout/VerticalDownArrowProcess"/>
    <dgm:cxn modelId="{8775E024-A514-489C-BD8C-E77BF600820A}" type="presOf" srcId="{00112363-E131-4374-BB10-D5808ED1CE4D}" destId="{6A28E64D-5B9D-4151-A615-0462FD2B663F}" srcOrd="1" destOrd="0" presId="urn:microsoft.com/office/officeart/2016/7/layout/VerticalDownArrowProcess"/>
    <dgm:cxn modelId="{2A74D62C-7BEE-4279-AE1D-A9332DCDE0E3}" srcId="{8E7DE1E8-9C57-425D-B196-DE4C72D96230}" destId="{DB1D9224-13E8-46BC-AE3E-303DF60531F4}" srcOrd="0" destOrd="0" parTransId="{E5EBB32E-E474-40CE-BDF2-EC18EFCDF713}" sibTransId="{BEDBAFE3-F859-4A8E-9E14-9D4026578DCC}"/>
    <dgm:cxn modelId="{43BFE340-43E3-428C-BF43-CA78209F539F}" srcId="{665383FB-A7F4-4B5B-8E99-452E21C0B1D1}" destId="{00112363-E131-4374-BB10-D5808ED1CE4D}" srcOrd="2" destOrd="0" parTransId="{394D9461-AC55-4F3B-999B-E0A16A0C303E}" sibTransId="{1A374C7F-7512-478B-A5E4-FA2C98CF587C}"/>
    <dgm:cxn modelId="{73A01760-930E-468B-A8AE-73A6C845E8A0}" srcId="{00112363-E131-4374-BB10-D5808ED1CE4D}" destId="{123DB52E-C0B6-4A6F-98B2-4FCB1F5E8742}" srcOrd="0" destOrd="0" parTransId="{83F97E85-A3AB-4AD8-947A-4C209FE4631F}" sibTransId="{28A34BDE-0F70-4C50-A72C-54E4E661C8A9}"/>
    <dgm:cxn modelId="{99C92B61-6B78-499D-A942-BBEAE81C672F}" type="presOf" srcId="{61E32173-D11F-4525-82CA-F7BB95201FA1}" destId="{F6BD43B9-26DB-4BDD-B239-60D165CD46D5}" srcOrd="1" destOrd="0" presId="urn:microsoft.com/office/officeart/2016/7/layout/VerticalDownArrowProcess"/>
    <dgm:cxn modelId="{B3429948-467E-4971-BFD7-1432D03788BD}" type="presOf" srcId="{61E32173-D11F-4525-82CA-F7BB95201FA1}" destId="{4DDBBA22-DC45-4634-93E0-6029212A28F3}" srcOrd="0" destOrd="0" presId="urn:microsoft.com/office/officeart/2016/7/layout/VerticalDownArrowProcess"/>
    <dgm:cxn modelId="{D9A5D46C-5C62-4086-AD7B-A99F3E66F4E2}" type="presOf" srcId="{945C00E2-1CD2-45FE-9F54-E112D2B069A1}" destId="{1DD089C0-C634-4679-B984-F43593C83888}" srcOrd="0" destOrd="0" presId="urn:microsoft.com/office/officeart/2016/7/layout/VerticalDownArrowProcess"/>
    <dgm:cxn modelId="{A4D45F52-526A-44C0-8AAD-7C6708372514}" srcId="{665383FB-A7F4-4B5B-8E99-452E21C0B1D1}" destId="{61E32173-D11F-4525-82CA-F7BB95201FA1}" srcOrd="1" destOrd="0" parTransId="{C277CBF8-2E8D-4257-A002-D8D891B860E6}" sibTransId="{9C988393-9F75-4D7C-AFEA-691F3CC090EB}"/>
    <dgm:cxn modelId="{4C1B3F56-D0B5-4C21-A471-06847D68EEBF}" srcId="{665383FB-A7F4-4B5B-8E99-452E21C0B1D1}" destId="{8E7DE1E8-9C57-425D-B196-DE4C72D96230}" srcOrd="0" destOrd="0" parTransId="{84434F58-8721-4CFE-A34D-80913CFC9A42}" sibTransId="{4B23B68F-BD55-4550-8F9A-3125DDEB7654}"/>
    <dgm:cxn modelId="{B0AB0C78-B6D6-4861-B0CB-4057A73BFA01}" srcId="{665383FB-A7F4-4B5B-8E99-452E21C0B1D1}" destId="{A2EC750F-4ADE-4455-86CC-D30BE46362B6}" srcOrd="3" destOrd="0" parTransId="{09ED3BF7-7E4E-4904-8566-5665F0E46257}" sibTransId="{85E3EE9E-2D2B-4629-B90B-7D9CAC42DD42}"/>
    <dgm:cxn modelId="{0C0F9A80-3320-416C-94A2-9EBE3E0F49EE}" srcId="{61E32173-D11F-4525-82CA-F7BB95201FA1}" destId="{FC918410-27C5-4F02-83C1-15B24B5421A2}" srcOrd="0" destOrd="0" parTransId="{FB7496A9-20BF-41E9-A8F3-074EA7361D73}" sibTransId="{079F95A0-AC6F-4840-95A9-8F8AD9AF10DE}"/>
    <dgm:cxn modelId="{47C9EC9C-98D3-4669-921B-C8A5D6CFED72}" srcId="{A2EC750F-4ADE-4455-86CC-D30BE46362B6}" destId="{945C00E2-1CD2-45FE-9F54-E112D2B069A1}" srcOrd="0" destOrd="0" parTransId="{E89223C8-1BF7-451F-84DB-9A2162919A7B}" sibTransId="{5F9A808C-EF64-4773-B73A-B0BF198425A2}"/>
    <dgm:cxn modelId="{D2843F9E-6885-4F48-9E9E-83752BF85B32}" type="presOf" srcId="{DB1D9224-13E8-46BC-AE3E-303DF60531F4}" destId="{EEE8D38A-C265-4697-BDD7-AB891D9470EC}" srcOrd="0" destOrd="0" presId="urn:microsoft.com/office/officeart/2016/7/layout/VerticalDownArrowProcess"/>
    <dgm:cxn modelId="{F303B19F-7B2F-4254-A114-CAC44E3BD022}" type="presOf" srcId="{FC918410-27C5-4F02-83C1-15B24B5421A2}" destId="{8C3B1219-28E8-45CD-9D54-38B3AE4786FD}" srcOrd="0" destOrd="0" presId="urn:microsoft.com/office/officeart/2016/7/layout/VerticalDownArrowProcess"/>
    <dgm:cxn modelId="{FC5A66A4-08FE-4639-AA30-11C9A7AC75FA}" type="presOf" srcId="{123DB52E-C0B6-4A6F-98B2-4FCB1F5E8742}" destId="{C7BAA631-6926-481D-87FB-B3B291DD9C15}" srcOrd="0" destOrd="0" presId="urn:microsoft.com/office/officeart/2016/7/layout/VerticalDownArrowProcess"/>
    <dgm:cxn modelId="{6CBB81C1-9B01-441C-BA34-B6678EF0F362}" type="presOf" srcId="{A2EC750F-4ADE-4455-86CC-D30BE46362B6}" destId="{DAA1DE97-77A7-426A-8EA7-4B85660CE0C8}" srcOrd="0" destOrd="0" presId="urn:microsoft.com/office/officeart/2016/7/layout/VerticalDownArrowProcess"/>
    <dgm:cxn modelId="{6F5091D4-62C1-4557-B606-C332E52AFB58}" type="presOf" srcId="{665383FB-A7F4-4B5B-8E99-452E21C0B1D1}" destId="{E7E52663-F48E-42C8-B399-49DD937BE5FE}" srcOrd="0" destOrd="0" presId="urn:microsoft.com/office/officeart/2016/7/layout/VerticalDownArrowProcess"/>
    <dgm:cxn modelId="{A7C8F3F3-7029-4046-A3CA-72E5177BBD27}" type="presOf" srcId="{8E7DE1E8-9C57-425D-B196-DE4C72D96230}" destId="{17A95EAB-4F9E-4C1B-8507-D689FCDA6C2D}" srcOrd="1" destOrd="0" presId="urn:microsoft.com/office/officeart/2016/7/layout/VerticalDownArrowProcess"/>
    <dgm:cxn modelId="{D9D8ACBA-ED0C-460B-BDFA-FC5D3421CCC3}" type="presParOf" srcId="{E7E52663-F48E-42C8-B399-49DD937BE5FE}" destId="{EAD25BDC-DCC5-4B5D-8F88-95590BB86AC4}" srcOrd="0" destOrd="0" presId="urn:microsoft.com/office/officeart/2016/7/layout/VerticalDownArrowProcess"/>
    <dgm:cxn modelId="{6D33CA85-B117-4EC5-88CE-1CE1CDC7DD54}" type="presParOf" srcId="{EAD25BDC-DCC5-4B5D-8F88-95590BB86AC4}" destId="{DAA1DE97-77A7-426A-8EA7-4B85660CE0C8}" srcOrd="0" destOrd="0" presId="urn:microsoft.com/office/officeart/2016/7/layout/VerticalDownArrowProcess"/>
    <dgm:cxn modelId="{0A9288B5-A9EF-41C9-BE83-52380A483BB8}" type="presParOf" srcId="{EAD25BDC-DCC5-4B5D-8F88-95590BB86AC4}" destId="{1DD089C0-C634-4679-B984-F43593C83888}" srcOrd="1" destOrd="0" presId="urn:microsoft.com/office/officeart/2016/7/layout/VerticalDownArrowProcess"/>
    <dgm:cxn modelId="{2AE0FE50-7D49-42F1-AFA8-4CCA376BF57E}" type="presParOf" srcId="{E7E52663-F48E-42C8-B399-49DD937BE5FE}" destId="{EEFC3623-4044-42D3-8959-53FF0C2856CA}" srcOrd="1" destOrd="0" presId="urn:microsoft.com/office/officeart/2016/7/layout/VerticalDownArrowProcess"/>
    <dgm:cxn modelId="{CB3F931F-D261-4894-A02C-82F7BCFB755C}" type="presParOf" srcId="{E7E52663-F48E-42C8-B399-49DD937BE5FE}" destId="{0F8529BF-E6D0-474E-9EE1-D9B5F101CCF6}" srcOrd="2" destOrd="0" presId="urn:microsoft.com/office/officeart/2016/7/layout/VerticalDownArrowProcess"/>
    <dgm:cxn modelId="{0AAC80FF-3934-4D16-80B9-04963CD25348}" type="presParOf" srcId="{0F8529BF-E6D0-474E-9EE1-D9B5F101CCF6}" destId="{3551CABA-078C-4B9E-803D-63130C150ADC}" srcOrd="0" destOrd="0" presId="urn:microsoft.com/office/officeart/2016/7/layout/VerticalDownArrowProcess"/>
    <dgm:cxn modelId="{E9D0E6AE-E633-4231-8B0A-020CF3BA977D}" type="presParOf" srcId="{0F8529BF-E6D0-474E-9EE1-D9B5F101CCF6}" destId="{6A28E64D-5B9D-4151-A615-0462FD2B663F}" srcOrd="1" destOrd="0" presId="urn:microsoft.com/office/officeart/2016/7/layout/VerticalDownArrowProcess"/>
    <dgm:cxn modelId="{870152A9-808F-4152-96C7-E6EE66FA7F92}" type="presParOf" srcId="{0F8529BF-E6D0-474E-9EE1-D9B5F101CCF6}" destId="{C7BAA631-6926-481D-87FB-B3B291DD9C15}" srcOrd="2" destOrd="0" presId="urn:microsoft.com/office/officeart/2016/7/layout/VerticalDownArrowProcess"/>
    <dgm:cxn modelId="{FBE4FC36-086E-48EB-A75D-D7A8FB4C5ACC}" type="presParOf" srcId="{E7E52663-F48E-42C8-B399-49DD937BE5FE}" destId="{580696A4-C474-4251-82E9-CC7F7C4618D8}" srcOrd="3" destOrd="0" presId="urn:microsoft.com/office/officeart/2016/7/layout/VerticalDownArrowProcess"/>
    <dgm:cxn modelId="{3C54B739-5EEF-4B12-9C99-1BE97A45A9A9}" type="presParOf" srcId="{E7E52663-F48E-42C8-B399-49DD937BE5FE}" destId="{8DCD76B9-C9A3-4300-B40D-B57645018218}" srcOrd="4" destOrd="0" presId="urn:microsoft.com/office/officeart/2016/7/layout/VerticalDownArrowProcess"/>
    <dgm:cxn modelId="{3CD99CB0-07E5-4B8B-9137-F448BE2C53CF}" type="presParOf" srcId="{8DCD76B9-C9A3-4300-B40D-B57645018218}" destId="{4DDBBA22-DC45-4634-93E0-6029212A28F3}" srcOrd="0" destOrd="0" presId="urn:microsoft.com/office/officeart/2016/7/layout/VerticalDownArrowProcess"/>
    <dgm:cxn modelId="{E23C44AA-46B4-4828-98F5-3384D485D79A}" type="presParOf" srcId="{8DCD76B9-C9A3-4300-B40D-B57645018218}" destId="{F6BD43B9-26DB-4BDD-B239-60D165CD46D5}" srcOrd="1" destOrd="0" presId="urn:microsoft.com/office/officeart/2016/7/layout/VerticalDownArrowProcess"/>
    <dgm:cxn modelId="{670D2CD4-B1F5-496D-9356-3EF8D7AC377C}" type="presParOf" srcId="{8DCD76B9-C9A3-4300-B40D-B57645018218}" destId="{8C3B1219-28E8-45CD-9D54-38B3AE4786FD}" srcOrd="2" destOrd="0" presId="urn:microsoft.com/office/officeart/2016/7/layout/VerticalDownArrowProcess"/>
    <dgm:cxn modelId="{1E10A20A-AF8E-4488-B0AD-85C256598294}" type="presParOf" srcId="{E7E52663-F48E-42C8-B399-49DD937BE5FE}" destId="{605B222F-B4F3-4F48-BCF5-FC8416B838CA}" srcOrd="5" destOrd="0" presId="urn:microsoft.com/office/officeart/2016/7/layout/VerticalDownArrowProcess"/>
    <dgm:cxn modelId="{721663C4-3DEF-4A00-8ECD-2D4C04DFF28A}" type="presParOf" srcId="{E7E52663-F48E-42C8-B399-49DD937BE5FE}" destId="{4DEE8A1B-85D3-4972-8C7C-EA5D5EA3D004}" srcOrd="6" destOrd="0" presId="urn:microsoft.com/office/officeart/2016/7/layout/VerticalDownArrowProcess"/>
    <dgm:cxn modelId="{ACAACE2F-0FB4-4D74-AF6E-6BB8089D00DE}" type="presParOf" srcId="{4DEE8A1B-85D3-4972-8C7C-EA5D5EA3D004}" destId="{1C7076AB-AB7E-4A5D-A645-AD849C1DA186}" srcOrd="0" destOrd="0" presId="urn:microsoft.com/office/officeart/2016/7/layout/VerticalDownArrowProcess"/>
    <dgm:cxn modelId="{D9709650-11C8-4562-8856-F340869A39E8}" type="presParOf" srcId="{4DEE8A1B-85D3-4972-8C7C-EA5D5EA3D004}" destId="{17A95EAB-4F9E-4C1B-8507-D689FCDA6C2D}" srcOrd="1" destOrd="0" presId="urn:microsoft.com/office/officeart/2016/7/layout/VerticalDownArrowProcess"/>
    <dgm:cxn modelId="{12A59A32-50E6-4099-9280-DE59EAD6146B}" type="presParOf" srcId="{4DEE8A1B-85D3-4972-8C7C-EA5D5EA3D004}" destId="{EEE8D38A-C265-4697-BDD7-AB891D9470EC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1DE97-77A7-426A-8EA7-4B85660CE0C8}">
      <dsp:nvSpPr>
        <dsp:cNvPr id="0" name=""/>
        <dsp:cNvSpPr/>
      </dsp:nvSpPr>
      <dsp:spPr>
        <a:xfrm>
          <a:off x="0" y="4827324"/>
          <a:ext cx="1628400" cy="10561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256032" rIns="11581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Step 4</a:t>
          </a:r>
        </a:p>
      </dsp:txBody>
      <dsp:txXfrm>
        <a:off x="0" y="4827324"/>
        <a:ext cx="1628400" cy="1056100"/>
      </dsp:txXfrm>
    </dsp:sp>
    <dsp:sp modelId="{1DD089C0-C634-4679-B984-F43593C83888}">
      <dsp:nvSpPr>
        <dsp:cNvPr id="0" name=""/>
        <dsp:cNvSpPr/>
      </dsp:nvSpPr>
      <dsp:spPr>
        <a:xfrm>
          <a:off x="1628400" y="4827324"/>
          <a:ext cx="4885203" cy="10561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90500" rIns="99095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Open your institution email. Click “Activate Account” in the confirmation email. </a:t>
          </a:r>
        </a:p>
      </dsp:txBody>
      <dsp:txXfrm>
        <a:off x="1628400" y="4827324"/>
        <a:ext cx="4885203" cy="1056100"/>
      </dsp:txXfrm>
    </dsp:sp>
    <dsp:sp modelId="{6A28E64D-5B9D-4151-A615-0462FD2B663F}">
      <dsp:nvSpPr>
        <dsp:cNvPr id="0" name=""/>
        <dsp:cNvSpPr/>
      </dsp:nvSpPr>
      <dsp:spPr>
        <a:xfrm rot="10800000">
          <a:off x="0" y="3218883"/>
          <a:ext cx="16284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256032" rIns="11581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Step 3</a:t>
          </a:r>
        </a:p>
      </dsp:txBody>
      <dsp:txXfrm rot="-10800000">
        <a:off x="0" y="3218883"/>
        <a:ext cx="1628400" cy="1055783"/>
      </dsp:txXfrm>
    </dsp:sp>
    <dsp:sp modelId="{C7BAA631-6926-481D-87FB-B3B291DD9C15}">
      <dsp:nvSpPr>
        <dsp:cNvPr id="0" name=""/>
        <dsp:cNvSpPr/>
      </dsp:nvSpPr>
      <dsp:spPr>
        <a:xfrm>
          <a:off x="1628400" y="3218883"/>
          <a:ext cx="4885203" cy="1055783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90500" rIns="99095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Complete a brief registration form using your institution email address.</a:t>
          </a:r>
        </a:p>
      </dsp:txBody>
      <dsp:txXfrm>
        <a:off x="1628400" y="3218883"/>
        <a:ext cx="4885203" cy="1055783"/>
      </dsp:txXfrm>
    </dsp:sp>
    <dsp:sp modelId="{F6BD43B9-26DB-4BDD-B239-60D165CD46D5}">
      <dsp:nvSpPr>
        <dsp:cNvPr id="0" name=""/>
        <dsp:cNvSpPr/>
      </dsp:nvSpPr>
      <dsp:spPr>
        <a:xfrm rot="10800000">
          <a:off x="0" y="1610442"/>
          <a:ext cx="16284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256032" rIns="11581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Step 2</a:t>
          </a:r>
        </a:p>
      </dsp:txBody>
      <dsp:txXfrm rot="-10800000">
        <a:off x="0" y="1610442"/>
        <a:ext cx="1628400" cy="1055783"/>
      </dsp:txXfrm>
    </dsp:sp>
    <dsp:sp modelId="{8C3B1219-28E8-45CD-9D54-38B3AE4786FD}">
      <dsp:nvSpPr>
        <dsp:cNvPr id="0" name=""/>
        <dsp:cNvSpPr/>
      </dsp:nvSpPr>
      <dsp:spPr>
        <a:xfrm>
          <a:off x="1628400" y="1610442"/>
          <a:ext cx="4885203" cy="1055783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90500" rIns="99095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On the institution’s landing page, click “Activate My Membership.” </a:t>
          </a:r>
        </a:p>
      </dsp:txBody>
      <dsp:txXfrm>
        <a:off x="1628400" y="1610442"/>
        <a:ext cx="4885203" cy="1055783"/>
      </dsp:txXfrm>
    </dsp:sp>
    <dsp:sp modelId="{17A95EAB-4F9E-4C1B-8507-D689FCDA6C2D}">
      <dsp:nvSpPr>
        <dsp:cNvPr id="0" name=""/>
        <dsp:cNvSpPr/>
      </dsp:nvSpPr>
      <dsp:spPr>
        <a:xfrm rot="10800000">
          <a:off x="0" y="2000"/>
          <a:ext cx="16284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256032" rIns="11581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Step 1</a:t>
          </a:r>
        </a:p>
      </dsp:txBody>
      <dsp:txXfrm rot="-10800000">
        <a:off x="0" y="2000"/>
        <a:ext cx="1628400" cy="1055783"/>
      </dsp:txXfrm>
    </dsp:sp>
    <dsp:sp modelId="{EEE8D38A-C265-4697-BDD7-AB891D9470EC}">
      <dsp:nvSpPr>
        <dsp:cNvPr id="0" name=""/>
        <dsp:cNvSpPr/>
      </dsp:nvSpPr>
      <dsp:spPr>
        <a:xfrm>
          <a:off x="1628400" y="2000"/>
          <a:ext cx="4885203" cy="1055783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90500" rIns="99095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Go to https://www.lsu.edu/academicaffairs/ltc/ncfdd.php. Scroll to “Complete these Steps”, then select your institution from the drop-down menu and click “Continue.” </a:t>
          </a:r>
        </a:p>
      </dsp:txBody>
      <dsp:txXfrm>
        <a:off x="1628400" y="2000"/>
        <a:ext cx="4885203" cy="1055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C9581-DAEB-401F-B2F9-F60303F33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C813A-8A57-4CE5-A484-8D3F5561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ECE15-A3BD-4CF1-9A54-304C6024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4A08-68D2-4474-AFBD-EE2397E0EC1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5163C-BBA8-49B5-ADE0-7CA2F090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C6248-66AC-4B42-9A29-7E158941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9863-12AE-41F7-B882-B405201FC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8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CFEA-E006-43E0-B32D-1E63B1B6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FDEF4B-7CDA-43CC-A2ED-4D4D0F901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53DCF-7B39-4C54-A2E1-51C34265E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4A08-68D2-4474-AFBD-EE2397E0EC1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9C5B-D1DE-48E2-9E4D-0C4F89725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2C253-1184-45BC-B2B2-6C3FCE81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9863-12AE-41F7-B882-B405201FC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0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0A70B8-0BDC-4DD5-8279-96C3DA082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0BDA4-A444-4204-8C57-5AB5867B5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07EB7-1661-4B94-AE0E-6A8FFD77B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4A08-68D2-4474-AFBD-EE2397E0EC1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D7CE6-D55F-4F21-9018-89883A619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42862-1D74-406F-A45B-DA86833D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9863-12AE-41F7-B882-B405201FC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0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666D2-2F29-4C08-A1C7-4E148508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24A36-5967-4D0E-A534-2A9EDC687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2B85F-9999-41C9-B697-DF8D85A3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4A08-68D2-4474-AFBD-EE2397E0EC1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AF47F-DF1A-481E-9B76-50CB4860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705C3-2E48-48AC-AEFC-0CC8035C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9863-12AE-41F7-B882-B405201FC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6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06DA-A949-4783-8850-57F5D7E3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2732F-96B4-488E-8B62-DB952E101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E134B-EB8E-48C7-9D48-E1D12CEB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4A08-68D2-4474-AFBD-EE2397E0EC1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4960A-593D-475C-93BC-91C7E8DBA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64D45-EA49-4F96-B56A-E43C0047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9863-12AE-41F7-B882-B405201FC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3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4E79-F63A-4F4D-877B-F740498CF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7D29C-BF22-4CFF-ABC1-C215E664E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CF6A6-7A94-4A7E-9074-4FFB5D621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632CD-50EA-4CE6-B9C3-992AF85C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4A08-68D2-4474-AFBD-EE2397E0EC1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7BD45-6B0D-4886-93CB-3417A08D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A7DC7-C15B-444C-90C5-9DEC91B3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9863-12AE-41F7-B882-B405201FC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6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00BF3-680C-492E-819F-F76C50B94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E94E5-3C53-4C10-A18F-1EC6800B2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09DDB-C7DD-47FF-814F-7F877642C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21051D-1EBD-4884-B6E1-39BA0585C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BC35B-0ED0-4747-9931-D161A8D40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73F1ED-C697-40BA-B7A8-6F2B62C20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4A08-68D2-4474-AFBD-EE2397E0EC1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980200-C91F-4889-8CB5-01F2F570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1864A-3144-4ADF-B98C-C604A8615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9863-12AE-41F7-B882-B405201FC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3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766A-CC2F-49C6-AFDC-51C2C1C2E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42958-E19B-4647-A7B7-4487EB233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4A08-68D2-4474-AFBD-EE2397E0EC1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BF2A87-F05E-4BC9-809A-818741DF5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09C33-9655-4A20-BD26-E9595FE1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9863-12AE-41F7-B882-B405201FC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3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E2315-2C36-431E-9986-0CBEC444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4A08-68D2-4474-AFBD-EE2397E0EC1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D0132-2E0F-47A1-81D6-2C1ED2197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F92D4-8DBD-48C9-A1B1-B16ADC16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9863-12AE-41F7-B882-B405201FC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2F90F-D923-4272-B82F-5AAFE8BC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CBADE-403F-4BEC-A661-869B80323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BF7F9-6C6D-417A-A08F-380C8DE72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CDAAD-477F-4AFD-8EDB-E5410E9CC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4A08-68D2-4474-AFBD-EE2397E0EC1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0D718-AF04-473A-8A86-A02397AAD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20E08-925C-4967-B45D-87CADDACD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9863-12AE-41F7-B882-B405201FC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0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C3A5D-F10D-49E1-8C4C-9EC95BAA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26A174-9230-4359-8E00-03C7C3989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88A3A-CF7E-49FB-BE6F-F893DC05E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8772B-7D3D-4279-AADB-FB7191D30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4A08-68D2-4474-AFBD-EE2397E0EC1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6A34D-93EC-4642-AE92-9CF211D8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EEF48-D6F5-4C25-92D7-7EDBF6F3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9863-12AE-41F7-B882-B405201FC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4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DF556B-4E78-4019-9E33-B6ABABE96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5D6EF-4F20-4B18-81DC-EB918C1CA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4961D-5B15-4FD6-9A38-51C15584E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D4A08-68D2-4474-AFBD-EE2397E0EC1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016D0-F6FB-4960-82E2-426C4E8B3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D30A3-BFCF-4FD0-B7AA-FA96CC7C4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863-12AE-41F7-B882-B405201FC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7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ricap@lsu.edu" TargetMode="External"/><Relationship Id="rId2" Type="http://schemas.openxmlformats.org/officeDocument/2006/relationships/hyperlink" Target="mailto:jcassid@lsu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emckinley@agcenter.lsu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u.edu/pregnancy-parenti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1E052-D5C8-4542-8A5C-369174533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PPP Committee Accomplishments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D1B735-0A5C-4244-9633-E21FF62DF6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Jane Cassidy, Senior Vice Provost, Chair</a:t>
            </a:r>
          </a:p>
          <a:p>
            <a:r>
              <a:rPr lang="en-US" sz="2000" dirty="0">
                <a:hlinkClick r:id="rId2"/>
              </a:rPr>
              <a:t>jcassid@lsu.edu</a:t>
            </a:r>
            <a:endParaRPr lang="en-US" sz="2000" dirty="0"/>
          </a:p>
          <a:p>
            <a:r>
              <a:rPr lang="en-US" dirty="0"/>
              <a:t>Erica Hawthorne, Communications Specialist</a:t>
            </a:r>
          </a:p>
          <a:p>
            <a:r>
              <a:rPr lang="en-US" sz="2000" i="1" dirty="0">
                <a:hlinkClick r:id="rId3"/>
              </a:rPr>
              <a:t>ericap@lsu.edu</a:t>
            </a:r>
            <a:endParaRPr lang="en-US" sz="2000" i="1" dirty="0"/>
          </a:p>
          <a:p>
            <a:r>
              <a:rPr lang="en-US" dirty="0"/>
              <a:t>Erin McKinley, Assistant Professor &amp; Director of Didactic Programs in Dietetics</a:t>
            </a:r>
          </a:p>
          <a:p>
            <a:r>
              <a:rPr lang="en-US" sz="2000" i="1" dirty="0">
                <a:hlinkClick r:id="rId4" tooltip="mailto:emckinley@agcenter.lsu.edu"/>
              </a:rPr>
              <a:t>emckinley@agcenter.lsu.edu</a:t>
            </a:r>
            <a:endParaRPr lang="en-US" sz="2800" i="1" dirty="0"/>
          </a:p>
          <a:p>
            <a:endParaRPr lang="en-US" dirty="0"/>
          </a:p>
        </p:txBody>
      </p:sp>
      <p:pic>
        <p:nvPicPr>
          <p:cNvPr id="4" name="Picture 3" descr="LSU Pregnancy and Parenting Program">
            <a:extLst>
              <a:ext uri="{FF2B5EF4-FFF2-40B4-BE49-F238E27FC236}">
                <a16:creationId xmlns:a16="http://schemas.microsoft.com/office/drawing/2014/main" id="{C901F903-4053-4356-905D-703014685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40" y="434599"/>
            <a:ext cx="3898232" cy="67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3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C8B6B-F0BE-4438-B185-F93C36808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780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4" name="Picture 3" descr="LSU Pregnancy and Parenting Program logo">
            <a:extLst>
              <a:ext uri="{FF2B5EF4-FFF2-40B4-BE49-F238E27FC236}">
                <a16:creationId xmlns:a16="http://schemas.microsoft.com/office/drawing/2014/main" id="{4BF1D8E1-DA10-4C1C-93FB-FA3145867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40" y="434599"/>
            <a:ext cx="3898232" cy="67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30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D5163-7DB1-4010-A5C3-47788EA6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10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National Center for Faculty </a:t>
            </a:r>
            <a:br>
              <a:rPr lang="en-US" dirty="0"/>
            </a:br>
            <a:r>
              <a:rPr lang="en-US" dirty="0"/>
              <a:t>Development &amp; Diversity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8AED2-2B6E-45C3-822F-7BAA3465A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38549"/>
            <a:ext cx="10515600" cy="253841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On demand access to the mentoring, tools, and support you </a:t>
            </a:r>
          </a:p>
          <a:p>
            <a:pPr marL="0" indent="0" algn="ctr">
              <a:buNone/>
            </a:pPr>
            <a:r>
              <a:rPr lang="en-US" i="1" dirty="0"/>
              <a:t>need to be successful in the Academy</a:t>
            </a:r>
          </a:p>
          <a:p>
            <a:endParaRPr lang="en-US" dirty="0"/>
          </a:p>
        </p:txBody>
      </p:sp>
      <p:pic>
        <p:nvPicPr>
          <p:cNvPr id="4" name="Picture 3" descr="National Center for Faculty Development and Diversity logo">
            <a:extLst>
              <a:ext uri="{FF2B5EF4-FFF2-40B4-BE49-F238E27FC236}">
                <a16:creationId xmlns:a16="http://schemas.microsoft.com/office/drawing/2014/main" id="{06144549-3FDD-4498-BFA8-98415EAB8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57" y="365125"/>
            <a:ext cx="2229597" cy="50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7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10300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A0EAE-9448-443C-9F55-328822B3A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3973667" cy="581183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Membership Includes: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E361-14C7-4F06-B81F-08A34F7ED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927" y="365125"/>
            <a:ext cx="5996871" cy="5811837"/>
          </a:xfrm>
        </p:spPr>
        <p:txBody>
          <a:bodyPr anchor="ctr">
            <a:normAutofit/>
          </a:bodyPr>
          <a:lstStyle/>
          <a:p>
            <a:pPr marL="457200" indent="-457200"/>
            <a:r>
              <a:rPr lang="en-US" sz="2000">
                <a:solidFill>
                  <a:srgbClr val="FFFFFF"/>
                </a:solidFill>
              </a:rPr>
              <a:t>Monthly Core Curriculum Webinars</a:t>
            </a:r>
          </a:p>
          <a:p>
            <a:pPr marL="457200" indent="-457200"/>
            <a:r>
              <a:rPr lang="en-US" sz="2000">
                <a:solidFill>
                  <a:srgbClr val="FFFFFF"/>
                </a:solidFill>
              </a:rPr>
              <a:t>Guest Expert Webinars</a:t>
            </a:r>
          </a:p>
          <a:p>
            <a:pPr marL="457200" indent="-457200"/>
            <a:r>
              <a:rPr lang="en-US" sz="2000">
                <a:solidFill>
                  <a:srgbClr val="FFFFFF"/>
                </a:solidFill>
              </a:rPr>
              <a:t>14 Day Writing Challenges</a:t>
            </a:r>
          </a:p>
          <a:p>
            <a:pPr marL="457200" indent="-457200"/>
            <a:r>
              <a:rPr lang="en-US" sz="2000">
                <a:solidFill>
                  <a:srgbClr val="FFFFFF"/>
                </a:solidFill>
              </a:rPr>
              <a:t>Weekly Monday Motivator Emails</a:t>
            </a:r>
          </a:p>
          <a:p>
            <a:pPr marL="457200" indent="-457200"/>
            <a:r>
              <a:rPr lang="en-US" sz="2000">
                <a:solidFill>
                  <a:srgbClr val="FFFFFF"/>
                </a:solidFill>
              </a:rPr>
              <a:t>Dissertation Success Curriculum </a:t>
            </a:r>
          </a:p>
          <a:p>
            <a:pPr marL="457200" indent="-457200"/>
            <a:r>
              <a:rPr lang="en-US" sz="2000">
                <a:solidFill>
                  <a:srgbClr val="FFFFFF"/>
                </a:solidFill>
              </a:rPr>
              <a:t>Buddy Matching</a:t>
            </a:r>
          </a:p>
          <a:p>
            <a:pPr marL="457200" indent="-457200"/>
            <a:r>
              <a:rPr lang="en-US" sz="2000">
                <a:solidFill>
                  <a:srgbClr val="FFFFFF"/>
                </a:solidFill>
              </a:rPr>
              <a:t>Library of all Prior Trainings</a:t>
            </a:r>
          </a:p>
          <a:p>
            <a:pPr marL="457200" indent="-457200"/>
            <a:endParaRPr lang="en-US" sz="20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</a:rPr>
              <a:t>A la Carte:</a:t>
            </a:r>
          </a:p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</a:rPr>
              <a:t>The Faculty Success Program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48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2F41CA-0392-46CA-9A1F-1E90895F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 to Access your Membership:</a:t>
            </a:r>
          </a:p>
        </p:txBody>
      </p:sp>
      <p:graphicFrame>
        <p:nvGraphicFramePr>
          <p:cNvPr id="5" name="Content Placeholder 2" descr="4 steps to access membership">
            <a:extLst>
              <a:ext uri="{FF2B5EF4-FFF2-40B4-BE49-F238E27FC236}">
                <a16:creationId xmlns:a16="http://schemas.microsoft.com/office/drawing/2014/main" id="{622E28B4-1AAB-4D91-966E-23F1DD3A9A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05377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161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C8B6B-F0BE-4438-B185-F93C36808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780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3320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C8B6B-F0BE-4438-B185-F93C36808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780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History</a:t>
            </a:r>
          </a:p>
        </p:txBody>
      </p:sp>
      <p:pic>
        <p:nvPicPr>
          <p:cNvPr id="4" name="Picture 3" descr="LSU Pregnancy and Parenting Program">
            <a:extLst>
              <a:ext uri="{FF2B5EF4-FFF2-40B4-BE49-F238E27FC236}">
                <a16:creationId xmlns:a16="http://schemas.microsoft.com/office/drawing/2014/main" id="{4BF1D8E1-DA10-4C1C-93FB-FA3145867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40" y="434599"/>
            <a:ext cx="3898232" cy="67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55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53DAC-CD39-45DA-AA8D-F4766E1D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460"/>
            <a:ext cx="10515600" cy="1325563"/>
          </a:xfrm>
        </p:spPr>
        <p:txBody>
          <a:bodyPr/>
          <a:lstStyle/>
          <a:p>
            <a:r>
              <a:rPr lang="en-US" dirty="0"/>
              <a:t>PPP Committee</a:t>
            </a:r>
          </a:p>
        </p:txBody>
      </p:sp>
      <p:pic>
        <p:nvPicPr>
          <p:cNvPr id="5" name="Content Placeholder 4" descr="List of committee members">
            <a:extLst>
              <a:ext uri="{FF2B5EF4-FFF2-40B4-BE49-F238E27FC236}">
                <a16:creationId xmlns:a16="http://schemas.microsoft.com/office/drawing/2014/main" id="{79D9210C-C431-4AFB-8557-30A6EFCA9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183" y="1825625"/>
            <a:ext cx="9119634" cy="4351338"/>
          </a:xfrm>
          <a:prstGeom prst="rect">
            <a:avLst/>
          </a:prstGeom>
        </p:spPr>
      </p:pic>
      <p:pic>
        <p:nvPicPr>
          <p:cNvPr id="4" name="Picture 3" descr="LSU Pregnancy and Parenting Program">
            <a:extLst>
              <a:ext uri="{FF2B5EF4-FFF2-40B4-BE49-F238E27FC236}">
                <a16:creationId xmlns:a16="http://schemas.microsoft.com/office/drawing/2014/main" id="{C083943F-5569-4691-A2AB-4E78737AB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40" y="434599"/>
            <a:ext cx="3898232" cy="67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9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C8B6B-F0BE-4438-B185-F93C36808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780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Completed Projects</a:t>
            </a:r>
          </a:p>
        </p:txBody>
      </p:sp>
      <p:pic>
        <p:nvPicPr>
          <p:cNvPr id="4" name="Picture 3" descr="LSU Pregnancy and Parenting Program">
            <a:extLst>
              <a:ext uri="{FF2B5EF4-FFF2-40B4-BE49-F238E27FC236}">
                <a16:creationId xmlns:a16="http://schemas.microsoft.com/office/drawing/2014/main" id="{4BF1D8E1-DA10-4C1C-93FB-FA3145867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40" y="434599"/>
            <a:ext cx="3898232" cy="67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5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icture of a lactation space">
            <a:extLst>
              <a:ext uri="{FF2B5EF4-FFF2-40B4-BE49-F238E27FC236}">
                <a16:creationId xmlns:a16="http://schemas.microsoft.com/office/drawing/2014/main" id="{F4F9A29C-5310-4353-9ABE-BB1255E299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541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E534C-89BA-4574-B5A6-2A5AAFF8B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Lactation Spaces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016DC-61CB-49C1-9056-F20DC2329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34404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485900" lvl="2"/>
            <a:r>
              <a:rPr lang="en-US" sz="1800" dirty="0"/>
              <a:t>19 “live” lactation spaces on campus</a:t>
            </a:r>
          </a:p>
          <a:p>
            <a:pPr marL="2286000" lvl="4"/>
            <a:r>
              <a:rPr lang="en-US" dirty="0"/>
              <a:t>13 available to public</a:t>
            </a:r>
          </a:p>
          <a:p>
            <a:pPr marL="2286000" lvl="4"/>
            <a:r>
              <a:rPr lang="en-US" dirty="0"/>
              <a:t>  6 restricted to building or members</a:t>
            </a:r>
          </a:p>
          <a:p>
            <a:pPr marL="2286000" lvl="4"/>
            <a:endParaRPr lang="en-US" dirty="0"/>
          </a:p>
          <a:p>
            <a:pPr marL="1485900" lvl="2"/>
            <a:r>
              <a:rPr lang="en-US" sz="1800" dirty="0"/>
              <a:t>Equipped with hand sanitizer, Lysol, wet wipes, paper towels and resource guide </a:t>
            </a:r>
          </a:p>
          <a:p>
            <a:endParaRPr lang="en-US" sz="1800" dirty="0"/>
          </a:p>
        </p:txBody>
      </p:sp>
      <p:pic>
        <p:nvPicPr>
          <p:cNvPr id="8" name="Picture 7" descr="LSU Pregnancy and Parenting Program">
            <a:extLst>
              <a:ext uri="{FF2B5EF4-FFF2-40B4-BE49-F238E27FC236}">
                <a16:creationId xmlns:a16="http://schemas.microsoft.com/office/drawing/2014/main" id="{46816208-8DAC-4A01-A909-56AEDF12D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35" y="246017"/>
            <a:ext cx="3898232" cy="67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8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LSU Pregnancy and Parenting Program website">
            <a:extLst>
              <a:ext uri="{FF2B5EF4-FFF2-40B4-BE49-F238E27FC236}">
                <a16:creationId xmlns:a16="http://schemas.microsoft.com/office/drawing/2014/main" id="{E95CB01F-1FFB-4BC1-9C3C-F19240C159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3528"/>
          <a:stretch/>
        </p:blipFill>
        <p:spPr>
          <a:xfrm>
            <a:off x="6291697" y="10"/>
            <a:ext cx="5900303" cy="6857990"/>
          </a:xfrm>
          <a:custGeom>
            <a:avLst/>
            <a:gdLst/>
            <a:ahLst/>
            <a:cxnLst/>
            <a:rect l="l" t="t" r="r" b="b"/>
            <a:pathLst>
              <a:path w="5900303" h="6858000">
                <a:moveTo>
                  <a:pt x="0" y="0"/>
                </a:moveTo>
                <a:lnTo>
                  <a:pt x="5900303" y="0"/>
                </a:lnTo>
                <a:lnTo>
                  <a:pt x="5900303" y="6858000"/>
                </a:lnTo>
                <a:lnTo>
                  <a:pt x="3176153" y="6858000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B58064-A4A7-4713-99E4-0FF617635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9392"/>
            <a:ext cx="9139740" cy="6528608"/>
          </a:xfrm>
          <a:custGeom>
            <a:avLst/>
            <a:gdLst>
              <a:gd name="connsiteX0" fmla="*/ 0 w 9139740"/>
              <a:gd name="connsiteY0" fmla="*/ 0 h 6528608"/>
              <a:gd name="connsiteX1" fmla="*/ 4595524 w 9139740"/>
              <a:gd name="connsiteY1" fmla="*/ 0 h 6528608"/>
              <a:gd name="connsiteX2" fmla="*/ 5629354 w 9139740"/>
              <a:gd name="connsiteY2" fmla="*/ 0 h 6528608"/>
              <a:gd name="connsiteX3" fmla="*/ 6101023 w 9139740"/>
              <a:gd name="connsiteY3" fmla="*/ 0 h 6528608"/>
              <a:gd name="connsiteX4" fmla="*/ 9139740 w 9139740"/>
              <a:gd name="connsiteY4" fmla="*/ 6528607 h 6528608"/>
              <a:gd name="connsiteX5" fmla="*/ 8805223 w 9139740"/>
              <a:gd name="connsiteY5" fmla="*/ 6528607 h 6528608"/>
              <a:gd name="connsiteX6" fmla="*/ 8805223 w 9139740"/>
              <a:gd name="connsiteY6" fmla="*/ 6528608 h 6528608"/>
              <a:gd name="connsiteX7" fmla="*/ 2264861 w 9139740"/>
              <a:gd name="connsiteY7" fmla="*/ 6528608 h 6528608"/>
              <a:gd name="connsiteX8" fmla="*/ 2265091 w 9139740"/>
              <a:gd name="connsiteY8" fmla="*/ 6528115 h 6528608"/>
              <a:gd name="connsiteX9" fmla="*/ 464154 w 9139740"/>
              <a:gd name="connsiteY9" fmla="*/ 6528115 h 6528608"/>
              <a:gd name="connsiteX10" fmla="*/ 464154 w 9139740"/>
              <a:gd name="connsiteY10" fmla="*/ 6528608 h 6528608"/>
              <a:gd name="connsiteX11" fmla="*/ 0 w 9139740"/>
              <a:gd name="connsiteY11" fmla="*/ 6528608 h 652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39740" h="6528608">
                <a:moveTo>
                  <a:pt x="0" y="0"/>
                </a:moveTo>
                <a:lnTo>
                  <a:pt x="4595524" y="0"/>
                </a:lnTo>
                <a:lnTo>
                  <a:pt x="5629354" y="0"/>
                </a:lnTo>
                <a:lnTo>
                  <a:pt x="6101023" y="0"/>
                </a:lnTo>
                <a:lnTo>
                  <a:pt x="9139740" y="6528607"/>
                </a:lnTo>
                <a:lnTo>
                  <a:pt x="8805223" y="6528607"/>
                </a:lnTo>
                <a:lnTo>
                  <a:pt x="8805223" y="6528608"/>
                </a:lnTo>
                <a:lnTo>
                  <a:pt x="2264861" y="6528608"/>
                </a:lnTo>
                <a:lnTo>
                  <a:pt x="2265091" y="6528115"/>
                </a:lnTo>
                <a:lnTo>
                  <a:pt x="464154" y="6528115"/>
                </a:lnTo>
                <a:lnTo>
                  <a:pt x="464154" y="6528608"/>
                </a:lnTo>
                <a:lnTo>
                  <a:pt x="0" y="6528608"/>
                </a:lnTo>
                <a:close/>
              </a:path>
            </a:pathLst>
          </a:custGeom>
          <a:solidFill>
            <a:srgbClr val="532F5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F513AE7E-67B9-4C5D-9ED7-8A7CCBD5F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5258"/>
            <a:ext cx="8887797" cy="6322742"/>
          </a:xfrm>
          <a:custGeom>
            <a:avLst/>
            <a:gdLst>
              <a:gd name="connsiteX0" fmla="*/ 852 w 8887797"/>
              <a:gd name="connsiteY0" fmla="*/ 0 h 6322742"/>
              <a:gd name="connsiteX1" fmla="*/ 4486873 w 8887797"/>
              <a:gd name="connsiteY1" fmla="*/ 0 h 6322742"/>
              <a:gd name="connsiteX2" fmla="*/ 5488103 w 8887797"/>
              <a:gd name="connsiteY2" fmla="*/ 0 h 6322742"/>
              <a:gd name="connsiteX3" fmla="*/ 5944899 w 8887797"/>
              <a:gd name="connsiteY3" fmla="*/ 0 h 6322742"/>
              <a:gd name="connsiteX4" fmla="*/ 8887797 w 8887797"/>
              <a:gd name="connsiteY4" fmla="*/ 6322741 h 6322742"/>
              <a:gd name="connsiteX5" fmla="*/ 8563828 w 8887797"/>
              <a:gd name="connsiteY5" fmla="*/ 6322741 h 6322742"/>
              <a:gd name="connsiteX6" fmla="*/ 8563828 w 8887797"/>
              <a:gd name="connsiteY6" fmla="*/ 6322742 h 6322742"/>
              <a:gd name="connsiteX7" fmla="*/ 2229703 w 8887797"/>
              <a:gd name="connsiteY7" fmla="*/ 6322742 h 6322742"/>
              <a:gd name="connsiteX8" fmla="*/ 2229925 w 8887797"/>
              <a:gd name="connsiteY8" fmla="*/ 6322264 h 6322742"/>
              <a:gd name="connsiteX9" fmla="*/ 485777 w 8887797"/>
              <a:gd name="connsiteY9" fmla="*/ 6322264 h 6322742"/>
              <a:gd name="connsiteX10" fmla="*/ 485777 w 8887797"/>
              <a:gd name="connsiteY10" fmla="*/ 6322742 h 6322742"/>
              <a:gd name="connsiteX11" fmla="*/ 0 w 8887797"/>
              <a:gd name="connsiteY11" fmla="*/ 6322742 h 6322742"/>
              <a:gd name="connsiteX12" fmla="*/ 0 w 8887797"/>
              <a:gd name="connsiteY12" fmla="*/ 488870 h 6322742"/>
              <a:gd name="connsiteX13" fmla="*/ 852 w 8887797"/>
              <a:gd name="connsiteY13" fmla="*/ 488870 h 632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87797" h="6322742">
                <a:moveTo>
                  <a:pt x="852" y="0"/>
                </a:moveTo>
                <a:lnTo>
                  <a:pt x="4486873" y="0"/>
                </a:lnTo>
                <a:lnTo>
                  <a:pt x="5488103" y="0"/>
                </a:lnTo>
                <a:lnTo>
                  <a:pt x="5944899" y="0"/>
                </a:lnTo>
                <a:lnTo>
                  <a:pt x="8887797" y="6322741"/>
                </a:lnTo>
                <a:lnTo>
                  <a:pt x="8563828" y="6322741"/>
                </a:lnTo>
                <a:lnTo>
                  <a:pt x="8563828" y="6322742"/>
                </a:lnTo>
                <a:lnTo>
                  <a:pt x="2229703" y="6322742"/>
                </a:lnTo>
                <a:lnTo>
                  <a:pt x="2229925" y="6322264"/>
                </a:lnTo>
                <a:lnTo>
                  <a:pt x="485777" y="6322264"/>
                </a:lnTo>
                <a:lnTo>
                  <a:pt x="485777" y="6322742"/>
                </a:lnTo>
                <a:lnTo>
                  <a:pt x="0" y="6322742"/>
                </a:lnTo>
                <a:lnTo>
                  <a:pt x="0" y="488870"/>
                </a:lnTo>
                <a:lnTo>
                  <a:pt x="852" y="488870"/>
                </a:lnTo>
                <a:close/>
              </a:path>
            </a:pathLst>
          </a:custGeom>
          <a:solidFill>
            <a:srgbClr val="532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D6C9A-C49F-4CCF-AEC3-33B194B8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5029200" cy="1247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Comprehensive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B0D3-D114-4E42-AF0E-DF82635FD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541317"/>
            <a:ext cx="5772150" cy="35400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371600" lvl="3"/>
            <a:endParaRPr lang="en-US" sz="1100">
              <a:solidFill>
                <a:srgbClr val="FFFFFF"/>
              </a:solidFill>
            </a:endParaRPr>
          </a:p>
          <a:p>
            <a:pPr marL="1943100" lvl="3"/>
            <a:r>
              <a:rPr lang="en-US" sz="1100">
                <a:solidFill>
                  <a:srgbClr val="FFFFFF"/>
                </a:solidFill>
              </a:rPr>
              <a:t>Faculty + Staff</a:t>
            </a:r>
          </a:p>
          <a:p>
            <a:pPr lvl="5"/>
            <a:r>
              <a:rPr lang="en-US" sz="1100">
                <a:solidFill>
                  <a:srgbClr val="FFFFFF"/>
                </a:solidFill>
              </a:rPr>
              <a:t>Benefits + Policies</a:t>
            </a:r>
          </a:p>
          <a:p>
            <a:pPr lvl="5"/>
            <a:r>
              <a:rPr lang="en-US" sz="1100">
                <a:solidFill>
                  <a:srgbClr val="FFFFFF"/>
                </a:solidFill>
              </a:rPr>
              <a:t>Preparing for Leave and Return to Work</a:t>
            </a:r>
          </a:p>
          <a:p>
            <a:pPr lvl="5"/>
            <a:r>
              <a:rPr lang="en-US" sz="1100">
                <a:solidFill>
                  <a:srgbClr val="FFFFFF"/>
                </a:solidFill>
              </a:rPr>
              <a:t>Resource Guide</a:t>
            </a:r>
          </a:p>
          <a:p>
            <a:pPr lvl="5"/>
            <a:r>
              <a:rPr lang="en-US" sz="1100">
                <a:solidFill>
                  <a:srgbClr val="FFFFFF"/>
                </a:solidFill>
              </a:rPr>
              <a:t>Breastfeeding Support</a:t>
            </a:r>
          </a:p>
          <a:p>
            <a:pPr marL="1943100" lvl="3"/>
            <a:r>
              <a:rPr lang="en-US" sz="1100">
                <a:solidFill>
                  <a:srgbClr val="FFFFFF"/>
                </a:solidFill>
              </a:rPr>
              <a:t>Students</a:t>
            </a:r>
          </a:p>
          <a:p>
            <a:pPr lvl="5"/>
            <a:r>
              <a:rPr lang="en-US" sz="1100">
                <a:solidFill>
                  <a:srgbClr val="FFFFFF"/>
                </a:solidFill>
              </a:rPr>
              <a:t>Make a Plan</a:t>
            </a:r>
          </a:p>
          <a:p>
            <a:pPr lvl="5"/>
            <a:r>
              <a:rPr lang="en-US" sz="1100">
                <a:solidFill>
                  <a:srgbClr val="FFFFFF"/>
                </a:solidFill>
              </a:rPr>
              <a:t>FAQ’s</a:t>
            </a:r>
          </a:p>
          <a:p>
            <a:pPr marL="1943100" lvl="3"/>
            <a:r>
              <a:rPr lang="en-US" sz="1100">
                <a:solidFill>
                  <a:srgbClr val="FFFFFF"/>
                </a:solidFill>
              </a:rPr>
              <a:t>Lactation Spaces with images, directions, availability hours, map</a:t>
            </a:r>
          </a:p>
          <a:p>
            <a:pPr marL="1943100" lvl="3"/>
            <a:r>
              <a:rPr lang="en-US" sz="1100">
                <a:solidFill>
                  <a:srgbClr val="FFFFFF"/>
                </a:solidFill>
              </a:rPr>
              <a:t>Pregnancy Advocates</a:t>
            </a:r>
          </a:p>
          <a:p>
            <a:pPr marL="1943100" lvl="3"/>
            <a:r>
              <a:rPr lang="en-US" sz="1100">
                <a:solidFill>
                  <a:srgbClr val="FFFFFF"/>
                </a:solidFill>
              </a:rPr>
              <a:t>Childcare &amp; Summer Camps</a:t>
            </a:r>
          </a:p>
          <a:p>
            <a:pPr marL="1943100" lvl="3"/>
            <a:r>
              <a:rPr lang="en-US" sz="1100">
                <a:solidFill>
                  <a:srgbClr val="FFFFFF"/>
                </a:solidFill>
              </a:rPr>
              <a:t>Speaker Series</a:t>
            </a:r>
          </a:p>
          <a:p>
            <a:pPr lvl="3"/>
            <a:r>
              <a:rPr lang="en-US" sz="1100" i="1">
                <a:solidFill>
                  <a:srgbClr val="FFFFFF"/>
                </a:solidFill>
                <a:hlinkClick r:id="rId3"/>
              </a:rPr>
              <a:t>www.lsu.edu/pregnancy-parenting</a:t>
            </a:r>
            <a:endParaRPr lang="en-US" sz="1100" i="1">
              <a:solidFill>
                <a:srgbClr val="FFFFFF"/>
              </a:solidFill>
            </a:endParaRPr>
          </a:p>
          <a:p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16" name="Picture 15" descr="LSU Pregnancy and Parenting Program logo">
            <a:extLst>
              <a:ext uri="{FF2B5EF4-FFF2-40B4-BE49-F238E27FC236}">
                <a16:creationId xmlns:a16="http://schemas.microsoft.com/office/drawing/2014/main" id="{2491F593-BFE4-483D-A267-8DD84DF3B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24" y="242677"/>
            <a:ext cx="3898232" cy="67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15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010D-19D1-4A1D-A4A6-3BC64836B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5793"/>
            <a:ext cx="10515600" cy="1325563"/>
          </a:xfrm>
        </p:spPr>
        <p:txBody>
          <a:bodyPr/>
          <a:lstStyle/>
          <a:p>
            <a:r>
              <a:rPr lang="en-US" dirty="0"/>
              <a:t>Pregnancy Advocates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00E25-FEF2-459B-9B29-B95D1B352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0976"/>
            <a:ext cx="10515600" cy="4351338"/>
          </a:xfrm>
        </p:spPr>
        <p:txBody>
          <a:bodyPr/>
          <a:lstStyle/>
          <a:p>
            <a:pPr marL="1371600" lvl="2" indent="-457200">
              <a:buFont typeface="Wingdings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Over 60+ trained advocates for student support</a:t>
            </a:r>
          </a:p>
          <a:p>
            <a:pPr lvl="2"/>
            <a:endParaRPr lang="en-US" sz="2800" dirty="0">
              <a:solidFill>
                <a:schemeClr val="tx1"/>
              </a:solidFill>
            </a:endParaRPr>
          </a:p>
          <a:p>
            <a:pPr marL="2286000" lvl="4" indent="-457200"/>
            <a:r>
              <a:rPr lang="en-US" sz="2800" dirty="0">
                <a:solidFill>
                  <a:schemeClr val="tx1"/>
                </a:solidFill>
              </a:rPr>
              <a:t>Advocates attended a day long training seminar </a:t>
            </a:r>
          </a:p>
          <a:p>
            <a:pPr marL="2286000" lvl="4" indent="-457200"/>
            <a:r>
              <a:rPr lang="en-US" sz="2800" dirty="0">
                <a:solidFill>
                  <a:schemeClr val="tx1"/>
                </a:solidFill>
              </a:rPr>
              <a:t>Guide students through pregnancy, how to make a plan, file a pregnancy needs report and how to find additional resources.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SU Pregnancy and Parenting Program logo">
            <a:extLst>
              <a:ext uri="{FF2B5EF4-FFF2-40B4-BE49-F238E27FC236}">
                <a16:creationId xmlns:a16="http://schemas.microsoft.com/office/drawing/2014/main" id="{8B618158-E9DE-4E00-906D-952E68C0F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40" y="434599"/>
            <a:ext cx="3898232" cy="67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9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C8B6B-F0BE-4438-B185-F93C36808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780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Initiatives</a:t>
            </a:r>
          </a:p>
        </p:txBody>
      </p:sp>
      <p:pic>
        <p:nvPicPr>
          <p:cNvPr id="4" name="Picture 3" descr="LSU Pregnancy and Parenting Program logo">
            <a:extLst>
              <a:ext uri="{FF2B5EF4-FFF2-40B4-BE49-F238E27FC236}">
                <a16:creationId xmlns:a16="http://schemas.microsoft.com/office/drawing/2014/main" id="{4BF1D8E1-DA10-4C1C-93FB-FA3145867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40" y="434599"/>
            <a:ext cx="3898232" cy="67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48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A40F-DA01-4C97-87E8-91DE7685B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0649"/>
            <a:ext cx="10515600" cy="1325563"/>
          </a:xfrm>
        </p:spPr>
        <p:txBody>
          <a:bodyPr/>
          <a:lstStyle/>
          <a:p>
            <a:r>
              <a:rPr lang="en-US" dirty="0"/>
              <a:t>Current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83DCF-7537-4112-9050-C8D4C6930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120"/>
            <a:ext cx="10515600" cy="4351338"/>
          </a:xfrm>
        </p:spPr>
        <p:txBody>
          <a:bodyPr/>
          <a:lstStyle/>
          <a:p>
            <a:pPr marL="1835150" lvl="5" indent="-458788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Portal for student babysitters and tutors</a:t>
            </a:r>
          </a:p>
          <a:p>
            <a:pPr marL="1835150" lvl="5" indent="-458788"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 marL="1835150" lvl="5" indent="-458788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Parental Leave</a:t>
            </a:r>
          </a:p>
          <a:p>
            <a:pPr marL="1376362" lvl="5"/>
            <a:endParaRPr lang="en-US" sz="2400" dirty="0">
              <a:solidFill>
                <a:schemeClr val="tx1"/>
              </a:solidFill>
            </a:endParaRPr>
          </a:p>
          <a:p>
            <a:pPr marL="1835150" lvl="4" indent="-458788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Monthly Speaker Series</a:t>
            </a:r>
          </a:p>
          <a:p>
            <a:pPr marL="1376362" lvl="4"/>
            <a:endParaRPr lang="en-US" sz="2400" dirty="0">
              <a:solidFill>
                <a:schemeClr val="tx1"/>
              </a:solidFill>
            </a:endParaRPr>
          </a:p>
          <a:p>
            <a:pPr marL="1835150" lvl="4" indent="-458788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Survey faculty + staff</a:t>
            </a:r>
          </a:p>
          <a:p>
            <a:pPr marL="1376362" lvl="4"/>
            <a:endParaRPr lang="en-US" sz="2400" dirty="0">
              <a:solidFill>
                <a:schemeClr val="tx1"/>
              </a:solidFill>
            </a:endParaRPr>
          </a:p>
          <a:p>
            <a:pPr marL="1835150" lvl="4" indent="-458788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Faculty &amp; Staff Resource Guide for Expecting Parent</a:t>
            </a:r>
          </a:p>
          <a:p>
            <a:endParaRPr lang="en-US" dirty="0"/>
          </a:p>
        </p:txBody>
      </p:sp>
      <p:pic>
        <p:nvPicPr>
          <p:cNvPr id="4" name="Picture 3" descr="LSU Pregnancy and Parenting Program logo">
            <a:extLst>
              <a:ext uri="{FF2B5EF4-FFF2-40B4-BE49-F238E27FC236}">
                <a16:creationId xmlns:a16="http://schemas.microsoft.com/office/drawing/2014/main" id="{83376F75-01DC-45D1-81AB-5C884599C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40" y="434599"/>
            <a:ext cx="3898232" cy="67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87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355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PPP Committee Accomplishments </vt:lpstr>
      <vt:lpstr>History</vt:lpstr>
      <vt:lpstr>PPP Committee</vt:lpstr>
      <vt:lpstr>Completed Projects</vt:lpstr>
      <vt:lpstr>Lactation Spaces</vt:lpstr>
      <vt:lpstr>Comprehensive Website</vt:lpstr>
      <vt:lpstr>Pregnancy Advocates</vt:lpstr>
      <vt:lpstr>Initiatives</vt:lpstr>
      <vt:lpstr>Current Initiatives</vt:lpstr>
      <vt:lpstr>Questions?</vt:lpstr>
      <vt:lpstr>National Center for Faculty  Development &amp; Diversity </vt:lpstr>
      <vt:lpstr>Membership Includes:</vt:lpstr>
      <vt:lpstr>How to Access your Membership: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Committee Accomplishments </dc:title>
  <dc:creator>Susannah Montandon</dc:creator>
  <cp:lastModifiedBy>Susannah Montandon</cp:lastModifiedBy>
  <cp:revision>1</cp:revision>
  <dcterms:created xsi:type="dcterms:W3CDTF">2020-02-26T20:59:05Z</dcterms:created>
  <dcterms:modified xsi:type="dcterms:W3CDTF">2020-02-26T21:02:14Z</dcterms:modified>
</cp:coreProperties>
</file>