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2BB1-ACE6-43E4-A63A-9697DD344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Louisiana Public Employees Deferred Compensation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19DD4-D698-4AD9-A443-467C2DC0F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DDDDDD"/>
                </a:solidFill>
                <a:ea typeface="ＭＳ Ｐゴシック" pitchFamily="34" charset="-128"/>
                <a:cs typeface="Arial" charset="0"/>
              </a:rPr>
              <a:t>State of Louisiana Public Employees DCP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2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1B0004-5D36-4318-A7DC-D63A441F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Pay yourself first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853E12-1B9C-44B8-A4DE-E4536BD1A1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4607" y="816460"/>
            <a:ext cx="6391533" cy="522507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9D040A-BEEB-4EFB-9F4A-825B0B14E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cost of waiting one year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658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109F3-1E6D-4A75-A28D-B2048DDE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Saving a little more can mean a lot</a:t>
            </a:r>
          </a:p>
        </p:txBody>
      </p:sp>
      <p:pic>
        <p:nvPicPr>
          <p:cNvPr id="5" name="Content Placeholder 4" descr="chart of how increasing your contributions makes a big difference">
            <a:extLst>
              <a:ext uri="{FF2B5EF4-FFF2-40B4-BE49-F238E27FC236}">
                <a16:creationId xmlns:a16="http://schemas.microsoft.com/office/drawing/2014/main" id="{A946D506-5D34-41DF-AF91-3F5847452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4607" y="976249"/>
            <a:ext cx="6391533" cy="490550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9CC0-9FF4-4388-8C65-0710041FF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Increasing your contributions by just $25 a paycheck can make a big difference. This chart illustrates contribution amounts in $25 increments and how they accumulate over time.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559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77D1-C2C2-4206-8C0E-2B6104E9F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Budgeting: </a:t>
            </a:r>
            <a:br>
              <a:rPr lang="en-US" sz="4000" dirty="0"/>
            </a:br>
            <a:r>
              <a:rPr lang="en-US" sz="4000" dirty="0"/>
              <a:t>Helping You Reach Your Goals, </a:t>
            </a:r>
            <a:br>
              <a:rPr lang="en-US" sz="4000" dirty="0"/>
            </a:br>
            <a:r>
              <a:rPr lang="en-US" sz="4000" dirty="0"/>
              <a:t>Helping You Achieve Your Dreams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9B1F1-DF90-47BE-A9E7-FC9DA3E5A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Louisiana Deferred Compensation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6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F741-D35A-4A8B-B259-B1CF7C5C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1896-E07C-43F4-AB85-F599AEBCE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It helps to ensure that the money spent doesn’t exceed money earned</a:t>
            </a:r>
          </a:p>
          <a:p>
            <a:r>
              <a:rPr lang="en-US" sz="2000" dirty="0"/>
              <a:t> Your budget is a plan</a:t>
            </a:r>
          </a:p>
          <a:p>
            <a:pPr lvl="1"/>
            <a:r>
              <a:rPr lang="en-US" dirty="0"/>
              <a:t>A savings plan</a:t>
            </a:r>
          </a:p>
          <a:p>
            <a:pPr lvl="1"/>
            <a:r>
              <a:rPr lang="en-US" dirty="0"/>
              <a:t>A retirement plan</a:t>
            </a:r>
          </a:p>
          <a:p>
            <a:pPr lvl="1"/>
            <a:r>
              <a:rPr lang="en-US" dirty="0"/>
              <a:t>An investment plan</a:t>
            </a:r>
          </a:p>
          <a:p>
            <a:pPr lvl="1"/>
            <a:r>
              <a:rPr lang="en-US" dirty="0"/>
              <a:t>A spending plan</a:t>
            </a:r>
          </a:p>
          <a:p>
            <a:r>
              <a:rPr lang="en-US" sz="2000" dirty="0"/>
              <a:t> It’s more than just “cutting up the pie”</a:t>
            </a:r>
          </a:p>
          <a:p>
            <a:pPr lvl="1"/>
            <a:r>
              <a:rPr lang="en-US" dirty="0"/>
              <a:t>Increase predictability</a:t>
            </a:r>
          </a:p>
          <a:p>
            <a:pPr lvl="1"/>
            <a:r>
              <a:rPr lang="en-US" dirty="0"/>
              <a:t>Maximize your financial worth</a:t>
            </a:r>
          </a:p>
          <a:p>
            <a:pPr lvl="1"/>
            <a:r>
              <a:rPr lang="en-US" dirty="0"/>
              <a:t>Manage surprises when they happen</a:t>
            </a:r>
          </a:p>
          <a:p>
            <a:pPr lvl="1"/>
            <a:r>
              <a:rPr lang="en-US" dirty="0"/>
              <a:t>Improve your standing with lenders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6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9C93-0223-4EBC-ACDB-BE5D0049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your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07F4-235C-4ECF-B18D-988B6EE67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Wages/salary</a:t>
            </a:r>
          </a:p>
          <a:p>
            <a:r>
              <a:rPr lang="en-US" dirty="0"/>
              <a:t> Income from self-employment</a:t>
            </a:r>
          </a:p>
          <a:p>
            <a:r>
              <a:rPr lang="en-US" dirty="0"/>
              <a:t> Interest and dividends</a:t>
            </a:r>
          </a:p>
          <a:p>
            <a:r>
              <a:rPr lang="en-US" dirty="0"/>
              <a:t> Alimony or child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1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B0F3-44A5-4E1D-9D78-9D82E3AA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347AC-A6A6-4FE9-8A60-EB3E996F1A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 Fixed expenses are expenses set in stone</a:t>
            </a:r>
          </a:p>
          <a:p>
            <a:pPr lvl="1">
              <a:buNone/>
            </a:pPr>
            <a:r>
              <a:rPr lang="en-US" sz="2000" i="1" dirty="0"/>
              <a:t>For example:</a:t>
            </a:r>
          </a:p>
          <a:p>
            <a:pPr lvl="1"/>
            <a:r>
              <a:rPr lang="en-US" sz="2000" dirty="0"/>
              <a:t> Taxes</a:t>
            </a:r>
          </a:p>
          <a:p>
            <a:pPr lvl="1"/>
            <a:r>
              <a:rPr lang="en-US" sz="2000" dirty="0"/>
              <a:t> Housing</a:t>
            </a:r>
          </a:p>
          <a:p>
            <a:pPr lvl="1"/>
            <a:r>
              <a:rPr lang="en-US" sz="2000" dirty="0"/>
              <a:t> Insurance</a:t>
            </a:r>
          </a:p>
          <a:p>
            <a:pPr lvl="1"/>
            <a:r>
              <a:rPr lang="en-US" sz="2000" dirty="0"/>
              <a:t> Automobiles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 Child care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E2134-52A5-483A-8827-5954BB0262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Variable expenses are expenses that change </a:t>
            </a:r>
          </a:p>
          <a:p>
            <a:pPr lvl="1">
              <a:buNone/>
            </a:pPr>
            <a:r>
              <a:rPr lang="en-US" sz="2000" i="1" dirty="0"/>
              <a:t>For example:</a:t>
            </a:r>
          </a:p>
          <a:p>
            <a:pPr lvl="1"/>
            <a:r>
              <a:rPr lang="en-US" sz="2000" dirty="0"/>
              <a:t> Food</a:t>
            </a:r>
          </a:p>
          <a:p>
            <a:pPr lvl="1"/>
            <a:r>
              <a:rPr lang="en-US" sz="2000" dirty="0"/>
              <a:t> Clothing</a:t>
            </a:r>
          </a:p>
          <a:p>
            <a:pPr lvl="1"/>
            <a:r>
              <a:rPr lang="en-US" sz="2000" dirty="0"/>
              <a:t> Furniture, appliances</a:t>
            </a:r>
          </a:p>
          <a:p>
            <a:pPr lvl="1"/>
            <a:r>
              <a:rPr lang="en-US" sz="2000" dirty="0"/>
              <a:t> Gas, oil</a:t>
            </a:r>
          </a:p>
          <a:p>
            <a:pPr lvl="1"/>
            <a:r>
              <a:rPr lang="en-US" sz="2000" dirty="0"/>
              <a:t> Entertainment </a:t>
            </a:r>
          </a:p>
          <a:p>
            <a:pPr lvl="1"/>
            <a:r>
              <a:rPr lang="en-US" sz="2000" dirty="0"/>
              <a:t> Medical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3A9F-70A4-4488-AF0A-A30E60B0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EBEBEB"/>
                </a:solidFill>
                <a:latin typeface="Arial Narrow" charset="0"/>
                <a:ea typeface="ＭＳ Ｐゴシック" charset="0"/>
                <a:cs typeface="Arial" charset="0"/>
              </a:rPr>
              <a:t>A Homepage that provides a clear view of projected income in retirement</a:t>
            </a:r>
            <a:endParaRPr lang="en-US" sz="25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4DAEE-27BF-40E8-AE77-07C71CD60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1600" kern="0"/>
              <a:t>Focused on income replacement</a:t>
            </a:r>
          </a:p>
          <a:p>
            <a:pPr>
              <a:defRPr/>
            </a:pPr>
            <a:r>
              <a:rPr lang="en-US" altLang="en-US" sz="1600" kern="0"/>
              <a:t>Suggested next step to increase savings</a:t>
            </a:r>
          </a:p>
          <a:p>
            <a:pPr>
              <a:defRPr/>
            </a:pPr>
            <a:r>
              <a:rPr lang="en-US" altLang="en-US" sz="1600" kern="0"/>
              <a:t>Proactive, personalized next step messaging </a:t>
            </a:r>
          </a:p>
          <a:p>
            <a:pPr>
              <a:defRPr/>
            </a:pPr>
            <a:r>
              <a:rPr lang="en-US" altLang="en-US" sz="1600" kern="0"/>
              <a:t>Investment guidance and advice with a link to managed account provider</a:t>
            </a:r>
          </a:p>
          <a:p>
            <a:pPr>
              <a:defRPr/>
            </a:pPr>
            <a:r>
              <a:rPr lang="en-US" altLang="en-US" sz="1600" kern="0"/>
              <a:t>Full integration of multiple retirement plans </a:t>
            </a:r>
          </a:p>
          <a:p>
            <a:endParaRPr lang="en-US" sz="1600"/>
          </a:p>
        </p:txBody>
      </p:sp>
      <p:pic>
        <p:nvPicPr>
          <p:cNvPr id="4" name="Picture 3" descr="Screenshot of empower homepage">
            <a:extLst>
              <a:ext uri="{FF2B5EF4-FFF2-40B4-BE49-F238E27FC236}">
                <a16:creationId xmlns:a16="http://schemas.microsoft.com/office/drawing/2014/main" id="{58581066-47B9-439D-887E-89BFD5B5B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56" y="2993089"/>
            <a:ext cx="6158802" cy="263288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41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CF5BF-429B-4FD3-BAE0-1C09F586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Empower  – income view - participant age 45</a:t>
            </a:r>
          </a:p>
        </p:txBody>
      </p:sp>
      <p:pic>
        <p:nvPicPr>
          <p:cNvPr id="4" name="Content Placeholder 3" descr="screenshot of empower homepage">
            <a:extLst>
              <a:ext uri="{FF2B5EF4-FFF2-40B4-BE49-F238E27FC236}">
                <a16:creationId xmlns:a16="http://schemas.microsoft.com/office/drawing/2014/main" id="{BBF94AA1-D063-49FF-9F15-F9164D41D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235422"/>
            <a:ext cx="6470907" cy="438403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106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42A0-D473-432A-9AD6-8EAC0B97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“next step” </a:t>
            </a:r>
            <a:br>
              <a:rPr lang="en-US" dirty="0"/>
            </a:br>
            <a:r>
              <a:rPr lang="en-US" dirty="0"/>
              <a:t>multiple ways to increase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0F1B5-F97C-4191-BC7D-24543B7E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9000"/>
              <a:defRPr/>
            </a:pPr>
            <a:r>
              <a:rPr lang="en-US" dirty="0"/>
              <a:t>Model scenarios using sliders</a:t>
            </a:r>
          </a:p>
          <a:p>
            <a:pPr>
              <a:buSzPct val="99000"/>
              <a:defRPr/>
            </a:pPr>
            <a:r>
              <a:rPr lang="en-US" dirty="0"/>
              <a:t>Save more</a:t>
            </a:r>
          </a:p>
          <a:p>
            <a:pPr>
              <a:buSzPct val="99000"/>
              <a:defRPr/>
            </a:pPr>
            <a:r>
              <a:rPr lang="en-US" dirty="0"/>
              <a:t>Maximize match </a:t>
            </a:r>
          </a:p>
          <a:p>
            <a:pPr>
              <a:buSzPct val="99000"/>
              <a:defRPr/>
            </a:pPr>
            <a:r>
              <a:rPr lang="en-US" dirty="0"/>
              <a:t>Take me to the IRS limit</a:t>
            </a:r>
          </a:p>
          <a:p>
            <a:pPr>
              <a:buSzPct val="99000"/>
              <a:defRPr/>
            </a:pPr>
            <a:r>
              <a:rPr lang="en-US" dirty="0"/>
              <a:t>Auto-Increase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3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447FC-6BEB-4FC1-9F2F-354EFDBC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Consistent experience across all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92938-A0FD-400A-91BA-203B935B7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5" y="2603500"/>
            <a:ext cx="3481054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1600"/>
              <a:t>Fully mobile enabled digital experience</a:t>
            </a:r>
          </a:p>
          <a:p>
            <a:pPr>
              <a:defRPr/>
            </a:pPr>
            <a:r>
              <a:rPr lang="en-US" sz="1600"/>
              <a:t>E-Delivery of participant communications and notices</a:t>
            </a:r>
          </a:p>
          <a:p>
            <a:endParaRPr lang="en-US" sz="1600"/>
          </a:p>
        </p:txBody>
      </p:sp>
      <p:pic>
        <p:nvPicPr>
          <p:cNvPr id="5" name="Content Placeholder 4" descr="examples of electronic devices you an access your empower account">
            <a:extLst>
              <a:ext uri="{FF2B5EF4-FFF2-40B4-BE49-F238E27FC236}">
                <a16:creationId xmlns:a16="http://schemas.microsoft.com/office/drawing/2014/main" id="{CE206ECA-F68A-40D6-B727-9A907A94C4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4956" y="2808324"/>
            <a:ext cx="6158802" cy="300241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25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A7FB-20E2-4412-95E3-685FD9E2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Employee communication trends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3420F-2090-4F26-B097-96CEBEBA1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24784"/>
                </a:solidFill>
                <a:ea typeface="ＭＳ Ｐゴシック" charset="-128"/>
                <a:cs typeface="Arial Narrow"/>
              </a:rPr>
              <a:t>Preferred delivery method continues to be electronic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sz="1400" dirty="0">
                <a:solidFill>
                  <a:srgbClr val="7C7C7C"/>
                </a:solidFill>
                <a:latin typeface="Arial Narrow Regular" panose="020B0606020202030204" pitchFamily="34" charset="0"/>
                <a:ea typeface="ＭＳ Ｐゴシック" charset="-128"/>
              </a:rPr>
              <a:t>Email is #1.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sz="1400" dirty="0">
                <a:solidFill>
                  <a:srgbClr val="7C7C7C"/>
                </a:solidFill>
                <a:latin typeface="Arial Narrow Regular" panose="020B0606020202030204" pitchFamily="34" charset="0"/>
                <a:ea typeface="ＭＳ Ｐゴシック" charset="-128"/>
              </a:rPr>
              <a:t>If content is relevant, employees want more regular contact.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sz="1400" dirty="0">
                <a:solidFill>
                  <a:srgbClr val="7C7C7C"/>
                </a:solidFill>
                <a:latin typeface="Arial Narrow Regular" panose="020B0606020202030204" pitchFamily="34" charset="0"/>
                <a:ea typeface="ＭＳ Ｐゴシック" charset="-128"/>
              </a:rPr>
              <a:t>Messages to personal email </a:t>
            </a:r>
            <a:br>
              <a:rPr lang="en-US" sz="1400" dirty="0">
                <a:solidFill>
                  <a:srgbClr val="7C7C7C"/>
                </a:solidFill>
                <a:latin typeface="Arial Narrow Regular" panose="020B0606020202030204" pitchFamily="34" charset="0"/>
                <a:ea typeface="ＭＳ Ｐゴシック" charset="-128"/>
              </a:rPr>
            </a:br>
            <a:r>
              <a:rPr lang="en-US" sz="1400" dirty="0">
                <a:solidFill>
                  <a:srgbClr val="7C7C7C"/>
                </a:solidFill>
                <a:latin typeface="Arial Narrow Regular" panose="020B0606020202030204" pitchFamily="34" charset="0"/>
                <a:ea typeface="ＭＳ Ｐゴシック" charset="-128"/>
              </a:rPr>
              <a:t>are preferred.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3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66D9-0B8E-49E3-BADA-2ED9E3D9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C9C5-BA92-444F-9FD7-5A94DAB7A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>
              <a:lnSpc>
                <a:spcPts val="2000"/>
              </a:lnSpc>
              <a:spcAft>
                <a:spcPts val="800"/>
              </a:spcAft>
              <a:buSzPct val="100000"/>
            </a:pPr>
            <a:r>
              <a:rPr lang="en-US" b="1" dirty="0">
                <a:solidFill>
                  <a:srgbClr val="BA192F"/>
                </a:solidFill>
                <a:ea typeface="ＭＳ Ｐゴシック" charset="-128"/>
              </a:rPr>
              <a:t>Components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Group sessions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1x1 meetings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Digital presentations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Benefits fairs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Spanish presentations and representatives</a:t>
            </a:r>
          </a:p>
          <a:p>
            <a:pPr>
              <a:lnSpc>
                <a:spcPts val="2000"/>
              </a:lnSpc>
              <a:spcAft>
                <a:spcPts val="800"/>
              </a:spcAft>
              <a:buSzPct val="100000"/>
            </a:pPr>
            <a:endParaRPr lang="en-US" b="1" dirty="0">
              <a:solidFill>
                <a:srgbClr val="BA192F"/>
              </a:solidFill>
              <a:ea typeface="ＭＳ Ｐゴシック" charset="-128"/>
            </a:endParaRPr>
          </a:p>
          <a:p>
            <a:pPr>
              <a:lnSpc>
                <a:spcPts val="2000"/>
              </a:lnSpc>
              <a:spcAft>
                <a:spcPts val="800"/>
              </a:spcAft>
              <a:buSzPct val="100000"/>
            </a:pPr>
            <a:r>
              <a:rPr lang="en-US" b="1" dirty="0">
                <a:solidFill>
                  <a:srgbClr val="BA192F"/>
                </a:solidFill>
                <a:ea typeface="ＭＳ Ｐゴシック" charset="-128"/>
              </a:rPr>
              <a:t>Sample topics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Getting started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Financial wellness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Millennial seminar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Investing on your terms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An apple a day: healthcare</a:t>
            </a:r>
          </a:p>
          <a:p>
            <a:pPr marL="173038" indent="-173038">
              <a:lnSpc>
                <a:spcPts val="2000"/>
              </a:lnSpc>
              <a:spcAft>
                <a:spcPts val="800"/>
              </a:spcAft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7C7C7C"/>
                </a:solidFill>
                <a:ea typeface="ＭＳ Ｐゴシック" charset="-128"/>
              </a:rPr>
              <a:t>Women and investing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4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089D-1193-4600-B08A-84F2A18DD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Reinventing Retirement</a:t>
            </a:r>
            <a:br>
              <a:rPr lang="en-US" dirty="0"/>
            </a:br>
            <a:r>
              <a:rPr lang="en-US" dirty="0"/>
              <a:t>Knowledge Is Retirement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5145-ECD8-4D19-AF86-4355ECE83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Louisiana Deferred Compensation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2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9283-A8AB-4511-B406-9D0DA574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</a:t>
            </a:r>
            <a:r>
              <a:rPr lang="en-US" altLang="ja-JP" dirty="0"/>
              <a:t>s keeping you from saving?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03ED7-6CA7-4F67-AEA7-20AEE936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18872"/>
            <a:r>
              <a:rPr lang="ja-JP" altLang="en-US" dirty="0"/>
              <a:t>“</a:t>
            </a:r>
            <a:r>
              <a:rPr lang="en-US" altLang="ja-JP" dirty="0"/>
              <a:t>I can</a:t>
            </a:r>
            <a:r>
              <a:rPr lang="pt-PT" altLang="en-US" dirty="0"/>
              <a:t>'</a:t>
            </a:r>
            <a:r>
              <a:rPr lang="en-US" altLang="ja-JP" dirty="0"/>
              <a:t>t afford to contribute.</a:t>
            </a:r>
            <a:r>
              <a:rPr lang="ja-JP" altLang="en-US" dirty="0"/>
              <a:t>”</a:t>
            </a:r>
            <a:endParaRPr lang="en-US" altLang="ja-JP" dirty="0"/>
          </a:p>
          <a:p>
            <a:pPr indent="-118872"/>
            <a:r>
              <a:rPr lang="ja-JP" altLang="en-US" dirty="0"/>
              <a:t>“</a:t>
            </a:r>
            <a:r>
              <a:rPr lang="en-US" altLang="ja-JP" dirty="0"/>
              <a:t>Retirement is too far off to worry about right now.</a:t>
            </a:r>
            <a:r>
              <a:rPr lang="ja-JP" altLang="en-US" dirty="0"/>
              <a:t>”</a:t>
            </a:r>
            <a:endParaRPr lang="en-US" altLang="ja-JP" dirty="0"/>
          </a:p>
          <a:p>
            <a:pPr indent="-118872"/>
            <a:r>
              <a:rPr lang="pt-PT" altLang="en-US" dirty="0"/>
              <a:t>“</a:t>
            </a:r>
            <a:r>
              <a:rPr lang="pt-PT" dirty="0"/>
              <a:t>I</a:t>
            </a:r>
            <a:r>
              <a:rPr lang="pt-PT" altLang="en-US" dirty="0"/>
              <a:t>'</a:t>
            </a:r>
            <a:r>
              <a:rPr lang="pt-PT" dirty="0"/>
              <a:t>m already taking care of my retirement needs by participating in another savings plan (such as an IRA or bank savings account).</a:t>
            </a:r>
            <a:r>
              <a:rPr lang="pt-PT" altLang="en-US" dirty="0"/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15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410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Arial Narrow Regular</vt:lpstr>
      <vt:lpstr>Century Gothic</vt:lpstr>
      <vt:lpstr>Wingdings 3</vt:lpstr>
      <vt:lpstr>Ion Boardroom</vt:lpstr>
      <vt:lpstr>Louisiana Public Employees Deferred Compensation Plan</vt:lpstr>
      <vt:lpstr>A Homepage that provides a clear view of projected income in retirement</vt:lpstr>
      <vt:lpstr>Empower  – income view - participant age 45</vt:lpstr>
      <vt:lpstr>Enhanced “next step”  multiple ways to increase contributions</vt:lpstr>
      <vt:lpstr>Consistent experience across all interactions</vt:lpstr>
      <vt:lpstr>Employee communication trends</vt:lpstr>
      <vt:lpstr>Retirement education</vt:lpstr>
      <vt:lpstr>Reinventing Retirement Knowledge Is Retirement Power</vt:lpstr>
      <vt:lpstr>What's keeping you from saving?</vt:lpstr>
      <vt:lpstr>Pay yourself first</vt:lpstr>
      <vt:lpstr>Saving a little more can mean a lot</vt:lpstr>
      <vt:lpstr>Budgeting:  Helping You Reach Your Goals,  Helping You Achieve Your Dreams</vt:lpstr>
      <vt:lpstr>What is a budget?</vt:lpstr>
      <vt:lpstr>Evaluate your income</vt:lpstr>
      <vt:lpstr>Expenses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 Public Employees Deferred Compensation Plan</dc:title>
  <dc:creator>Susannah Montandon</dc:creator>
  <cp:lastModifiedBy>Susannah Montandon</cp:lastModifiedBy>
  <cp:revision>2</cp:revision>
  <dcterms:created xsi:type="dcterms:W3CDTF">2019-08-21T15:27:12Z</dcterms:created>
  <dcterms:modified xsi:type="dcterms:W3CDTF">2019-08-21T15:30:29Z</dcterms:modified>
</cp:coreProperties>
</file>