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12" autoAdjust="0"/>
  </p:normalViewPr>
  <p:slideViewPr>
    <p:cSldViewPr snapToGrid="0">
      <p:cViewPr varScale="1">
        <p:scale>
          <a:sx n="108" d="100"/>
          <a:sy n="108" d="100"/>
        </p:scale>
        <p:origin x="6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8/21/2019</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8/21/2019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8/21/2019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8/21/2019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8/21/2019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8/21/2019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8/21/2019</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8/21/2019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8/21/2019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8/21/2019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8/21/2019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8/21/2019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8/21/2019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8/21/2019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8/21/2019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8/21/2019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8/21/2019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8/21/2019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07A8F-76E5-4DDF-8EFD-9E3F60728167}"/>
              </a:ext>
            </a:extLst>
          </p:cNvPr>
          <p:cNvSpPr>
            <a:spLocks noGrp="1"/>
          </p:cNvSpPr>
          <p:nvPr>
            <p:ph type="ctrTitle"/>
          </p:nvPr>
        </p:nvSpPr>
        <p:spPr/>
        <p:txBody>
          <a:bodyPr/>
          <a:lstStyle/>
          <a:p>
            <a:r>
              <a:rPr lang="en" sz="4400" dirty="0">
                <a:solidFill>
                  <a:srgbClr val="FFFFFF"/>
                </a:solidFill>
                <a:effectLst>
                  <a:outerShdw blurRad="50800" dist="101600" dir="5400000" algn="t" rotWithShape="0">
                    <a:prstClr val="black">
                      <a:alpha val="40000"/>
                    </a:prstClr>
                  </a:outerShdw>
                </a:effectLst>
                <a:latin typeface="Montserrat"/>
                <a:ea typeface="Montserrat"/>
                <a:cs typeface="Montserrat"/>
                <a:sym typeface="Montserrat"/>
              </a:rPr>
              <a:t>Why Cost is so Important:</a:t>
            </a:r>
            <a:br>
              <a:rPr lang="en" sz="4400" dirty="0">
                <a:solidFill>
                  <a:srgbClr val="FFFFFF"/>
                </a:solidFill>
                <a:effectLst>
                  <a:outerShdw blurRad="50800" dist="101600" dir="5400000" algn="t" rotWithShape="0">
                    <a:prstClr val="black">
                      <a:alpha val="40000"/>
                    </a:prstClr>
                  </a:outerShdw>
                </a:effectLst>
                <a:latin typeface="Montserrat"/>
                <a:ea typeface="Montserrat"/>
                <a:cs typeface="Montserrat"/>
                <a:sym typeface="Montserrat"/>
              </a:rPr>
            </a:br>
            <a:r>
              <a:rPr lang="en-US" sz="2000" dirty="0">
                <a:solidFill>
                  <a:srgbClr val="FFFFFF"/>
                </a:solidFill>
                <a:effectLst>
                  <a:outerShdw blurRad="50800" dist="101600" dir="5400000" algn="t" rotWithShape="0">
                    <a:prstClr val="black">
                      <a:alpha val="40000"/>
                    </a:prstClr>
                  </a:outerShdw>
                </a:effectLst>
                <a:latin typeface="Montserrat"/>
                <a:ea typeface="Montserrat"/>
                <a:cs typeface="Montserrat"/>
                <a:sym typeface="Montserrat"/>
              </a:rPr>
              <a:t>A Case Study of a Hypothetical LSU Employee</a:t>
            </a:r>
            <a:br>
              <a:rPr lang="en-US" dirty="0">
                <a:solidFill>
                  <a:srgbClr val="FFFFFF"/>
                </a:solidFill>
                <a:effectLst>
                  <a:outerShdw blurRad="50800" dist="101600" dir="5400000" algn="t" rotWithShape="0">
                    <a:prstClr val="black">
                      <a:alpha val="40000"/>
                    </a:prstClr>
                  </a:outerShdw>
                </a:effectLst>
                <a:latin typeface="Montserrat"/>
                <a:ea typeface="Montserrat"/>
                <a:cs typeface="Montserrat"/>
                <a:sym typeface="Montserrat"/>
              </a:rPr>
            </a:br>
            <a:endParaRPr lang="en-US" dirty="0"/>
          </a:p>
        </p:txBody>
      </p:sp>
      <p:sp>
        <p:nvSpPr>
          <p:cNvPr id="3" name="Subtitle 2">
            <a:extLst>
              <a:ext uri="{FF2B5EF4-FFF2-40B4-BE49-F238E27FC236}">
                <a16:creationId xmlns:a16="http://schemas.microsoft.com/office/drawing/2014/main" id="{3A93785C-AF49-42A9-8F42-F0139DD707BD}"/>
              </a:ext>
            </a:extLst>
          </p:cNvPr>
          <p:cNvSpPr>
            <a:spLocks noGrp="1"/>
          </p:cNvSpPr>
          <p:nvPr>
            <p:ph type="subTitle" idx="1"/>
          </p:nvPr>
        </p:nvSpPr>
        <p:spPr/>
        <p:txBody>
          <a:bodyPr/>
          <a:lstStyle/>
          <a:p>
            <a:r>
              <a:rPr lang="en-US" dirty="0">
                <a:solidFill>
                  <a:srgbClr val="FFFFFF"/>
                </a:solidFill>
                <a:effectLst>
                  <a:outerShdw blurRad="50800" dist="101600" dir="5400000" algn="t" rotWithShape="0">
                    <a:prstClr val="black">
                      <a:alpha val="40000"/>
                    </a:prstClr>
                  </a:outerShdw>
                </a:effectLst>
                <a:latin typeface="Montserrat"/>
                <a:ea typeface="Montserrat"/>
                <a:cs typeface="Montserrat"/>
                <a:sym typeface="Montserrat"/>
              </a:rPr>
              <a:t>Donald Chance</a:t>
            </a:r>
          </a:p>
          <a:p>
            <a:endParaRPr lang="en-US" dirty="0"/>
          </a:p>
        </p:txBody>
      </p:sp>
    </p:spTree>
    <p:extLst>
      <p:ext uri="{BB962C8B-B14F-4D97-AF65-F5344CB8AC3E}">
        <p14:creationId xmlns:p14="http://schemas.microsoft.com/office/powerpoint/2010/main" val="4284893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6E186-EE7A-47FA-9B10-4EBDC27CA2E3}"/>
              </a:ext>
            </a:extLst>
          </p:cNvPr>
          <p:cNvSpPr>
            <a:spLocks noGrp="1"/>
          </p:cNvSpPr>
          <p:nvPr>
            <p:ph type="title"/>
          </p:nvPr>
        </p:nvSpPr>
        <p:spPr/>
        <p:txBody>
          <a:bodyPr/>
          <a:lstStyle/>
          <a:p>
            <a:r>
              <a:rPr lang="en-US" dirty="0"/>
              <a:t>Why are People Fooled by Investment Management Costs?</a:t>
            </a:r>
          </a:p>
        </p:txBody>
      </p:sp>
      <p:sp>
        <p:nvSpPr>
          <p:cNvPr id="3" name="Content Placeholder 2">
            <a:extLst>
              <a:ext uri="{FF2B5EF4-FFF2-40B4-BE49-F238E27FC236}">
                <a16:creationId xmlns:a16="http://schemas.microsoft.com/office/drawing/2014/main" id="{8FD5F24E-7EE2-4E40-8AA6-2E2627370C9C}"/>
              </a:ext>
            </a:extLst>
          </p:cNvPr>
          <p:cNvSpPr>
            <a:spLocks noGrp="1"/>
          </p:cNvSpPr>
          <p:nvPr>
            <p:ph idx="1"/>
          </p:nvPr>
        </p:nvSpPr>
        <p:spPr/>
        <p:txBody>
          <a:bodyPr/>
          <a:lstStyle/>
          <a:p>
            <a:r>
              <a:rPr lang="en-US" dirty="0">
                <a:solidFill>
                  <a:schemeClr val="accent1"/>
                </a:solidFill>
              </a:rPr>
              <a:t>The 1% illusion</a:t>
            </a:r>
          </a:p>
          <a:p>
            <a:r>
              <a:rPr lang="en-US" dirty="0">
                <a:solidFill>
                  <a:schemeClr val="accent1"/>
                </a:solidFill>
              </a:rPr>
              <a:t>To the average person, a number like 1% is insignificant.</a:t>
            </a:r>
          </a:p>
          <a:p>
            <a:r>
              <a:rPr lang="en-US" dirty="0">
                <a:solidFill>
                  <a:schemeClr val="accent1"/>
                </a:solidFill>
              </a:rPr>
              <a:t>So let’s say, every Sunday, you go to the convenience store and buy a newspaper for $2.00.  The newspaper announces a 1% price increase.  Your paper now costs $2.02.  Outside of having to scrounge around for two pennies, you consider this insignificant.</a:t>
            </a:r>
          </a:p>
          <a:p>
            <a:r>
              <a:rPr lang="en-US" dirty="0">
                <a:solidFill>
                  <a:schemeClr val="accent1"/>
                </a:solidFill>
              </a:rPr>
              <a:t>Employees who get 1% raises feel insulted.</a:t>
            </a:r>
          </a:p>
          <a:p>
            <a:endParaRPr lang="en-US" dirty="0"/>
          </a:p>
        </p:txBody>
      </p:sp>
    </p:spTree>
    <p:extLst>
      <p:ext uri="{BB962C8B-B14F-4D97-AF65-F5344CB8AC3E}">
        <p14:creationId xmlns:p14="http://schemas.microsoft.com/office/powerpoint/2010/main" val="2299265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22126-0360-4A6D-96AF-B55FF4F624FF}"/>
              </a:ext>
            </a:extLst>
          </p:cNvPr>
          <p:cNvSpPr>
            <a:spLocks noGrp="1"/>
          </p:cNvSpPr>
          <p:nvPr>
            <p:ph type="title"/>
          </p:nvPr>
        </p:nvSpPr>
        <p:spPr/>
        <p:txBody>
          <a:bodyPr/>
          <a:lstStyle/>
          <a:p>
            <a:r>
              <a:rPr lang="en-US" dirty="0"/>
              <a:t>You can fool some of the people all of the time</a:t>
            </a:r>
          </a:p>
        </p:txBody>
      </p:sp>
      <p:sp>
        <p:nvSpPr>
          <p:cNvPr id="3" name="Content Placeholder 2">
            <a:extLst>
              <a:ext uri="{FF2B5EF4-FFF2-40B4-BE49-F238E27FC236}">
                <a16:creationId xmlns:a16="http://schemas.microsoft.com/office/drawing/2014/main" id="{1E778304-6098-48E2-87DA-44DCCECFA3A9}"/>
              </a:ext>
            </a:extLst>
          </p:cNvPr>
          <p:cNvSpPr>
            <a:spLocks noGrp="1"/>
          </p:cNvSpPr>
          <p:nvPr>
            <p:ph idx="1"/>
          </p:nvPr>
        </p:nvSpPr>
        <p:spPr/>
        <p:txBody>
          <a:bodyPr/>
          <a:lstStyle/>
          <a:p>
            <a:r>
              <a:rPr lang="en-US" dirty="0">
                <a:solidFill>
                  <a:schemeClr val="accent1"/>
                </a:solidFill>
              </a:rPr>
              <a:t>In 1997, Mark Carhart (Southern Cal) published a study in The Journal of Finance that showed that the single most distinguishing factor in predicting mutual fund performance is the cost.</a:t>
            </a:r>
          </a:p>
          <a:p>
            <a:r>
              <a:rPr lang="en-US" dirty="0">
                <a:solidFill>
                  <a:schemeClr val="accent1"/>
                </a:solidFill>
              </a:rPr>
              <a:t>And even if an investor is aware of the cost, Brad Barber (UC Davis), Terrance </a:t>
            </a:r>
            <a:r>
              <a:rPr lang="en-US" dirty="0" err="1">
                <a:solidFill>
                  <a:schemeClr val="accent1"/>
                </a:solidFill>
              </a:rPr>
              <a:t>Odean</a:t>
            </a:r>
            <a:r>
              <a:rPr lang="en-US" dirty="0">
                <a:solidFill>
                  <a:schemeClr val="accent1"/>
                </a:solidFill>
              </a:rPr>
              <a:t> (UC Berkeley), and Lu Zhang (Michigan) in a study published in The Journal of Business in 2005 find that 84% of investors believe that the more expensive the fund, the better the performance.  This is simply not true.  In fact, it is the opposite.</a:t>
            </a:r>
          </a:p>
          <a:p>
            <a:endParaRPr lang="en-US" dirty="0"/>
          </a:p>
        </p:txBody>
      </p:sp>
    </p:spTree>
    <p:extLst>
      <p:ext uri="{BB962C8B-B14F-4D97-AF65-F5344CB8AC3E}">
        <p14:creationId xmlns:p14="http://schemas.microsoft.com/office/powerpoint/2010/main" val="3798887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1BB96-121C-4EB7-BD7C-3EEE90B19177}"/>
              </a:ext>
            </a:extLst>
          </p:cNvPr>
          <p:cNvSpPr>
            <a:spLocks noGrp="1"/>
          </p:cNvSpPr>
          <p:nvPr>
            <p:ph type="title"/>
          </p:nvPr>
        </p:nvSpPr>
        <p:spPr/>
        <p:txBody>
          <a:bodyPr/>
          <a:lstStyle/>
          <a:p>
            <a:r>
              <a:rPr lang="en-US" dirty="0"/>
              <a:t>Overwhelming Choices = Bad Choices</a:t>
            </a:r>
          </a:p>
        </p:txBody>
      </p:sp>
      <p:sp>
        <p:nvSpPr>
          <p:cNvPr id="3" name="Content Placeholder 2">
            <a:extLst>
              <a:ext uri="{FF2B5EF4-FFF2-40B4-BE49-F238E27FC236}">
                <a16:creationId xmlns:a16="http://schemas.microsoft.com/office/drawing/2014/main" id="{A44DDBBB-B3EA-47FD-9B39-6C97F336798B}"/>
              </a:ext>
            </a:extLst>
          </p:cNvPr>
          <p:cNvSpPr>
            <a:spLocks noGrp="1"/>
          </p:cNvSpPr>
          <p:nvPr>
            <p:ph idx="1"/>
          </p:nvPr>
        </p:nvSpPr>
        <p:spPr/>
        <p:txBody>
          <a:bodyPr/>
          <a:lstStyle/>
          <a:p>
            <a:r>
              <a:rPr lang="en-US" dirty="0">
                <a:solidFill>
                  <a:schemeClr val="accent1"/>
                </a:solidFill>
              </a:rPr>
              <a:t>The industry presents so many investment opportunities, in fact too many, that even an experienced financial advisor, has a hard time making the optimal decision.</a:t>
            </a:r>
          </a:p>
          <a:p>
            <a:pPr lvl="1"/>
            <a:r>
              <a:rPr lang="en-US" dirty="0">
                <a:solidFill>
                  <a:schemeClr val="accent1"/>
                </a:solidFill>
              </a:rPr>
              <a:t>There is a psychological theory that says that the more choices you give a person, the more likely he’ll make  a choice he’ll regret.  (Barry Schwartz, The Paradox of Choice:  Why More is Less”, 2004 and Sheena Iyengar, The Art of Choosing, 2011).</a:t>
            </a:r>
          </a:p>
          <a:p>
            <a:pPr lvl="1"/>
            <a:r>
              <a:rPr lang="en-US" dirty="0">
                <a:solidFill>
                  <a:schemeClr val="accent1"/>
                </a:solidFill>
              </a:rPr>
              <a:t>Unfortunately in the investment management industry, the customer is likely to make the wrong choice but be too unaware to regret it.</a:t>
            </a:r>
          </a:p>
          <a:p>
            <a:pPr lvl="1"/>
            <a:endParaRPr lang="en-US" dirty="0"/>
          </a:p>
        </p:txBody>
      </p:sp>
    </p:spTree>
    <p:extLst>
      <p:ext uri="{BB962C8B-B14F-4D97-AF65-F5344CB8AC3E}">
        <p14:creationId xmlns:p14="http://schemas.microsoft.com/office/powerpoint/2010/main" val="6917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Group 9">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2" name="Rectangle 20">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4" name="Rectangle 22">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36" name="Freeform: Shape 24">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37"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334B134F-ED0C-4C25-867F-E5D7C9CC8871}"/>
              </a:ext>
            </a:extLst>
          </p:cNvPr>
          <p:cNvSpPr>
            <a:spLocks noGrp="1"/>
          </p:cNvSpPr>
          <p:nvPr>
            <p:ph type="title"/>
          </p:nvPr>
        </p:nvSpPr>
        <p:spPr>
          <a:xfrm>
            <a:off x="1154955" y="973668"/>
            <a:ext cx="2942210" cy="1020232"/>
          </a:xfrm>
        </p:spPr>
        <p:txBody>
          <a:bodyPr vert="horz" lIns="91440" tIns="45720" rIns="91440" bIns="45720" rtlCol="0" anchor="ctr">
            <a:normAutofit/>
          </a:bodyPr>
          <a:lstStyle/>
          <a:p>
            <a:pPr>
              <a:lnSpc>
                <a:spcPct val="90000"/>
              </a:lnSpc>
            </a:pPr>
            <a:r>
              <a:rPr lang="en-US" sz="3300" b="0" i="0" kern="1200">
                <a:solidFill>
                  <a:srgbClr val="EBEBEB"/>
                </a:solidFill>
                <a:latin typeface="+mj-lt"/>
                <a:ea typeface="+mj-ea"/>
                <a:cs typeface="+mj-cs"/>
              </a:rPr>
              <a:t>The Salad Bar Effect</a:t>
            </a:r>
          </a:p>
        </p:txBody>
      </p:sp>
      <p:pic>
        <p:nvPicPr>
          <p:cNvPr id="5" name="Content Placeholder 4" descr="A group of people in a room&#10;&#10;Description automatically generated">
            <a:extLst>
              <a:ext uri="{FF2B5EF4-FFF2-40B4-BE49-F238E27FC236}">
                <a16:creationId xmlns:a16="http://schemas.microsoft.com/office/drawing/2014/main" id="{C8A11013-653C-49A1-A31B-EF7010F522C3}"/>
              </a:ext>
            </a:extLst>
          </p:cNvPr>
          <p:cNvPicPr>
            <a:picLocks noGrp="1" noChangeAspect="1"/>
          </p:cNvPicPr>
          <p:nvPr>
            <p:ph sz="half" idx="2"/>
          </p:nvPr>
        </p:nvPicPr>
        <p:blipFill>
          <a:blip r:embed="rId3"/>
          <a:stretch>
            <a:fillRect/>
          </a:stretch>
        </p:blipFill>
        <p:spPr>
          <a:xfrm>
            <a:off x="5194607" y="1295826"/>
            <a:ext cx="6391533" cy="4266348"/>
          </a:xfrm>
          <a:prstGeom prst="rect">
            <a:avLst/>
          </a:prstGeom>
        </p:spPr>
      </p:pic>
      <p:sp>
        <p:nvSpPr>
          <p:cNvPr id="29" name="Rectangle 28">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1" name="Oval 30">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3" name="Oval 32">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3B7E912-8DBA-413A-B933-33CE89E35A68}"/>
              </a:ext>
            </a:extLst>
          </p:cNvPr>
          <p:cNvSpPr>
            <a:spLocks noGrp="1"/>
          </p:cNvSpPr>
          <p:nvPr>
            <p:ph sz="half" idx="1"/>
          </p:nvPr>
        </p:nvSpPr>
        <p:spPr>
          <a:xfrm>
            <a:off x="1154955" y="2120900"/>
            <a:ext cx="3133726" cy="3898900"/>
          </a:xfrm>
        </p:spPr>
        <p:txBody>
          <a:bodyPr vert="horz" lIns="91440" tIns="45720" rIns="91440" bIns="45720" rtlCol="0">
            <a:normAutofit fontScale="92500" lnSpcReduction="10000"/>
          </a:bodyPr>
          <a:lstStyle/>
          <a:p>
            <a:pPr>
              <a:lnSpc>
                <a:spcPct val="90000"/>
              </a:lnSpc>
            </a:pPr>
            <a:r>
              <a:rPr lang="en-US" sz="1700">
                <a:solidFill>
                  <a:srgbClr val="FFFFFF"/>
                </a:solidFill>
              </a:rPr>
              <a:t>Retail investment decisions are like a salad bar, except:</a:t>
            </a:r>
          </a:p>
          <a:p>
            <a:pPr lvl="1">
              <a:lnSpc>
                <a:spcPct val="90000"/>
              </a:lnSpc>
            </a:pPr>
            <a:r>
              <a:rPr lang="en-US" sz="1700">
                <a:solidFill>
                  <a:srgbClr val="FFFFFF"/>
                </a:solidFill>
              </a:rPr>
              <a:t>A salad bar has full transparency</a:t>
            </a:r>
          </a:p>
          <a:p>
            <a:pPr lvl="1">
              <a:lnSpc>
                <a:spcPct val="90000"/>
              </a:lnSpc>
            </a:pPr>
            <a:r>
              <a:rPr lang="en-US" sz="1700">
                <a:solidFill>
                  <a:srgbClr val="FFFFFF"/>
                </a:solidFill>
              </a:rPr>
              <a:t>Investment decisions have virtually no transparency</a:t>
            </a:r>
          </a:p>
          <a:p>
            <a:pPr marL="457200" lvl="1" indent="0">
              <a:lnSpc>
                <a:spcPct val="90000"/>
              </a:lnSpc>
            </a:pPr>
            <a:endParaRPr lang="en-US" sz="1700">
              <a:solidFill>
                <a:srgbClr val="FFFFFF"/>
              </a:solidFill>
            </a:endParaRPr>
          </a:p>
          <a:p>
            <a:pPr marL="457200" lvl="1" indent="0">
              <a:lnSpc>
                <a:spcPct val="90000"/>
              </a:lnSpc>
            </a:pPr>
            <a:r>
              <a:rPr lang="en-US" sz="1700">
                <a:solidFill>
                  <a:srgbClr val="FFFFFF"/>
                </a:solidFill>
              </a:rPr>
              <a:t>Fortunately under the new LSU 403(b) plan, you have full transparency and a limited number of efficient, low-cost choices.  Enjoy your salad.</a:t>
            </a:r>
          </a:p>
          <a:p>
            <a:pPr lvl="1">
              <a:lnSpc>
                <a:spcPct val="90000"/>
              </a:lnSpc>
            </a:pPr>
            <a:endParaRPr lang="en-US" sz="1700">
              <a:solidFill>
                <a:srgbClr val="FFFFFF"/>
              </a:solidFill>
            </a:endParaRPr>
          </a:p>
        </p:txBody>
      </p:sp>
      <p:sp>
        <p:nvSpPr>
          <p:cNvPr id="35"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192310590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1" name="Rectangle 20">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CBB379E-E11D-41C7-BB63-9745C79836D8}"/>
              </a:ext>
            </a:extLst>
          </p:cNvPr>
          <p:cNvSpPr>
            <a:spLocks noGrp="1"/>
          </p:cNvSpPr>
          <p:nvPr>
            <p:ph type="title"/>
          </p:nvPr>
        </p:nvSpPr>
        <p:spPr>
          <a:xfrm>
            <a:off x="1154954" y="973668"/>
            <a:ext cx="8761413" cy="706964"/>
          </a:xfrm>
        </p:spPr>
        <p:txBody>
          <a:bodyPr vert="horz" lIns="91440" tIns="45720" rIns="91440" bIns="45720" rtlCol="0" anchor="ctr">
            <a:normAutofit/>
          </a:bodyPr>
          <a:lstStyle/>
          <a:p>
            <a:r>
              <a:rPr lang="en-US" b="0" i="0" kern="1200">
                <a:solidFill>
                  <a:srgbClr val="EBEBEB"/>
                </a:solidFill>
                <a:latin typeface="+mj-lt"/>
                <a:ea typeface="+mj-ea"/>
                <a:cs typeface="+mj-cs"/>
              </a:rPr>
              <a:t>Potential Savings from New LSU Plan</a:t>
            </a:r>
          </a:p>
        </p:txBody>
      </p:sp>
      <p:sp>
        <p:nvSpPr>
          <p:cNvPr id="3" name="Content Placeholder 2">
            <a:extLst>
              <a:ext uri="{FF2B5EF4-FFF2-40B4-BE49-F238E27FC236}">
                <a16:creationId xmlns:a16="http://schemas.microsoft.com/office/drawing/2014/main" id="{E9C422CC-F0C5-4197-ABAB-1C6D138CAE39}"/>
              </a:ext>
            </a:extLst>
          </p:cNvPr>
          <p:cNvSpPr>
            <a:spLocks noGrp="1"/>
          </p:cNvSpPr>
          <p:nvPr>
            <p:ph sz="half" idx="1"/>
          </p:nvPr>
        </p:nvSpPr>
        <p:spPr>
          <a:xfrm>
            <a:off x="1154955" y="2603500"/>
            <a:ext cx="3481054" cy="3416300"/>
          </a:xfrm>
        </p:spPr>
        <p:txBody>
          <a:bodyPr vert="horz" lIns="91440" tIns="45720" rIns="91440" bIns="45720" rtlCol="0" anchor="ctr">
            <a:normAutofit/>
          </a:bodyPr>
          <a:lstStyle/>
          <a:p>
            <a:r>
              <a:rPr lang="en-US" sz="1600"/>
              <a:t>Assume a $5,000 initial annual deposit, 2% increase in savings per year.</a:t>
            </a:r>
          </a:p>
          <a:p>
            <a:r>
              <a:rPr lang="en-US" sz="1600"/>
              <a:t>The additional money you would accumulate after 35 years, assuming same returns as S&amp;P 500 over last 35 years:</a:t>
            </a:r>
          </a:p>
          <a:p>
            <a:endParaRPr lang="en-US" sz="1600"/>
          </a:p>
        </p:txBody>
      </p:sp>
      <p:pic>
        <p:nvPicPr>
          <p:cNvPr id="5" name="Content Placeholder 4" descr="Chart comparing average under old cost">
            <a:extLst>
              <a:ext uri="{FF2B5EF4-FFF2-40B4-BE49-F238E27FC236}">
                <a16:creationId xmlns:a16="http://schemas.microsoft.com/office/drawing/2014/main" id="{2A296FEB-80E2-4D3E-B94C-59AA02820475}"/>
              </a:ext>
            </a:extLst>
          </p:cNvPr>
          <p:cNvPicPr>
            <a:picLocks noGrp="1" noChangeAspect="1"/>
          </p:cNvPicPr>
          <p:nvPr>
            <p:ph sz="half" idx="2"/>
          </p:nvPr>
        </p:nvPicPr>
        <p:blipFill>
          <a:blip r:embed="rId3"/>
          <a:stretch>
            <a:fillRect/>
          </a:stretch>
        </p:blipFill>
        <p:spPr>
          <a:xfrm>
            <a:off x="4984956" y="3143278"/>
            <a:ext cx="6158802" cy="233250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256595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1" name="Rectangle 20">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D47DCAD-34FE-4DED-8C4E-C5DF02181A61}"/>
              </a:ext>
            </a:extLst>
          </p:cNvPr>
          <p:cNvSpPr>
            <a:spLocks noGrp="1"/>
          </p:cNvSpPr>
          <p:nvPr>
            <p:ph type="title"/>
          </p:nvPr>
        </p:nvSpPr>
        <p:spPr>
          <a:xfrm>
            <a:off x="1154954" y="973668"/>
            <a:ext cx="8761413" cy="706964"/>
          </a:xfrm>
        </p:spPr>
        <p:txBody>
          <a:bodyPr vert="horz" lIns="91440" tIns="45720" rIns="91440" bIns="45720" rtlCol="0" anchor="ctr">
            <a:normAutofit/>
          </a:bodyPr>
          <a:lstStyle/>
          <a:p>
            <a:r>
              <a:rPr lang="en-US" b="0" i="0" kern="1200">
                <a:solidFill>
                  <a:srgbClr val="EBEBEB"/>
                </a:solidFill>
                <a:latin typeface="+mj-lt"/>
                <a:ea typeface="+mj-ea"/>
                <a:cs typeface="+mj-cs"/>
              </a:rPr>
              <a:t>Potential Savings from New Plan</a:t>
            </a:r>
          </a:p>
        </p:txBody>
      </p:sp>
      <p:sp>
        <p:nvSpPr>
          <p:cNvPr id="3" name="Content Placeholder 2">
            <a:extLst>
              <a:ext uri="{FF2B5EF4-FFF2-40B4-BE49-F238E27FC236}">
                <a16:creationId xmlns:a16="http://schemas.microsoft.com/office/drawing/2014/main" id="{D5956F7E-9E84-47BB-A00C-2715419F48B1}"/>
              </a:ext>
            </a:extLst>
          </p:cNvPr>
          <p:cNvSpPr>
            <a:spLocks noGrp="1"/>
          </p:cNvSpPr>
          <p:nvPr>
            <p:ph sz="half" idx="1"/>
          </p:nvPr>
        </p:nvSpPr>
        <p:spPr>
          <a:xfrm>
            <a:off x="1154955" y="2603500"/>
            <a:ext cx="3481054" cy="3416300"/>
          </a:xfrm>
        </p:spPr>
        <p:txBody>
          <a:bodyPr vert="horz" lIns="91440" tIns="45720" rIns="91440" bIns="45720" rtlCol="0" anchor="ctr">
            <a:normAutofit/>
          </a:bodyPr>
          <a:lstStyle/>
          <a:p>
            <a:r>
              <a:rPr lang="en-US" sz="1600"/>
              <a:t>Lowest vs. highest cost savings by provider</a:t>
            </a:r>
          </a:p>
          <a:p>
            <a:endParaRPr lang="en-US" sz="1600"/>
          </a:p>
        </p:txBody>
      </p:sp>
      <p:pic>
        <p:nvPicPr>
          <p:cNvPr id="5" name="Content Placeholder 4" descr="Chart showing lowest cost fund vs highest cost fund">
            <a:extLst>
              <a:ext uri="{FF2B5EF4-FFF2-40B4-BE49-F238E27FC236}">
                <a16:creationId xmlns:a16="http://schemas.microsoft.com/office/drawing/2014/main" id="{02942D51-2F4E-4AEF-A5E3-46F7A6A05317}"/>
              </a:ext>
            </a:extLst>
          </p:cNvPr>
          <p:cNvPicPr>
            <a:picLocks noGrp="1" noChangeAspect="1"/>
          </p:cNvPicPr>
          <p:nvPr>
            <p:ph sz="half" idx="2"/>
          </p:nvPr>
        </p:nvPicPr>
        <p:blipFill>
          <a:blip r:embed="rId3"/>
          <a:stretch>
            <a:fillRect/>
          </a:stretch>
        </p:blipFill>
        <p:spPr>
          <a:xfrm>
            <a:off x="4984956" y="3425601"/>
            <a:ext cx="6158802" cy="1767862"/>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538582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9">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4" name="Rectangle 20">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BBC64AE-8229-49D3-81AD-ACDF6DD20C7E}"/>
              </a:ext>
            </a:extLst>
          </p:cNvPr>
          <p:cNvSpPr>
            <a:spLocks noGrp="1"/>
          </p:cNvSpPr>
          <p:nvPr>
            <p:ph type="title"/>
          </p:nvPr>
        </p:nvSpPr>
        <p:spPr>
          <a:xfrm>
            <a:off x="1154954" y="973668"/>
            <a:ext cx="8761413" cy="706964"/>
          </a:xfrm>
        </p:spPr>
        <p:txBody>
          <a:bodyPr vert="horz" lIns="91440" tIns="45720" rIns="91440" bIns="45720" rtlCol="0" anchor="ctr">
            <a:normAutofit/>
          </a:bodyPr>
          <a:lstStyle/>
          <a:p>
            <a:r>
              <a:rPr lang="en-US" b="0" i="0" kern="1200">
                <a:solidFill>
                  <a:srgbClr val="EBEBEB"/>
                </a:solidFill>
                <a:latin typeface="+mj-lt"/>
                <a:ea typeface="+mj-ea"/>
                <a:cs typeface="+mj-cs"/>
              </a:rPr>
              <a:t>Potential Savings From New Plan</a:t>
            </a:r>
          </a:p>
        </p:txBody>
      </p:sp>
      <p:sp>
        <p:nvSpPr>
          <p:cNvPr id="3" name="Content Placeholder 2">
            <a:extLst>
              <a:ext uri="{FF2B5EF4-FFF2-40B4-BE49-F238E27FC236}">
                <a16:creationId xmlns:a16="http://schemas.microsoft.com/office/drawing/2014/main" id="{614458BA-6C42-485A-B4E7-BC4A56DF4592}"/>
              </a:ext>
            </a:extLst>
          </p:cNvPr>
          <p:cNvSpPr>
            <a:spLocks noGrp="1"/>
          </p:cNvSpPr>
          <p:nvPr>
            <p:ph sz="half" idx="1"/>
          </p:nvPr>
        </p:nvSpPr>
        <p:spPr>
          <a:xfrm>
            <a:off x="1154954" y="2603500"/>
            <a:ext cx="5211979" cy="3416300"/>
          </a:xfrm>
        </p:spPr>
        <p:txBody>
          <a:bodyPr vert="horz" lIns="91440" tIns="45720" rIns="91440" bIns="45720" rtlCol="0" anchor="ctr">
            <a:normAutofit/>
          </a:bodyPr>
          <a:lstStyle/>
          <a:p>
            <a:r>
              <a:rPr lang="en-US"/>
              <a:t>Lowest cost fund of lowest cost provider vs. highest cost fund of highest cost provider</a:t>
            </a:r>
          </a:p>
          <a:p>
            <a:endParaRPr lang="en-US" dirty="0"/>
          </a:p>
        </p:txBody>
      </p:sp>
      <p:pic>
        <p:nvPicPr>
          <p:cNvPr id="5" name="Content Placeholder 4" descr="savings of $305,304">
            <a:extLst>
              <a:ext uri="{FF2B5EF4-FFF2-40B4-BE49-F238E27FC236}">
                <a16:creationId xmlns:a16="http://schemas.microsoft.com/office/drawing/2014/main" id="{7DE939FD-AC78-40D9-B96D-66E988C85C0C}"/>
              </a:ext>
            </a:extLst>
          </p:cNvPr>
          <p:cNvPicPr>
            <a:picLocks noGrp="1" noChangeAspect="1"/>
          </p:cNvPicPr>
          <p:nvPr>
            <p:ph sz="half" idx="2"/>
          </p:nvPr>
        </p:nvPicPr>
        <p:blipFill>
          <a:blip r:embed="rId3"/>
          <a:stretch>
            <a:fillRect/>
          </a:stretch>
        </p:blipFill>
        <p:spPr>
          <a:xfrm>
            <a:off x="6798733" y="3431859"/>
            <a:ext cx="4345024" cy="1755346"/>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43976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64C1B-B454-4E65-A984-6658B1CAB717}"/>
              </a:ext>
            </a:extLst>
          </p:cNvPr>
          <p:cNvSpPr>
            <a:spLocks noGrp="1"/>
          </p:cNvSpPr>
          <p:nvPr>
            <p:ph type="title"/>
          </p:nvPr>
        </p:nvSpPr>
        <p:spPr>
          <a:xfrm>
            <a:off x="1154954" y="973668"/>
            <a:ext cx="8761413" cy="706964"/>
          </a:xfrm>
        </p:spPr>
        <p:txBody>
          <a:bodyPr/>
          <a:lstStyle/>
          <a:p>
            <a:r>
              <a:rPr lang="en-US"/>
              <a:t>In Short</a:t>
            </a:r>
            <a:endParaRPr lang="en-US" dirty="0"/>
          </a:p>
        </p:txBody>
      </p:sp>
      <p:pic>
        <p:nvPicPr>
          <p:cNvPr id="4" name="Content Placeholder 3" descr="Costs matter">
            <a:extLst>
              <a:ext uri="{FF2B5EF4-FFF2-40B4-BE49-F238E27FC236}">
                <a16:creationId xmlns:a16="http://schemas.microsoft.com/office/drawing/2014/main" id="{99354A3D-6A8C-4183-9350-43512B28DD61}"/>
              </a:ext>
            </a:extLst>
          </p:cNvPr>
          <p:cNvPicPr>
            <a:picLocks noGrp="1" noChangeAspect="1"/>
          </p:cNvPicPr>
          <p:nvPr>
            <p:ph idx="1"/>
          </p:nvPr>
        </p:nvPicPr>
        <p:blipFill>
          <a:blip r:embed="rId2"/>
          <a:stretch>
            <a:fillRect/>
          </a:stretch>
        </p:blipFill>
        <p:spPr>
          <a:xfrm>
            <a:off x="4342754" y="3384977"/>
            <a:ext cx="2450804" cy="1853345"/>
          </a:xfrm>
          <a:prstGeom prst="rect">
            <a:avLst/>
          </a:prstGeom>
        </p:spPr>
      </p:pic>
    </p:spTree>
    <p:extLst>
      <p:ext uri="{BB962C8B-B14F-4D97-AF65-F5344CB8AC3E}">
        <p14:creationId xmlns:p14="http://schemas.microsoft.com/office/powerpoint/2010/main" val="182556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7B392-C0F7-4AD9-A314-C57F95026648}"/>
              </a:ext>
            </a:extLst>
          </p:cNvPr>
          <p:cNvSpPr>
            <a:spLocks noGrp="1"/>
          </p:cNvSpPr>
          <p:nvPr>
            <p:ph type="title"/>
          </p:nvPr>
        </p:nvSpPr>
        <p:spPr/>
        <p:txBody>
          <a:bodyPr/>
          <a:lstStyle/>
          <a:p>
            <a:r>
              <a:rPr lang="en-US" dirty="0"/>
              <a:t>Hypothetical LSU Employee – Case Study</a:t>
            </a:r>
          </a:p>
        </p:txBody>
      </p:sp>
      <p:sp>
        <p:nvSpPr>
          <p:cNvPr id="3" name="Content Placeholder 2">
            <a:extLst>
              <a:ext uri="{FF2B5EF4-FFF2-40B4-BE49-F238E27FC236}">
                <a16:creationId xmlns:a16="http://schemas.microsoft.com/office/drawing/2014/main" id="{895EBA5C-2821-4FCD-9CE2-4FF9ABBAE67C}"/>
              </a:ext>
            </a:extLst>
          </p:cNvPr>
          <p:cNvSpPr>
            <a:spLocks noGrp="1"/>
          </p:cNvSpPr>
          <p:nvPr>
            <p:ph idx="1"/>
          </p:nvPr>
        </p:nvSpPr>
        <p:spPr/>
        <p:txBody>
          <a:bodyPr/>
          <a:lstStyle/>
          <a:p>
            <a:r>
              <a:rPr lang="en-US" dirty="0">
                <a:solidFill>
                  <a:schemeClr val="accent1"/>
                </a:solidFill>
              </a:rPr>
              <a:t>Veronica Moeller is a 55-year old LSU employee.  She is divorced and completely self-supporting.</a:t>
            </a:r>
          </a:p>
          <a:p>
            <a:r>
              <a:rPr lang="en-US" dirty="0">
                <a:solidFill>
                  <a:schemeClr val="accent1"/>
                </a:solidFill>
              </a:rPr>
              <a:t>She has a 403(b) account through LSU that has a balance of $300,000 (rounded).  This is under the pre-September 2018 plan.</a:t>
            </a:r>
          </a:p>
          <a:p>
            <a:r>
              <a:rPr lang="en-US" dirty="0">
                <a:solidFill>
                  <a:schemeClr val="accent1"/>
                </a:solidFill>
              </a:rPr>
              <a:t>She is in the state pension system but figures that the income from her pension will be just enough to live.  Her 403(b) is supposed to make the difference in getting by and living comfortably.</a:t>
            </a:r>
          </a:p>
          <a:p>
            <a:r>
              <a:rPr lang="en-US" dirty="0">
                <a:solidFill>
                  <a:schemeClr val="accent1"/>
                </a:solidFill>
              </a:rPr>
              <a:t>She hopes to retire in 10 years.</a:t>
            </a:r>
          </a:p>
          <a:p>
            <a:endParaRPr lang="en-US" dirty="0"/>
          </a:p>
        </p:txBody>
      </p:sp>
    </p:spTree>
    <p:extLst>
      <p:ext uri="{BB962C8B-B14F-4D97-AF65-F5344CB8AC3E}">
        <p14:creationId xmlns:p14="http://schemas.microsoft.com/office/powerpoint/2010/main" val="3460816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42DCA-8A8C-4875-9307-32C986CA7D1A}"/>
              </a:ext>
            </a:extLst>
          </p:cNvPr>
          <p:cNvSpPr>
            <a:spLocks noGrp="1"/>
          </p:cNvSpPr>
          <p:nvPr>
            <p:ph type="title"/>
          </p:nvPr>
        </p:nvSpPr>
        <p:spPr/>
        <p:txBody>
          <a:bodyPr/>
          <a:lstStyle/>
          <a:p>
            <a:r>
              <a:rPr lang="en-US" dirty="0"/>
              <a:t>Hypothetical LSU Employee – Case Study</a:t>
            </a:r>
          </a:p>
        </p:txBody>
      </p:sp>
      <p:sp>
        <p:nvSpPr>
          <p:cNvPr id="3" name="Content Placeholder 2">
            <a:extLst>
              <a:ext uri="{FF2B5EF4-FFF2-40B4-BE49-F238E27FC236}">
                <a16:creationId xmlns:a16="http://schemas.microsoft.com/office/drawing/2014/main" id="{B0146881-2A14-438B-BC01-7D09EE73E98E}"/>
              </a:ext>
            </a:extLst>
          </p:cNvPr>
          <p:cNvSpPr>
            <a:spLocks noGrp="1"/>
          </p:cNvSpPr>
          <p:nvPr>
            <p:ph idx="1"/>
          </p:nvPr>
        </p:nvSpPr>
        <p:spPr/>
        <p:txBody>
          <a:bodyPr/>
          <a:lstStyle/>
          <a:p>
            <a:r>
              <a:rPr lang="en-US" dirty="0">
                <a:solidFill>
                  <a:schemeClr val="accent1"/>
                </a:solidFill>
              </a:rPr>
              <a:t>Veronica’ adult daughter, Leigh Ann, a recent LSU graduate with an MS in finance, decides to ask her about her retirement savings.</a:t>
            </a:r>
          </a:p>
          <a:p>
            <a:r>
              <a:rPr lang="en-US" dirty="0">
                <a:solidFill>
                  <a:schemeClr val="accent1"/>
                </a:solidFill>
              </a:rPr>
              <a:t>Leigh Ann:  Mom, how much are you paying for your 403(b) account?</a:t>
            </a:r>
          </a:p>
          <a:p>
            <a:r>
              <a:rPr lang="en-US" dirty="0">
                <a:solidFill>
                  <a:schemeClr val="accent1"/>
                </a:solidFill>
              </a:rPr>
              <a:t>Veronica:  I don’t really know, but I don’t think it’s very much.  I never see any bills or anything.</a:t>
            </a:r>
          </a:p>
          <a:p>
            <a:r>
              <a:rPr lang="en-US" dirty="0">
                <a:solidFill>
                  <a:schemeClr val="accent1"/>
                </a:solidFill>
              </a:rPr>
              <a:t>Leigh Ann :  Let me take a look at your statement.</a:t>
            </a:r>
          </a:p>
          <a:p>
            <a:endParaRPr lang="en-US" dirty="0"/>
          </a:p>
        </p:txBody>
      </p:sp>
    </p:spTree>
    <p:extLst>
      <p:ext uri="{BB962C8B-B14F-4D97-AF65-F5344CB8AC3E}">
        <p14:creationId xmlns:p14="http://schemas.microsoft.com/office/powerpoint/2010/main" val="2134258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91611-65F7-4C21-867F-55D00E5FD12B}"/>
              </a:ext>
            </a:extLst>
          </p:cNvPr>
          <p:cNvSpPr>
            <a:spLocks noGrp="1"/>
          </p:cNvSpPr>
          <p:nvPr>
            <p:ph type="title"/>
          </p:nvPr>
        </p:nvSpPr>
        <p:spPr/>
        <p:txBody>
          <a:bodyPr/>
          <a:lstStyle/>
          <a:p>
            <a:r>
              <a:rPr lang="en-US" dirty="0"/>
              <a:t>Hypothetical LSU Employee – Case Study</a:t>
            </a:r>
          </a:p>
        </p:txBody>
      </p:sp>
      <p:sp>
        <p:nvSpPr>
          <p:cNvPr id="3" name="Content Placeholder 2">
            <a:extLst>
              <a:ext uri="{FF2B5EF4-FFF2-40B4-BE49-F238E27FC236}">
                <a16:creationId xmlns:a16="http://schemas.microsoft.com/office/drawing/2014/main" id="{3A2221E1-7DF4-4EC2-AA5B-A316C7E067B6}"/>
              </a:ext>
            </a:extLst>
          </p:cNvPr>
          <p:cNvSpPr>
            <a:spLocks noGrp="1"/>
          </p:cNvSpPr>
          <p:nvPr>
            <p:ph idx="1"/>
          </p:nvPr>
        </p:nvSpPr>
        <p:spPr/>
        <p:txBody>
          <a:bodyPr/>
          <a:lstStyle/>
          <a:p>
            <a:r>
              <a:rPr lang="en-US" dirty="0">
                <a:solidFill>
                  <a:schemeClr val="accent1"/>
                </a:solidFill>
              </a:rPr>
              <a:t>After reviewing the statement, Leigh Ann estimates that Veronica is paying 0.2% for admin fees, and the weighted expense ratio of her mutual funds is 0.8% for a total of 1% (rounded).</a:t>
            </a:r>
          </a:p>
          <a:p>
            <a:r>
              <a:rPr lang="en-US" dirty="0">
                <a:solidFill>
                  <a:schemeClr val="accent1"/>
                </a:solidFill>
              </a:rPr>
              <a:t>Leigh Ann :  Mom, you’re paying 1%.</a:t>
            </a:r>
          </a:p>
          <a:p>
            <a:r>
              <a:rPr lang="en-US" dirty="0">
                <a:solidFill>
                  <a:schemeClr val="accent1"/>
                </a:solidFill>
              </a:rPr>
              <a:t>Veronica:  That’s not much.  Last year I got a 1% raise, and I can’t even feel it.</a:t>
            </a:r>
          </a:p>
          <a:p>
            <a:endParaRPr lang="en-US" dirty="0"/>
          </a:p>
        </p:txBody>
      </p:sp>
    </p:spTree>
    <p:extLst>
      <p:ext uri="{BB962C8B-B14F-4D97-AF65-F5344CB8AC3E}">
        <p14:creationId xmlns:p14="http://schemas.microsoft.com/office/powerpoint/2010/main" val="1737611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3E1F3-3442-48CF-92E9-65AA1B0CCE9A}"/>
              </a:ext>
            </a:extLst>
          </p:cNvPr>
          <p:cNvSpPr>
            <a:spLocks noGrp="1"/>
          </p:cNvSpPr>
          <p:nvPr>
            <p:ph type="title"/>
          </p:nvPr>
        </p:nvSpPr>
        <p:spPr/>
        <p:txBody>
          <a:bodyPr/>
          <a:lstStyle/>
          <a:p>
            <a:r>
              <a:rPr lang="en-US" dirty="0"/>
              <a:t>Hypothetical LSU Employee – Case Study</a:t>
            </a:r>
          </a:p>
        </p:txBody>
      </p:sp>
      <p:sp>
        <p:nvSpPr>
          <p:cNvPr id="3" name="Content Placeholder 2">
            <a:extLst>
              <a:ext uri="{FF2B5EF4-FFF2-40B4-BE49-F238E27FC236}">
                <a16:creationId xmlns:a16="http://schemas.microsoft.com/office/drawing/2014/main" id="{8E06018F-552A-4F84-8BBF-C76125041C6A}"/>
              </a:ext>
            </a:extLst>
          </p:cNvPr>
          <p:cNvSpPr>
            <a:spLocks noGrp="1"/>
          </p:cNvSpPr>
          <p:nvPr>
            <p:ph idx="1"/>
          </p:nvPr>
        </p:nvSpPr>
        <p:spPr/>
        <p:txBody>
          <a:bodyPr/>
          <a:lstStyle/>
          <a:p>
            <a:r>
              <a:rPr lang="en-US" dirty="0">
                <a:solidFill>
                  <a:schemeClr val="accent1"/>
                </a:solidFill>
              </a:rPr>
              <a:t>Leigh Ann :  Yeah, I’ve heard that story too.  Remember my ex-boyfriend Jason? He told me he once went to Cancun with some friends.  He was drinking a lot and in a generous mood, like buying drinks for everyone in the bar.  Then he woke up the following day having maxed out his credit cards.  He had no recollection, though he did have a headache.</a:t>
            </a:r>
          </a:p>
          <a:p>
            <a:r>
              <a:rPr lang="en-US" dirty="0">
                <a:solidFill>
                  <a:schemeClr val="accent1"/>
                </a:solidFill>
              </a:rPr>
              <a:t>Veronica:  Well, I hope that friend wasn’t really you.</a:t>
            </a:r>
          </a:p>
          <a:p>
            <a:endParaRPr lang="en-US" dirty="0"/>
          </a:p>
        </p:txBody>
      </p:sp>
    </p:spTree>
    <p:extLst>
      <p:ext uri="{BB962C8B-B14F-4D97-AF65-F5344CB8AC3E}">
        <p14:creationId xmlns:p14="http://schemas.microsoft.com/office/powerpoint/2010/main" val="1831630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7F809-A4F4-4A35-8040-215847FE3353}"/>
              </a:ext>
            </a:extLst>
          </p:cNvPr>
          <p:cNvSpPr>
            <a:spLocks noGrp="1"/>
          </p:cNvSpPr>
          <p:nvPr>
            <p:ph type="title"/>
          </p:nvPr>
        </p:nvSpPr>
        <p:spPr/>
        <p:txBody>
          <a:bodyPr/>
          <a:lstStyle/>
          <a:p>
            <a:r>
              <a:rPr lang="en-US" dirty="0"/>
              <a:t>Hypothetical LSU Employee – Case Study</a:t>
            </a:r>
          </a:p>
        </p:txBody>
      </p:sp>
      <p:sp>
        <p:nvSpPr>
          <p:cNvPr id="3" name="Content Placeholder 2">
            <a:extLst>
              <a:ext uri="{FF2B5EF4-FFF2-40B4-BE49-F238E27FC236}">
                <a16:creationId xmlns:a16="http://schemas.microsoft.com/office/drawing/2014/main" id="{F10EA138-F98F-4B20-B50B-11855420D03A}"/>
              </a:ext>
            </a:extLst>
          </p:cNvPr>
          <p:cNvSpPr>
            <a:spLocks noGrp="1"/>
          </p:cNvSpPr>
          <p:nvPr>
            <p:ph idx="1"/>
          </p:nvPr>
        </p:nvSpPr>
        <p:spPr/>
        <p:txBody>
          <a:bodyPr/>
          <a:lstStyle/>
          <a:p>
            <a:r>
              <a:rPr lang="en-US" dirty="0">
                <a:solidFill>
                  <a:schemeClr val="accent1"/>
                </a:solidFill>
              </a:rPr>
              <a:t>Leigh Ann :  No, it wasn’t but it might as well have been you, mom.  You’re spending three grand a year and you have no idea that you’re doing it.  On top of that I’m pretty sure you don’t know what you’re getting for your money.  What do you think you’re getting?</a:t>
            </a:r>
          </a:p>
          <a:p>
            <a:r>
              <a:rPr lang="en-US" dirty="0">
                <a:solidFill>
                  <a:schemeClr val="accent1"/>
                </a:solidFill>
              </a:rPr>
              <a:t>Veronica:  Well, they have an 800 number I’ve called a few times, like right after the divorce.  I get a statement every quarter, and my money has gone up.  I’m shocked I have this much money.  How can I complain?</a:t>
            </a:r>
          </a:p>
          <a:p>
            <a:endParaRPr lang="en-US" dirty="0"/>
          </a:p>
        </p:txBody>
      </p:sp>
    </p:spTree>
    <p:extLst>
      <p:ext uri="{BB962C8B-B14F-4D97-AF65-F5344CB8AC3E}">
        <p14:creationId xmlns:p14="http://schemas.microsoft.com/office/powerpoint/2010/main" val="1029247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F02F8-8D45-4389-98B4-C9B2F95054AA}"/>
              </a:ext>
            </a:extLst>
          </p:cNvPr>
          <p:cNvSpPr>
            <a:spLocks noGrp="1"/>
          </p:cNvSpPr>
          <p:nvPr>
            <p:ph type="title"/>
          </p:nvPr>
        </p:nvSpPr>
        <p:spPr/>
        <p:txBody>
          <a:bodyPr/>
          <a:lstStyle/>
          <a:p>
            <a:r>
              <a:rPr lang="en-US" dirty="0"/>
              <a:t>Hypothetical LSU Employee – Case Study</a:t>
            </a:r>
          </a:p>
        </p:txBody>
      </p:sp>
      <p:sp>
        <p:nvSpPr>
          <p:cNvPr id="3" name="Content Placeholder 2">
            <a:extLst>
              <a:ext uri="{FF2B5EF4-FFF2-40B4-BE49-F238E27FC236}">
                <a16:creationId xmlns:a16="http://schemas.microsoft.com/office/drawing/2014/main" id="{24FD3F10-0C4A-4B1D-B263-04B9FEBF15A4}"/>
              </a:ext>
            </a:extLst>
          </p:cNvPr>
          <p:cNvSpPr>
            <a:spLocks noGrp="1"/>
          </p:cNvSpPr>
          <p:nvPr>
            <p:ph idx="1"/>
          </p:nvPr>
        </p:nvSpPr>
        <p:spPr/>
        <p:txBody>
          <a:bodyPr/>
          <a:lstStyle/>
          <a:p>
            <a:r>
              <a:rPr lang="en-US" dirty="0">
                <a:solidFill>
                  <a:schemeClr val="accent1"/>
                </a:solidFill>
              </a:rPr>
              <a:t>Leigh Ann:  And how much of that increase in your money has come from your additional contributions, the fact that the market has gone up, and backing that out, has there been any performance you can attribute to the manager of the mutual fund?</a:t>
            </a:r>
          </a:p>
          <a:p>
            <a:r>
              <a:rPr lang="en-US" dirty="0">
                <a:solidFill>
                  <a:schemeClr val="accent1"/>
                </a:solidFill>
              </a:rPr>
              <a:t>Veronica:  I have no idea.  I don’t even understand what you’re talking about.  That’s why I pay them the money.</a:t>
            </a:r>
          </a:p>
          <a:p>
            <a:r>
              <a:rPr lang="en-US" dirty="0">
                <a:solidFill>
                  <a:schemeClr val="accent1"/>
                </a:solidFill>
              </a:rPr>
              <a:t>Leigh Ann :  That’s what I thought, mom.  I’m pretty sure they’ve never answered those questions for you.  And to be honest, you really don’t have that much money.</a:t>
            </a:r>
          </a:p>
          <a:p>
            <a:endParaRPr lang="en-US" dirty="0"/>
          </a:p>
        </p:txBody>
      </p:sp>
    </p:spTree>
    <p:extLst>
      <p:ext uri="{BB962C8B-B14F-4D97-AF65-F5344CB8AC3E}">
        <p14:creationId xmlns:p14="http://schemas.microsoft.com/office/powerpoint/2010/main" val="626887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B0B3E-AED3-4A0A-B0DB-C0334509E7D8}"/>
              </a:ext>
            </a:extLst>
          </p:cNvPr>
          <p:cNvSpPr>
            <a:spLocks noGrp="1"/>
          </p:cNvSpPr>
          <p:nvPr>
            <p:ph type="title"/>
          </p:nvPr>
        </p:nvSpPr>
        <p:spPr/>
        <p:txBody>
          <a:bodyPr/>
          <a:lstStyle/>
          <a:p>
            <a:r>
              <a:rPr lang="en-US" dirty="0"/>
              <a:t>Hypothetical LSU Employee – Case Study</a:t>
            </a:r>
          </a:p>
        </p:txBody>
      </p:sp>
      <p:sp>
        <p:nvSpPr>
          <p:cNvPr id="3" name="Content Placeholder 2">
            <a:extLst>
              <a:ext uri="{FF2B5EF4-FFF2-40B4-BE49-F238E27FC236}">
                <a16:creationId xmlns:a16="http://schemas.microsoft.com/office/drawing/2014/main" id="{7377EFA2-B20B-4DB6-B497-E5B06D13696A}"/>
              </a:ext>
            </a:extLst>
          </p:cNvPr>
          <p:cNvSpPr>
            <a:spLocks noGrp="1"/>
          </p:cNvSpPr>
          <p:nvPr>
            <p:ph idx="1"/>
          </p:nvPr>
        </p:nvSpPr>
        <p:spPr/>
        <p:txBody>
          <a:bodyPr/>
          <a:lstStyle/>
          <a:p>
            <a:r>
              <a:rPr lang="en-US" dirty="0">
                <a:solidFill>
                  <a:schemeClr val="accent1"/>
                </a:solidFill>
              </a:rPr>
              <a:t>Veronica:  Well, thanks for cheering me up, young lady.</a:t>
            </a:r>
          </a:p>
          <a:p>
            <a:r>
              <a:rPr lang="en-US" dirty="0">
                <a:solidFill>
                  <a:schemeClr val="accent1"/>
                </a:solidFill>
              </a:rPr>
              <a:t>Leigh Ann:  Don’t worry, mom.  There’s plenty you can still do to cut your costs and get better control of your money.</a:t>
            </a:r>
          </a:p>
          <a:p>
            <a:r>
              <a:rPr lang="en-US" dirty="0">
                <a:solidFill>
                  <a:schemeClr val="accent1"/>
                </a:solidFill>
              </a:rPr>
              <a:t>Veronica:  Do you think I need a financial advisor?</a:t>
            </a:r>
          </a:p>
          <a:p>
            <a:r>
              <a:rPr lang="en-US" dirty="0">
                <a:solidFill>
                  <a:schemeClr val="accent1"/>
                </a:solidFill>
              </a:rPr>
              <a:t>Leigh Ann:  What, and give him another 1% of your money?</a:t>
            </a:r>
          </a:p>
          <a:p>
            <a:r>
              <a:rPr lang="en-US" dirty="0">
                <a:solidFill>
                  <a:schemeClr val="accent1"/>
                </a:solidFill>
              </a:rPr>
              <a:t>Veronica:  What should I do?</a:t>
            </a:r>
          </a:p>
          <a:p>
            <a:endParaRPr lang="en-US" dirty="0"/>
          </a:p>
        </p:txBody>
      </p:sp>
    </p:spTree>
    <p:extLst>
      <p:ext uri="{BB962C8B-B14F-4D97-AF65-F5344CB8AC3E}">
        <p14:creationId xmlns:p14="http://schemas.microsoft.com/office/powerpoint/2010/main" val="481420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32E57-4C2F-4C97-B18A-E14FB654F8A8}"/>
              </a:ext>
            </a:extLst>
          </p:cNvPr>
          <p:cNvSpPr>
            <a:spLocks noGrp="1"/>
          </p:cNvSpPr>
          <p:nvPr>
            <p:ph type="title"/>
          </p:nvPr>
        </p:nvSpPr>
        <p:spPr/>
        <p:txBody>
          <a:bodyPr/>
          <a:lstStyle/>
          <a:p>
            <a:r>
              <a:rPr lang="en-US" dirty="0"/>
              <a:t>Hypothetical LSU Employee – Case Study</a:t>
            </a:r>
          </a:p>
        </p:txBody>
      </p:sp>
      <p:sp>
        <p:nvSpPr>
          <p:cNvPr id="3" name="Content Placeholder 2">
            <a:extLst>
              <a:ext uri="{FF2B5EF4-FFF2-40B4-BE49-F238E27FC236}">
                <a16:creationId xmlns:a16="http://schemas.microsoft.com/office/drawing/2014/main" id="{D5845509-F40B-4386-8587-884C493706DA}"/>
              </a:ext>
            </a:extLst>
          </p:cNvPr>
          <p:cNvSpPr>
            <a:spLocks noGrp="1"/>
          </p:cNvSpPr>
          <p:nvPr>
            <p:ph idx="1"/>
          </p:nvPr>
        </p:nvSpPr>
        <p:spPr/>
        <p:txBody>
          <a:bodyPr/>
          <a:lstStyle/>
          <a:p>
            <a:r>
              <a:rPr lang="en-US" dirty="0">
                <a:solidFill>
                  <a:schemeClr val="accent1"/>
                </a:solidFill>
              </a:rPr>
              <a:t>Leigh Ann: For now, I’ll be your financial advisor.  If you didn’t have me, however, I would advise you to invest in low cost index mutual funds.  That’s what Warren Buffett says you should do.  And I’m betting Jimmy Buffett would agree.  I know how much you like him.</a:t>
            </a:r>
          </a:p>
          <a:p>
            <a:r>
              <a:rPr lang="en-US" dirty="0">
                <a:solidFill>
                  <a:schemeClr val="accent1"/>
                </a:solidFill>
              </a:rPr>
              <a:t>Veronica:  Thanks, Leigh Ann.  Tell you what, I’m taking you to Margaritaville in Biloxi, this weekend.</a:t>
            </a:r>
          </a:p>
          <a:p>
            <a:endParaRPr lang="en-US" dirty="0"/>
          </a:p>
        </p:txBody>
      </p:sp>
    </p:spTree>
    <p:extLst>
      <p:ext uri="{BB962C8B-B14F-4D97-AF65-F5344CB8AC3E}">
        <p14:creationId xmlns:p14="http://schemas.microsoft.com/office/powerpoint/2010/main" val="1053220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otalTime>1</TotalTime>
  <Words>1201</Words>
  <Application>Microsoft Office PowerPoint</Application>
  <PresentationFormat>Widescreen</PresentationFormat>
  <Paragraphs>61</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Century Gothic</vt:lpstr>
      <vt:lpstr>Montserrat</vt:lpstr>
      <vt:lpstr>Wingdings 3</vt:lpstr>
      <vt:lpstr>Ion Boardroom</vt:lpstr>
      <vt:lpstr>Why Cost is so Important: A Case Study of a Hypothetical LSU Employee </vt:lpstr>
      <vt:lpstr>Hypothetical LSU Employee – Case Study</vt:lpstr>
      <vt:lpstr>Hypothetical LSU Employee – Case Study</vt:lpstr>
      <vt:lpstr>Hypothetical LSU Employee – Case Study</vt:lpstr>
      <vt:lpstr>Hypothetical LSU Employee – Case Study</vt:lpstr>
      <vt:lpstr>Hypothetical LSU Employee – Case Study</vt:lpstr>
      <vt:lpstr>Hypothetical LSU Employee – Case Study</vt:lpstr>
      <vt:lpstr>Hypothetical LSU Employee – Case Study</vt:lpstr>
      <vt:lpstr>Hypothetical LSU Employee – Case Study</vt:lpstr>
      <vt:lpstr>Why are People Fooled by Investment Management Costs?</vt:lpstr>
      <vt:lpstr>You can fool some of the people all of the time</vt:lpstr>
      <vt:lpstr>Overwhelming Choices = Bad Choices</vt:lpstr>
      <vt:lpstr>The Salad Bar Effect</vt:lpstr>
      <vt:lpstr>Potential Savings from New LSU Plan</vt:lpstr>
      <vt:lpstr>Potential Savings from New Plan</vt:lpstr>
      <vt:lpstr>Potential Savings From New Plan</vt:lpstr>
      <vt:lpstr>In Short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Cost is so Important: A Case Study of a Hypothetical LSU Employee </dc:title>
  <dc:creator>Susannah Montandon</dc:creator>
  <cp:lastModifiedBy>Susannah Montandon</cp:lastModifiedBy>
  <cp:revision>3</cp:revision>
  <dcterms:created xsi:type="dcterms:W3CDTF">2019-08-21T15:10:24Z</dcterms:created>
  <dcterms:modified xsi:type="dcterms:W3CDTF">2019-08-21T15:12:32Z</dcterms:modified>
</cp:coreProperties>
</file>