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70" r:id="rId11"/>
    <p:sldId id="271" r:id="rId12"/>
    <p:sldId id="268" r:id="rId13"/>
    <p:sldId id="273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441C"/>
    <a:srgbClr val="336600"/>
    <a:srgbClr val="8F2E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75E9-1A2E-440F-AFEC-57FD4555A687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FD5A4-ED1F-4507-BF8B-60C67103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439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75E9-1A2E-440F-AFEC-57FD4555A687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FD5A4-ED1F-4507-BF8B-60C67103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073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75E9-1A2E-440F-AFEC-57FD4555A687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FD5A4-ED1F-4507-BF8B-60C67103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414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75E9-1A2E-440F-AFEC-57FD4555A687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FD5A4-ED1F-4507-BF8B-60C67103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821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75E9-1A2E-440F-AFEC-57FD4555A687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FD5A4-ED1F-4507-BF8B-60C67103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190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75E9-1A2E-440F-AFEC-57FD4555A687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FD5A4-ED1F-4507-BF8B-60C67103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882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75E9-1A2E-440F-AFEC-57FD4555A687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FD5A4-ED1F-4507-BF8B-60C67103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483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75E9-1A2E-440F-AFEC-57FD4555A687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FD5A4-ED1F-4507-BF8B-60C67103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893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75E9-1A2E-440F-AFEC-57FD4555A687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FD5A4-ED1F-4507-BF8B-60C67103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719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75E9-1A2E-440F-AFEC-57FD4555A687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FD5A4-ED1F-4507-BF8B-60C67103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703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75E9-1A2E-440F-AFEC-57FD4555A687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FD5A4-ED1F-4507-BF8B-60C67103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16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44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875E9-1A2E-440F-AFEC-57FD4555A687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FD5A4-ED1F-4507-BF8B-60C67103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732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FD35EAB-4A88-4284-8D89-FDA28896BE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37441C"/>
                </a:solidFill>
              </a:rPr>
              <a:t>COIA </a:t>
            </a:r>
          </a:p>
        </p:txBody>
      </p:sp>
      <p:pic>
        <p:nvPicPr>
          <p:cNvPr id="1026" name="Picture 2" descr="COIA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3" y="609600"/>
            <a:ext cx="90487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Joan M. King</a:t>
            </a:r>
          </a:p>
          <a:p>
            <a:r>
              <a:rPr lang="en-US" dirty="0"/>
              <a:t>Professor</a:t>
            </a:r>
          </a:p>
          <a:p>
            <a:r>
              <a:rPr lang="en-US" dirty="0"/>
              <a:t>Vice Chair of COIA</a:t>
            </a:r>
          </a:p>
          <a:p>
            <a:r>
              <a:rPr lang="en-US" dirty="0"/>
              <a:t>     LSU A&amp;M Faculty Senate COIA Representative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38800" y="1205240"/>
            <a:ext cx="28242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www.thecoia.org</a:t>
            </a:r>
          </a:p>
        </p:txBody>
      </p:sp>
    </p:spTree>
    <p:extLst>
      <p:ext uri="{BB962C8B-B14F-4D97-AF65-F5344CB8AC3E}">
        <p14:creationId xmlns:p14="http://schemas.microsoft.com/office/powerpoint/2010/main" val="706897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27DDF4C-2A16-493D-B10E-74E55AA886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37441C"/>
                </a:solidFill>
              </a:rPr>
              <a:t>COIA recommended Best Practices cont.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5800" y="362634"/>
            <a:ext cx="76227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COIA Recommended Best Practices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7248" y="1317038"/>
            <a:ext cx="8314969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>
                <a:solidFill>
                  <a:schemeClr val="bg1"/>
                </a:solidFill>
              </a:rPr>
              <a:t>Foster atmosphere of shared experiences and value for academia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sz="2400" u="sng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announce student’s major when student introduced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have faculty appreciation at athletic events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have faculty member serve as honorary coach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have faculty shadow a student athlete to see what life is like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tag academic departments on athletics social media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encourage general sharing meetings</a:t>
            </a:r>
          </a:p>
        </p:txBody>
      </p:sp>
    </p:spTree>
    <p:extLst>
      <p:ext uri="{BB962C8B-B14F-4D97-AF65-F5344CB8AC3E}">
        <p14:creationId xmlns:p14="http://schemas.microsoft.com/office/powerpoint/2010/main" val="2395402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8928506-7F2F-4344-BEE5-6EAB23C081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37441C"/>
                </a:solidFill>
              </a:rPr>
              <a:t>COIA Best Practices part 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07897" y="228600"/>
            <a:ext cx="76227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COIA Recommended Best Practices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6968" y="1066800"/>
            <a:ext cx="8084649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>
                <a:solidFill>
                  <a:schemeClr val="bg1"/>
                </a:solidFill>
              </a:rPr>
              <a:t>Foster atmosphere of shared governance and transparency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sz="2400" u="sng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include faculty governance on selection of FAR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have athletics oversight/advisory committee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share athletics information with faculty governance: budget, </a:t>
            </a:r>
          </a:p>
          <a:p>
            <a:r>
              <a:rPr lang="en-US" sz="2400" dirty="0">
                <a:solidFill>
                  <a:schemeClr val="bg1"/>
                </a:solidFill>
              </a:rPr>
              <a:t>    GSR, NCAA performance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work together to understand which classes student athletes </a:t>
            </a:r>
          </a:p>
          <a:p>
            <a:r>
              <a:rPr lang="en-US" sz="2400" dirty="0">
                <a:solidFill>
                  <a:schemeClr val="bg1"/>
                </a:solidFill>
              </a:rPr>
              <a:t>    are drawn to, review practice hour restrictions and times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include faculty senate involvement on athletic surveys, </a:t>
            </a:r>
          </a:p>
          <a:p>
            <a:r>
              <a:rPr lang="en-US" sz="2400" dirty="0">
                <a:solidFill>
                  <a:schemeClr val="bg1"/>
                </a:solidFill>
              </a:rPr>
              <a:t>     planning committees, oversight, Title IX plans</a:t>
            </a:r>
          </a:p>
        </p:txBody>
      </p:sp>
    </p:spTree>
    <p:extLst>
      <p:ext uri="{BB962C8B-B14F-4D97-AF65-F5344CB8AC3E}">
        <p14:creationId xmlns:p14="http://schemas.microsoft.com/office/powerpoint/2010/main" val="2437023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8C3FCE9-E202-4B03-A95B-7E089E8DF2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37441C"/>
                </a:solidFill>
              </a:rPr>
              <a:t>Current Issues for Athletics and Student Athletes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9401" y="381000"/>
            <a:ext cx="89767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Issues for Athletics and Student Athletes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" y="1225689"/>
            <a:ext cx="8677375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 for Play</a:t>
            </a:r>
          </a:p>
          <a:p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COIA against extra compensation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will erode amateurism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would cause unfair advantages for some schools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lead to improper recruiting and transfer inducement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students burdened with choices related to financial gain</a:t>
            </a:r>
          </a:p>
          <a:p>
            <a:pPr lvl="1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vs. academic achievement</a:t>
            </a:r>
          </a:p>
        </p:txBody>
      </p:sp>
    </p:spTree>
    <p:extLst>
      <p:ext uri="{BB962C8B-B14F-4D97-AF65-F5344CB8AC3E}">
        <p14:creationId xmlns:p14="http://schemas.microsoft.com/office/powerpoint/2010/main" val="806795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1D0C6EB-D600-43D6-9EEB-BD080ACAA7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37441C"/>
                </a:solidFill>
              </a:rPr>
              <a:t>Gambling on College Sports</a:t>
            </a:r>
          </a:p>
        </p:txBody>
      </p:sp>
      <p:sp>
        <p:nvSpPr>
          <p:cNvPr id="2" name="Rectangle 1"/>
          <p:cNvSpPr/>
          <p:nvPr/>
        </p:nvSpPr>
        <p:spPr>
          <a:xfrm>
            <a:off x="304800" y="228600"/>
            <a:ext cx="84582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>
                <a:solidFill>
                  <a:schemeClr val="bg1"/>
                </a:solidFill>
              </a:rPr>
              <a:t>Gambling on College Sports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https://www.cbsnews.com/news/sports-betting-the-basics-60-minutes/</a:t>
            </a:r>
          </a:p>
          <a:p>
            <a:endParaRPr 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https://www.nola.com/news/politics/elections/article_3d511745-a768-534b-8fcf-0ecafa580c3d.html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027" name="Picture 3" descr="sports news article on sports bet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59" y="2438400"/>
            <a:ext cx="3765176" cy="4105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sports new article on university cut of sports bett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999" y="2438401"/>
            <a:ext cx="4757236" cy="4105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21881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8B99E44-3DA9-4CD5-88DE-180269D6CA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37441C"/>
                </a:solidFill>
              </a:rPr>
              <a:t>Questions?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19400" y="2438400"/>
            <a:ext cx="27799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679759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0C9EB-A54D-4F3E-8FEA-21D58F1A08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37441C"/>
                </a:solidFill>
              </a:rPr>
              <a:t>History of COIA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58756" y="152400"/>
            <a:ext cx="30332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History of COIA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990600"/>
            <a:ext cx="85344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began in March 2003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created by faculty senates of Bowl Championship </a:t>
            </a:r>
          </a:p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series conference schools</a:t>
            </a:r>
          </a:p>
          <a:p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purposes of pushing reform in athletics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due to statements by Knight Commission and AAUP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due to data from studies on relevant issues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due to BCS-conference presidents efforts at reform</a:t>
            </a:r>
          </a:p>
        </p:txBody>
      </p:sp>
    </p:spTree>
    <p:extLst>
      <p:ext uri="{BB962C8B-B14F-4D97-AF65-F5344CB8AC3E}">
        <p14:creationId xmlns:p14="http://schemas.microsoft.com/office/powerpoint/2010/main" val="1963091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D68D7B4-5D5A-4EEC-87CC-FF2788DE27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37441C"/>
                </a:solidFill>
              </a:rPr>
              <a:t>Historic Goals of COIA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38400" y="762000"/>
            <a:ext cx="43091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Historic Goals of COIA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1905000"/>
            <a:ext cx="8080995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have broad faculty voice in reforms of athletics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provide ideas to lasting reform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work with other groups to ensure that athletics </a:t>
            </a:r>
          </a:p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enhances the academic mission</a:t>
            </a:r>
          </a:p>
          <a:p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 in reform of athletics by the NCAA</a:t>
            </a:r>
          </a:p>
        </p:txBody>
      </p:sp>
    </p:spTree>
    <p:extLst>
      <p:ext uri="{BB962C8B-B14F-4D97-AF65-F5344CB8AC3E}">
        <p14:creationId xmlns:p14="http://schemas.microsoft.com/office/powerpoint/2010/main" val="4209637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317720A-65E7-4C62-B1DC-6CF8A3A695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37441C"/>
                </a:solidFill>
              </a:rPr>
              <a:t>Historic COIA Reform Categories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19199" y="76200"/>
            <a:ext cx="69559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Historic COIA Reform Categories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8271" y="1295400"/>
            <a:ext cx="8653329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Academics</a:t>
            </a:r>
          </a:p>
          <a:p>
            <a:endParaRPr lang="en-US" sz="1000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eligibility, admission and academic standards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welfare</a:t>
            </a:r>
          </a:p>
          <a:p>
            <a:endParaRPr lang="en-US" sz="1000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scholarships, advising, other support, equity, athletics scheduling, practice time limits, engagement on campus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Finances and scale</a:t>
            </a:r>
          </a:p>
          <a:p>
            <a:endParaRPr lang="en-US" sz="1000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arms race issues, revenue vs non revenue sports, financial planning, monitoring and reporting, equity between conferences, anti-trust laws, solvency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937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C722CAB-E053-437C-80AF-B87D44025B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37441C"/>
                </a:solidFill>
              </a:rPr>
              <a:t>Historic COIA Reform Categories cont.</a:t>
            </a:r>
          </a:p>
        </p:txBody>
      </p:sp>
      <p:sp>
        <p:nvSpPr>
          <p:cNvPr id="2" name="Rectangle 1"/>
          <p:cNvSpPr/>
          <p:nvPr/>
        </p:nvSpPr>
        <p:spPr>
          <a:xfrm>
            <a:off x="533400" y="1536174"/>
            <a:ext cx="81534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u="sng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Commercialization</a:t>
            </a:r>
          </a:p>
          <a:p>
            <a:pPr lvl="0"/>
            <a:endParaRPr lang="en-US" sz="1000" u="sng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dependency on corporate and media funds conflicting with academic missions or values, corporate sponsorship, dependent on revenue streams outside of institutional control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400" u="sng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Governance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/>
            <a:endParaRPr lang="en-US" sz="1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shared governance between faculty, presidents, athletics admins and supervisors/trustees of above related issues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32128" y="228600"/>
            <a:ext cx="69559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Historic COIA Reform Categories</a:t>
            </a:r>
          </a:p>
        </p:txBody>
      </p:sp>
    </p:spTree>
    <p:extLst>
      <p:ext uri="{BB962C8B-B14F-4D97-AF65-F5344CB8AC3E}">
        <p14:creationId xmlns:p14="http://schemas.microsoft.com/office/powerpoint/2010/main" val="2213192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F540E1C-39C4-4716-AF19-EACC9AE134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37441C"/>
                </a:solidFill>
              </a:rPr>
              <a:t>Current Mission and Vision of COIA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48737" y="177225"/>
            <a:ext cx="66469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Mission and Vision of COIA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1447800"/>
            <a:ext cx="838242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Mission</a:t>
            </a:r>
          </a:p>
          <a:p>
            <a:endParaRPr 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promote academic excellence, integrity and </a:t>
            </a:r>
          </a:p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student well-being in intercollegiate athletics</a:t>
            </a:r>
          </a:p>
          <a:p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Vision</a:t>
            </a:r>
          </a:p>
          <a:p>
            <a:endParaRPr 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faculty mobilizing faculty to enhance the student </a:t>
            </a:r>
          </a:p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athlete experience</a:t>
            </a:r>
          </a:p>
        </p:txBody>
      </p:sp>
    </p:spTree>
    <p:extLst>
      <p:ext uri="{BB962C8B-B14F-4D97-AF65-F5344CB8AC3E}">
        <p14:creationId xmlns:p14="http://schemas.microsoft.com/office/powerpoint/2010/main" val="776366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ADE7CF9-91E4-49A0-A430-73701C41F0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37441C"/>
                </a:solidFill>
              </a:rPr>
              <a:t>Current Core Beliefs of COIA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95400" y="228600"/>
            <a:ext cx="61350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Core Beliefs of COIA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399" y="1219200"/>
            <a:ext cx="7332457" cy="52014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 athletes are students first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academic integrity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scholarship and critical inquiry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diversity and inclusiveness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responsibility and sustainability of </a:t>
            </a:r>
          </a:p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intercollegiate athletics</a:t>
            </a:r>
          </a:p>
          <a:p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transparency and open dialog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protection of student health and safety</a:t>
            </a:r>
          </a:p>
        </p:txBody>
      </p:sp>
    </p:spTree>
    <p:extLst>
      <p:ext uri="{BB962C8B-B14F-4D97-AF65-F5344CB8AC3E}">
        <p14:creationId xmlns:p14="http://schemas.microsoft.com/office/powerpoint/2010/main" val="3087798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85F736F-6847-4C4A-9FC3-94DEB23E91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37441C"/>
                </a:solidFill>
              </a:rPr>
              <a:t>Membership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62200" y="381000"/>
            <a:ext cx="2723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Membership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1752600"/>
            <a:ext cx="824296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currently 57 university faculty senate members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10 NCAA FBS conference schools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recently invited all Division IA basketball schools</a:t>
            </a:r>
          </a:p>
        </p:txBody>
      </p:sp>
    </p:spTree>
    <p:extLst>
      <p:ext uri="{BB962C8B-B14F-4D97-AF65-F5344CB8AC3E}">
        <p14:creationId xmlns:p14="http://schemas.microsoft.com/office/powerpoint/2010/main" val="44880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3EECD8-2F75-48DB-9F64-191D7B4141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37441C"/>
                </a:solidFill>
              </a:rPr>
              <a:t>COIA Recommended Best Practices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5800" y="362634"/>
            <a:ext cx="76227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COIA Recommended Best Practices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7248" y="1317038"/>
            <a:ext cx="8881534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>
                <a:solidFill>
                  <a:schemeClr val="bg1"/>
                </a:solidFill>
              </a:rPr>
              <a:t>Maintaining lines of communication btw athletics dept. and faculty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sz="2400" u="sng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Faculty oversight/advisory committee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Visits by athletic director or designee to faculty senate meetings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Encourage meetings or joint committee btw FAR and faculty senate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Foster discussion on topics such as travel schedules, online courses,</a:t>
            </a:r>
          </a:p>
          <a:p>
            <a:r>
              <a:rPr lang="en-US" sz="2400" dirty="0">
                <a:solidFill>
                  <a:schemeClr val="bg1"/>
                </a:solidFill>
              </a:rPr>
              <a:t>     cluster courses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Clarify how FAR interacts with committees</a:t>
            </a:r>
          </a:p>
        </p:txBody>
      </p:sp>
    </p:spTree>
    <p:extLst>
      <p:ext uri="{BB962C8B-B14F-4D97-AF65-F5344CB8AC3E}">
        <p14:creationId xmlns:p14="http://schemas.microsoft.com/office/powerpoint/2010/main" val="39475276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604</Words>
  <Application>Microsoft Office PowerPoint</Application>
  <PresentationFormat>On-screen Show (4:3)</PresentationFormat>
  <Paragraphs>153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COIA </vt:lpstr>
      <vt:lpstr>History of COIA</vt:lpstr>
      <vt:lpstr>Historic Goals of COIA</vt:lpstr>
      <vt:lpstr>Historic COIA Reform Categories</vt:lpstr>
      <vt:lpstr>Historic COIA Reform Categories cont.</vt:lpstr>
      <vt:lpstr>Current Mission and Vision of COIA</vt:lpstr>
      <vt:lpstr>Current Core Beliefs of COIA</vt:lpstr>
      <vt:lpstr>Membership</vt:lpstr>
      <vt:lpstr>COIA Recommended Best Practices</vt:lpstr>
      <vt:lpstr>COIA recommended Best Practices cont.</vt:lpstr>
      <vt:lpstr>COIA Best Practices part 3</vt:lpstr>
      <vt:lpstr>Current Issues for Athletics and Student Athletes</vt:lpstr>
      <vt:lpstr>Gambling on College Sports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Coalition on Intercollegiate Athletics (COIA)</dc:title>
  <dc:creator>Joan M. King</dc:creator>
  <cp:lastModifiedBy>Susannah Montandon</cp:lastModifiedBy>
  <cp:revision>35</cp:revision>
  <dcterms:created xsi:type="dcterms:W3CDTF">2019-09-20T19:35:04Z</dcterms:created>
  <dcterms:modified xsi:type="dcterms:W3CDTF">2020-01-22T20:25:59Z</dcterms:modified>
</cp:coreProperties>
</file>