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42"/>
  </p:notesMasterIdLst>
  <p:handoutMasterIdLst>
    <p:handoutMasterId r:id="rId43"/>
  </p:handoutMasterIdLst>
  <p:sldIdLst>
    <p:sldId id="256" r:id="rId2"/>
    <p:sldId id="266" r:id="rId3"/>
    <p:sldId id="290" r:id="rId4"/>
    <p:sldId id="314" r:id="rId5"/>
    <p:sldId id="309" r:id="rId6"/>
    <p:sldId id="310" r:id="rId7"/>
    <p:sldId id="311" r:id="rId8"/>
    <p:sldId id="312" r:id="rId9"/>
    <p:sldId id="257" r:id="rId10"/>
    <p:sldId id="264" r:id="rId11"/>
    <p:sldId id="316" r:id="rId12"/>
    <p:sldId id="286" r:id="rId13"/>
    <p:sldId id="269" r:id="rId14"/>
    <p:sldId id="280" r:id="rId15"/>
    <p:sldId id="281" r:id="rId16"/>
    <p:sldId id="282" r:id="rId17"/>
    <p:sldId id="283" r:id="rId18"/>
    <p:sldId id="313" r:id="rId19"/>
    <p:sldId id="291" r:id="rId20"/>
    <p:sldId id="293" r:id="rId21"/>
    <p:sldId id="295" r:id="rId22"/>
    <p:sldId id="297" r:id="rId23"/>
    <p:sldId id="298" r:id="rId24"/>
    <p:sldId id="299" r:id="rId25"/>
    <p:sldId id="300" r:id="rId26"/>
    <p:sldId id="301" r:id="rId27"/>
    <p:sldId id="303" r:id="rId28"/>
    <p:sldId id="304" r:id="rId29"/>
    <p:sldId id="305" r:id="rId30"/>
    <p:sldId id="306" r:id="rId31"/>
    <p:sldId id="319" r:id="rId32"/>
    <p:sldId id="278" r:id="rId33"/>
    <p:sldId id="276" r:id="rId34"/>
    <p:sldId id="315" r:id="rId35"/>
    <p:sldId id="277" r:id="rId36"/>
    <p:sldId id="318" r:id="rId37"/>
    <p:sldId id="271" r:id="rId38"/>
    <p:sldId id="287" r:id="rId39"/>
    <p:sldId id="288" r:id="rId40"/>
    <p:sldId id="289" r:id="rId4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1D7C"/>
    <a:srgbClr val="FDD023"/>
    <a:srgbClr val="3C1053"/>
    <a:srgbClr val="D29F13"/>
    <a:srgbClr val="339933"/>
    <a:srgbClr val="33CC33"/>
    <a:srgbClr val="BF9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104" autoAdjust="0"/>
    <p:restoredTop sz="94660"/>
  </p:normalViewPr>
  <p:slideViewPr>
    <p:cSldViewPr snapToGrid="0">
      <p:cViewPr varScale="1">
        <p:scale>
          <a:sx n="61" d="100"/>
          <a:sy n="61" d="100"/>
        </p:scale>
        <p:origin x="90" y="1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daly\Documents\Declines_Data\Broader_Impacts_Declin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11851068996082986"/>
          <c:w val="0.9770833333333333"/>
          <c:h val="0.8558301714001072"/>
        </c:manualLayout>
      </c:layout>
      <c:barChart>
        <c:barDir val="col"/>
        <c:grouping val="percentStacked"/>
        <c:varyColors val="0"/>
        <c:ser>
          <c:idx val="0"/>
          <c:order val="0"/>
          <c:tx>
            <c:strRef>
              <c:f>Review_BI_To_Review!$K$57</c:f>
              <c:strCache>
                <c:ptCount val="1"/>
                <c:pt idx="0">
                  <c:v>Advance_Discovery</c:v>
                </c:pt>
              </c:strCache>
            </c:strRef>
          </c:tx>
          <c:spPr>
            <a:solidFill>
              <a:srgbClr val="461D7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Review_BI_To_Review!$L$56:$AE$56</c:f>
              <c:strCache>
                <c:ptCount val="20"/>
                <c:pt idx="0">
                  <c:v>BIO_Award</c:v>
                </c:pt>
                <c:pt idx="1">
                  <c:v>BIO_Decline</c:v>
                </c:pt>
                <c:pt idx="3">
                  <c:v>CISE_Award</c:v>
                </c:pt>
                <c:pt idx="4">
                  <c:v>CISE_Decline</c:v>
                </c:pt>
                <c:pt idx="6">
                  <c:v>EHR_Award</c:v>
                </c:pt>
                <c:pt idx="7">
                  <c:v>EHR_Decline</c:v>
                </c:pt>
                <c:pt idx="9">
                  <c:v>ENG_Award</c:v>
                </c:pt>
                <c:pt idx="10">
                  <c:v>ENG_Deline</c:v>
                </c:pt>
                <c:pt idx="12">
                  <c:v>GEO_Award</c:v>
                </c:pt>
                <c:pt idx="13">
                  <c:v>GEO_Decline</c:v>
                </c:pt>
                <c:pt idx="15">
                  <c:v>MPS_Award</c:v>
                </c:pt>
                <c:pt idx="16">
                  <c:v>MPS_Decline</c:v>
                </c:pt>
                <c:pt idx="18">
                  <c:v>SBE_Award</c:v>
                </c:pt>
                <c:pt idx="19">
                  <c:v>SBE_Decline</c:v>
                </c:pt>
              </c:strCache>
            </c:strRef>
          </c:cat>
          <c:val>
            <c:numRef>
              <c:f>Review_BI_To_Review!$L$57:$AE$57</c:f>
              <c:numCache>
                <c:formatCode>0%</c:formatCode>
                <c:ptCount val="20"/>
                <c:pt idx="0">
                  <c:v>0.49120000000000003</c:v>
                </c:pt>
                <c:pt idx="1">
                  <c:v>0.51805067021579998</c:v>
                </c:pt>
                <c:pt idx="3">
                  <c:v>0.42859999999999998</c:v>
                </c:pt>
                <c:pt idx="4">
                  <c:v>0.49992669983092097</c:v>
                </c:pt>
                <c:pt idx="6">
                  <c:v>0.49099999999999999</c:v>
                </c:pt>
                <c:pt idx="7">
                  <c:v>0.54453915557549504</c:v>
                </c:pt>
                <c:pt idx="9">
                  <c:v>0.51019999999999999</c:v>
                </c:pt>
                <c:pt idx="10">
                  <c:v>0.54917874279360401</c:v>
                </c:pt>
                <c:pt idx="12">
                  <c:v>0.4657</c:v>
                </c:pt>
                <c:pt idx="13">
                  <c:v>0.51958480482335401</c:v>
                </c:pt>
                <c:pt idx="15">
                  <c:v>0.51770000000000005</c:v>
                </c:pt>
                <c:pt idx="16">
                  <c:v>0.57527266043053804</c:v>
                </c:pt>
                <c:pt idx="18">
                  <c:v>0.34379999999999999</c:v>
                </c:pt>
                <c:pt idx="19">
                  <c:v>0.37848243640768298</c:v>
                </c:pt>
              </c:numCache>
            </c:numRef>
          </c:val>
          <c:extLst>
            <c:ext xmlns:c16="http://schemas.microsoft.com/office/drawing/2014/chart" uri="{C3380CC4-5D6E-409C-BE32-E72D297353CC}">
              <c16:uniqueId val="{00000000-6A78-4E4F-9432-0FDD3245A723}"/>
            </c:ext>
          </c:extLst>
        </c:ser>
        <c:ser>
          <c:idx val="1"/>
          <c:order val="1"/>
          <c:tx>
            <c:strRef>
              <c:f>Review_BI_To_Review!$K$58</c:f>
              <c:strCache>
                <c:ptCount val="1"/>
                <c:pt idx="0">
                  <c:v>Benefit_To_Society</c:v>
                </c:pt>
              </c:strCache>
            </c:strRef>
          </c:tx>
          <c:spPr>
            <a:solidFill>
              <a:srgbClr val="FDD02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Review_BI_To_Review!$L$56:$AE$56</c:f>
              <c:strCache>
                <c:ptCount val="20"/>
                <c:pt idx="0">
                  <c:v>BIO_Award</c:v>
                </c:pt>
                <c:pt idx="1">
                  <c:v>BIO_Decline</c:v>
                </c:pt>
                <c:pt idx="3">
                  <c:v>CISE_Award</c:v>
                </c:pt>
                <c:pt idx="4">
                  <c:v>CISE_Decline</c:v>
                </c:pt>
                <c:pt idx="6">
                  <c:v>EHR_Award</c:v>
                </c:pt>
                <c:pt idx="7">
                  <c:v>EHR_Decline</c:v>
                </c:pt>
                <c:pt idx="9">
                  <c:v>ENG_Award</c:v>
                </c:pt>
                <c:pt idx="10">
                  <c:v>ENG_Deline</c:v>
                </c:pt>
                <c:pt idx="12">
                  <c:v>GEO_Award</c:v>
                </c:pt>
                <c:pt idx="13">
                  <c:v>GEO_Decline</c:v>
                </c:pt>
                <c:pt idx="15">
                  <c:v>MPS_Award</c:v>
                </c:pt>
                <c:pt idx="16">
                  <c:v>MPS_Decline</c:v>
                </c:pt>
                <c:pt idx="18">
                  <c:v>SBE_Award</c:v>
                </c:pt>
                <c:pt idx="19">
                  <c:v>SBE_Decline</c:v>
                </c:pt>
              </c:strCache>
            </c:strRef>
          </c:cat>
          <c:val>
            <c:numRef>
              <c:f>Review_BI_To_Review!$L$58:$AE$58</c:f>
              <c:numCache>
                <c:formatCode>0%</c:formatCode>
                <c:ptCount val="20"/>
                <c:pt idx="0">
                  <c:v>6.1199999999999997E-2</c:v>
                </c:pt>
                <c:pt idx="1">
                  <c:v>8.5654529898279305E-2</c:v>
                </c:pt>
                <c:pt idx="3">
                  <c:v>0.10589999999999999</c:v>
                </c:pt>
                <c:pt idx="4">
                  <c:v>0.11744641757640301</c:v>
                </c:pt>
                <c:pt idx="6">
                  <c:v>6.9099999999999995E-2</c:v>
                </c:pt>
                <c:pt idx="7">
                  <c:v>6.1213299436718001E-2</c:v>
                </c:pt>
                <c:pt idx="9">
                  <c:v>8.09E-2</c:v>
                </c:pt>
                <c:pt idx="10">
                  <c:v>9.6737934952078206E-2</c:v>
                </c:pt>
                <c:pt idx="12">
                  <c:v>0.1053</c:v>
                </c:pt>
                <c:pt idx="13">
                  <c:v>0.12502853459735999</c:v>
                </c:pt>
                <c:pt idx="15">
                  <c:v>3.7400000000000003E-2</c:v>
                </c:pt>
                <c:pt idx="16">
                  <c:v>3.7866100241003203E-2</c:v>
                </c:pt>
                <c:pt idx="18">
                  <c:v>0.20660000000000001</c:v>
                </c:pt>
                <c:pt idx="19">
                  <c:v>0.25992097825459998</c:v>
                </c:pt>
              </c:numCache>
            </c:numRef>
          </c:val>
          <c:extLst>
            <c:ext xmlns:c16="http://schemas.microsoft.com/office/drawing/2014/chart" uri="{C3380CC4-5D6E-409C-BE32-E72D297353CC}">
              <c16:uniqueId val="{00000001-6A78-4E4F-9432-0FDD3245A723}"/>
            </c:ext>
          </c:extLst>
        </c:ser>
        <c:ser>
          <c:idx val="2"/>
          <c:order val="2"/>
          <c:tx>
            <c:strRef>
              <c:f>Review_BI_To_Review!$K$59</c:f>
              <c:strCache>
                <c:ptCount val="1"/>
                <c:pt idx="0">
                  <c:v>Broaden_Participation</c:v>
                </c:pt>
              </c:strCache>
            </c:strRef>
          </c:tx>
          <c:spPr>
            <a:solidFill>
              <a:schemeClr val="accent5">
                <a:lumMod val="40000"/>
                <a:lumOff val="6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Review_BI_To_Review!$L$56:$AE$56</c:f>
              <c:strCache>
                <c:ptCount val="20"/>
                <c:pt idx="0">
                  <c:v>BIO_Award</c:v>
                </c:pt>
                <c:pt idx="1">
                  <c:v>BIO_Decline</c:v>
                </c:pt>
                <c:pt idx="3">
                  <c:v>CISE_Award</c:v>
                </c:pt>
                <c:pt idx="4">
                  <c:v>CISE_Decline</c:v>
                </c:pt>
                <c:pt idx="6">
                  <c:v>EHR_Award</c:v>
                </c:pt>
                <c:pt idx="7">
                  <c:v>EHR_Decline</c:v>
                </c:pt>
                <c:pt idx="9">
                  <c:v>ENG_Award</c:v>
                </c:pt>
                <c:pt idx="10">
                  <c:v>ENG_Deline</c:v>
                </c:pt>
                <c:pt idx="12">
                  <c:v>GEO_Award</c:v>
                </c:pt>
                <c:pt idx="13">
                  <c:v>GEO_Decline</c:v>
                </c:pt>
                <c:pt idx="15">
                  <c:v>MPS_Award</c:v>
                </c:pt>
                <c:pt idx="16">
                  <c:v>MPS_Decline</c:v>
                </c:pt>
                <c:pt idx="18">
                  <c:v>SBE_Award</c:v>
                </c:pt>
                <c:pt idx="19">
                  <c:v>SBE_Decline</c:v>
                </c:pt>
              </c:strCache>
            </c:strRef>
          </c:cat>
          <c:val>
            <c:numRef>
              <c:f>Review_BI_To_Review!$L$59:$AE$59</c:f>
              <c:numCache>
                <c:formatCode>0%</c:formatCode>
                <c:ptCount val="20"/>
                <c:pt idx="0">
                  <c:v>0.19639999999999999</c:v>
                </c:pt>
                <c:pt idx="1">
                  <c:v>0.16656763950945899</c:v>
                </c:pt>
                <c:pt idx="3">
                  <c:v>0.13159999999999999</c:v>
                </c:pt>
                <c:pt idx="4">
                  <c:v>9.6160048475845195E-2</c:v>
                </c:pt>
                <c:pt idx="6">
                  <c:v>0.1956</c:v>
                </c:pt>
                <c:pt idx="7">
                  <c:v>0.16129970257381701</c:v>
                </c:pt>
                <c:pt idx="9">
                  <c:v>0.1192</c:v>
                </c:pt>
                <c:pt idx="10">
                  <c:v>8.5346692611706701E-2</c:v>
                </c:pt>
                <c:pt idx="12">
                  <c:v>0.13400000000000001</c:v>
                </c:pt>
                <c:pt idx="13">
                  <c:v>9.5715110579957297E-2</c:v>
                </c:pt>
                <c:pt idx="15">
                  <c:v>0.1812</c:v>
                </c:pt>
                <c:pt idx="16">
                  <c:v>0.127690862301377</c:v>
                </c:pt>
                <c:pt idx="18">
                  <c:v>0.18</c:v>
                </c:pt>
                <c:pt idx="19">
                  <c:v>0.146204649016554</c:v>
                </c:pt>
              </c:numCache>
            </c:numRef>
          </c:val>
          <c:extLst>
            <c:ext xmlns:c16="http://schemas.microsoft.com/office/drawing/2014/chart" uri="{C3380CC4-5D6E-409C-BE32-E72D297353CC}">
              <c16:uniqueId val="{00000002-6A78-4E4F-9432-0FDD3245A723}"/>
            </c:ext>
          </c:extLst>
        </c:ser>
        <c:ser>
          <c:idx val="3"/>
          <c:order val="3"/>
          <c:tx>
            <c:strRef>
              <c:f>Review_BI_To_Review!$K$60</c:f>
              <c:strCache>
                <c:ptCount val="1"/>
                <c:pt idx="0">
                  <c:v>Dissemination</c:v>
                </c:pt>
              </c:strCache>
            </c:strRef>
          </c:tx>
          <c:spPr>
            <a:solidFill>
              <a:schemeClr val="bg2">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Review_BI_To_Review!$L$56:$AE$56</c:f>
              <c:strCache>
                <c:ptCount val="20"/>
                <c:pt idx="0">
                  <c:v>BIO_Award</c:v>
                </c:pt>
                <c:pt idx="1">
                  <c:v>BIO_Decline</c:v>
                </c:pt>
                <c:pt idx="3">
                  <c:v>CISE_Award</c:v>
                </c:pt>
                <c:pt idx="4">
                  <c:v>CISE_Decline</c:v>
                </c:pt>
                <c:pt idx="6">
                  <c:v>EHR_Award</c:v>
                </c:pt>
                <c:pt idx="7">
                  <c:v>EHR_Decline</c:v>
                </c:pt>
                <c:pt idx="9">
                  <c:v>ENG_Award</c:v>
                </c:pt>
                <c:pt idx="10">
                  <c:v>ENG_Deline</c:v>
                </c:pt>
                <c:pt idx="12">
                  <c:v>GEO_Award</c:v>
                </c:pt>
                <c:pt idx="13">
                  <c:v>GEO_Decline</c:v>
                </c:pt>
                <c:pt idx="15">
                  <c:v>MPS_Award</c:v>
                </c:pt>
                <c:pt idx="16">
                  <c:v>MPS_Decline</c:v>
                </c:pt>
                <c:pt idx="18">
                  <c:v>SBE_Award</c:v>
                </c:pt>
                <c:pt idx="19">
                  <c:v>SBE_Decline</c:v>
                </c:pt>
              </c:strCache>
            </c:strRef>
          </c:cat>
          <c:val>
            <c:numRef>
              <c:f>Review_BI_To_Review!$L$60:$AE$60</c:f>
              <c:numCache>
                <c:formatCode>0%</c:formatCode>
                <c:ptCount val="20"/>
                <c:pt idx="0">
                  <c:v>0.17480000000000001</c:v>
                </c:pt>
                <c:pt idx="1">
                  <c:v>0.13247456982602901</c:v>
                </c:pt>
                <c:pt idx="3">
                  <c:v>0.1278</c:v>
                </c:pt>
                <c:pt idx="4">
                  <c:v>9.7567411722163003E-2</c:v>
                </c:pt>
                <c:pt idx="6">
                  <c:v>0.104</c:v>
                </c:pt>
                <c:pt idx="7">
                  <c:v>0.10382500041540001</c:v>
                </c:pt>
                <c:pt idx="9">
                  <c:v>0.14910000000000001</c:v>
                </c:pt>
                <c:pt idx="10">
                  <c:v>0.113682785627092</c:v>
                </c:pt>
                <c:pt idx="12">
                  <c:v>0.1545</c:v>
                </c:pt>
                <c:pt idx="13">
                  <c:v>0.122262357159163</c:v>
                </c:pt>
                <c:pt idx="15">
                  <c:v>0.1578</c:v>
                </c:pt>
                <c:pt idx="16">
                  <c:v>0.12356521383930399</c:v>
                </c:pt>
                <c:pt idx="18">
                  <c:v>0.12620000000000001</c:v>
                </c:pt>
                <c:pt idx="19">
                  <c:v>8.1718290361654206E-2</c:v>
                </c:pt>
              </c:numCache>
            </c:numRef>
          </c:val>
          <c:extLst>
            <c:ext xmlns:c16="http://schemas.microsoft.com/office/drawing/2014/chart" uri="{C3380CC4-5D6E-409C-BE32-E72D297353CC}">
              <c16:uniqueId val="{00000003-6A78-4E4F-9432-0FDD3245A723}"/>
            </c:ext>
          </c:extLst>
        </c:ser>
        <c:ser>
          <c:idx val="4"/>
          <c:order val="4"/>
          <c:tx>
            <c:strRef>
              <c:f>Review_BI_To_Review!$K$61</c:f>
              <c:strCache>
                <c:ptCount val="1"/>
                <c:pt idx="0">
                  <c:v>Enhance_Infrastructure</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Review_BI_To_Review!$L$56:$AE$56</c:f>
              <c:strCache>
                <c:ptCount val="20"/>
                <c:pt idx="0">
                  <c:v>BIO_Award</c:v>
                </c:pt>
                <c:pt idx="1">
                  <c:v>BIO_Decline</c:v>
                </c:pt>
                <c:pt idx="3">
                  <c:v>CISE_Award</c:v>
                </c:pt>
                <c:pt idx="4">
                  <c:v>CISE_Decline</c:v>
                </c:pt>
                <c:pt idx="6">
                  <c:v>EHR_Award</c:v>
                </c:pt>
                <c:pt idx="7">
                  <c:v>EHR_Decline</c:v>
                </c:pt>
                <c:pt idx="9">
                  <c:v>ENG_Award</c:v>
                </c:pt>
                <c:pt idx="10">
                  <c:v>ENG_Deline</c:v>
                </c:pt>
                <c:pt idx="12">
                  <c:v>GEO_Award</c:v>
                </c:pt>
                <c:pt idx="13">
                  <c:v>GEO_Decline</c:v>
                </c:pt>
                <c:pt idx="15">
                  <c:v>MPS_Award</c:v>
                </c:pt>
                <c:pt idx="16">
                  <c:v>MPS_Decline</c:v>
                </c:pt>
                <c:pt idx="18">
                  <c:v>SBE_Award</c:v>
                </c:pt>
                <c:pt idx="19">
                  <c:v>SBE_Decline</c:v>
                </c:pt>
              </c:strCache>
            </c:strRef>
          </c:cat>
          <c:val>
            <c:numRef>
              <c:f>Review_BI_To_Review!$L$61:$AE$61</c:f>
              <c:numCache>
                <c:formatCode>0%</c:formatCode>
                <c:ptCount val="20"/>
                <c:pt idx="0">
                  <c:v>7.6399999999999996E-2</c:v>
                </c:pt>
                <c:pt idx="1">
                  <c:v>9.7252590550432505E-2</c:v>
                </c:pt>
                <c:pt idx="3">
                  <c:v>0.20610000000000001</c:v>
                </c:pt>
                <c:pt idx="4">
                  <c:v>0.188899422394668</c:v>
                </c:pt>
                <c:pt idx="6">
                  <c:v>0.14030000000000001</c:v>
                </c:pt>
                <c:pt idx="7">
                  <c:v>0.12912284199857099</c:v>
                </c:pt>
                <c:pt idx="9">
                  <c:v>0.14069999999999999</c:v>
                </c:pt>
                <c:pt idx="10">
                  <c:v>0.155053844015519</c:v>
                </c:pt>
                <c:pt idx="12">
                  <c:v>0.1404</c:v>
                </c:pt>
                <c:pt idx="13">
                  <c:v>0.13740919284016601</c:v>
                </c:pt>
                <c:pt idx="15">
                  <c:v>0.10589999999999999</c:v>
                </c:pt>
                <c:pt idx="16">
                  <c:v>0.13560516318777799</c:v>
                </c:pt>
                <c:pt idx="18">
                  <c:v>0.1434</c:v>
                </c:pt>
                <c:pt idx="19">
                  <c:v>0.13367364595950801</c:v>
                </c:pt>
              </c:numCache>
            </c:numRef>
          </c:val>
          <c:extLst>
            <c:ext xmlns:c16="http://schemas.microsoft.com/office/drawing/2014/chart" uri="{C3380CC4-5D6E-409C-BE32-E72D297353CC}">
              <c16:uniqueId val="{00000004-6A78-4E4F-9432-0FDD3245A723}"/>
            </c:ext>
          </c:extLst>
        </c:ser>
        <c:dLbls>
          <c:dLblPos val="ctr"/>
          <c:showLegendKey val="0"/>
          <c:showVal val="1"/>
          <c:showCatName val="0"/>
          <c:showSerName val="0"/>
          <c:showPercent val="0"/>
          <c:showBubbleSize val="0"/>
        </c:dLbls>
        <c:gapWidth val="0"/>
        <c:overlap val="100"/>
        <c:axId val="1815549320"/>
        <c:axId val="1813070584"/>
      </c:barChart>
      <c:catAx>
        <c:axId val="181554932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3070584"/>
        <c:crosses val="autoZero"/>
        <c:auto val="1"/>
        <c:lblAlgn val="ctr"/>
        <c:lblOffset val="100"/>
        <c:tickMarkSkip val="2"/>
        <c:noMultiLvlLbl val="0"/>
      </c:catAx>
      <c:valAx>
        <c:axId val="1813070584"/>
        <c:scaling>
          <c:orientation val="minMax"/>
        </c:scaling>
        <c:delete val="1"/>
        <c:axPos val="l"/>
        <c:numFmt formatCode="0%" sourceLinked="1"/>
        <c:majorTickMark val="none"/>
        <c:minorTickMark val="none"/>
        <c:tickLblPos val="nextTo"/>
        <c:crossAx val="1815549320"/>
        <c:crosses val="autoZero"/>
        <c:crossBetween val="between"/>
      </c:valAx>
      <c:spPr>
        <a:noFill/>
        <a:ln>
          <a:noFill/>
        </a:ln>
        <a:effectLst/>
      </c:spPr>
    </c:plotArea>
    <c:legend>
      <c:legendPos val="t"/>
      <c:layout>
        <c:manualLayout>
          <c:xMode val="edge"/>
          <c:yMode val="edge"/>
          <c:x val="2.814000984251968E-2"/>
          <c:y val="3.6806178892413301E-3"/>
          <c:w val="0.95038664698162734"/>
          <c:h val="4.9062311655487502E-2"/>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0.33479</cdr:x>
      <cdr:y>0.06343</cdr:y>
    </cdr:from>
    <cdr:to>
      <cdr:x>0.43147</cdr:x>
      <cdr:y>0.26932</cdr:y>
    </cdr:to>
    <cdr:sp macro="" textlink="">
      <cdr:nvSpPr>
        <cdr:cNvPr id="2" name="TextBox 1">
          <a:extLst xmlns:a="http://schemas.openxmlformats.org/drawingml/2006/main">
            <a:ext uri="{FF2B5EF4-FFF2-40B4-BE49-F238E27FC236}">
              <a16:creationId xmlns:a16="http://schemas.microsoft.com/office/drawing/2014/main" id="{B6124546-5D10-418C-A256-199F214B9605}"/>
            </a:ext>
          </a:extLst>
        </cdr:cNvPr>
        <cdr:cNvSpPr txBox="1"/>
      </cdr:nvSpPr>
      <cdr:spPr>
        <a:xfrm xmlns:a="http://schemas.openxmlformats.org/drawingml/2006/main">
          <a:off x="4081777" y="345348"/>
          <a:ext cx="1178723" cy="11209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EHR</a:t>
          </a:r>
        </a:p>
      </cdr:txBody>
    </cdr:sp>
  </cdr:relSizeAnchor>
  <cdr:relSizeAnchor xmlns:cdr="http://schemas.openxmlformats.org/drawingml/2006/chartDrawing">
    <cdr:from>
      <cdr:x>0.47612</cdr:x>
      <cdr:y>0.06685</cdr:y>
    </cdr:from>
    <cdr:to>
      <cdr:x>0.5352</cdr:x>
      <cdr:y>0.15407</cdr:y>
    </cdr:to>
    <cdr:sp macro="" textlink="">
      <cdr:nvSpPr>
        <cdr:cNvPr id="3" name="TextBox 2">
          <a:extLst xmlns:a="http://schemas.openxmlformats.org/drawingml/2006/main">
            <a:ext uri="{FF2B5EF4-FFF2-40B4-BE49-F238E27FC236}">
              <a16:creationId xmlns:a16="http://schemas.microsoft.com/office/drawing/2014/main" id="{2ED961F7-0431-440D-8507-DB2DCF5BF2D5}"/>
            </a:ext>
          </a:extLst>
        </cdr:cNvPr>
        <cdr:cNvSpPr txBox="1"/>
      </cdr:nvSpPr>
      <cdr:spPr>
        <a:xfrm xmlns:a="http://schemas.openxmlformats.org/drawingml/2006/main">
          <a:off x="5804859" y="363985"/>
          <a:ext cx="720304" cy="4748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ENG</a:t>
          </a:r>
        </a:p>
      </cdr:txBody>
    </cdr:sp>
  </cdr:relSizeAnchor>
  <cdr:relSizeAnchor xmlns:cdr="http://schemas.openxmlformats.org/drawingml/2006/chartDrawing">
    <cdr:from>
      <cdr:x>0.61919</cdr:x>
      <cdr:y>0.06728</cdr:y>
    </cdr:from>
    <cdr:to>
      <cdr:x>0.71586</cdr:x>
      <cdr:y>0.27318</cdr:y>
    </cdr:to>
    <cdr:sp macro="" textlink="">
      <cdr:nvSpPr>
        <cdr:cNvPr id="4" name="TextBox 3">
          <a:extLst xmlns:a="http://schemas.openxmlformats.org/drawingml/2006/main">
            <a:ext uri="{FF2B5EF4-FFF2-40B4-BE49-F238E27FC236}">
              <a16:creationId xmlns:a16="http://schemas.microsoft.com/office/drawing/2014/main" id="{2CC8E5AE-8E73-436D-9F69-3CBB4065BF89}"/>
            </a:ext>
          </a:extLst>
        </cdr:cNvPr>
        <cdr:cNvSpPr txBox="1"/>
      </cdr:nvSpPr>
      <cdr:spPr>
        <a:xfrm xmlns:a="http://schemas.openxmlformats.org/drawingml/2006/main">
          <a:off x="7549169" y="366327"/>
          <a:ext cx="1178600" cy="112101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GEO</a:t>
          </a:r>
        </a:p>
      </cdr:txBody>
    </cdr:sp>
  </cdr:relSizeAnchor>
  <cdr:relSizeAnchor xmlns:cdr="http://schemas.openxmlformats.org/drawingml/2006/chartDrawing">
    <cdr:from>
      <cdr:x>0.76975</cdr:x>
      <cdr:y>0.06696</cdr:y>
    </cdr:from>
    <cdr:to>
      <cdr:x>0.84091</cdr:x>
      <cdr:y>0.12987</cdr:y>
    </cdr:to>
    <cdr:sp macro="" textlink="">
      <cdr:nvSpPr>
        <cdr:cNvPr id="5" name="TextBox 4">
          <a:extLst xmlns:a="http://schemas.openxmlformats.org/drawingml/2006/main">
            <a:ext uri="{FF2B5EF4-FFF2-40B4-BE49-F238E27FC236}">
              <a16:creationId xmlns:a16="http://schemas.microsoft.com/office/drawing/2014/main" id="{FA8E3FDE-4EDD-4C8A-99D9-095A37B798FB}"/>
            </a:ext>
          </a:extLst>
        </cdr:cNvPr>
        <cdr:cNvSpPr txBox="1"/>
      </cdr:nvSpPr>
      <cdr:spPr>
        <a:xfrm xmlns:a="http://schemas.openxmlformats.org/drawingml/2006/main">
          <a:off x="9384775" y="364585"/>
          <a:ext cx="867582" cy="3425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MPS</a:t>
          </a:r>
        </a:p>
      </cdr:txBody>
    </cdr:sp>
  </cdr:relSizeAnchor>
  <cdr:relSizeAnchor xmlns:cdr="http://schemas.openxmlformats.org/drawingml/2006/chartDrawing">
    <cdr:from>
      <cdr:x>0.91861</cdr:x>
      <cdr:y>0.0657</cdr:y>
    </cdr:from>
    <cdr:to>
      <cdr:x>0.98322</cdr:x>
      <cdr:y>0.15975</cdr:y>
    </cdr:to>
    <cdr:sp macro="" textlink="">
      <cdr:nvSpPr>
        <cdr:cNvPr id="6" name="TextBox 5">
          <a:extLst xmlns:a="http://schemas.openxmlformats.org/drawingml/2006/main">
            <a:ext uri="{FF2B5EF4-FFF2-40B4-BE49-F238E27FC236}">
              <a16:creationId xmlns:a16="http://schemas.microsoft.com/office/drawing/2014/main" id="{8A6B2698-8530-4419-B890-4570946CBBD5}"/>
            </a:ext>
          </a:extLst>
        </cdr:cNvPr>
        <cdr:cNvSpPr txBox="1"/>
      </cdr:nvSpPr>
      <cdr:spPr>
        <a:xfrm xmlns:a="http://schemas.openxmlformats.org/drawingml/2006/main">
          <a:off x="11199719" y="357701"/>
          <a:ext cx="787659" cy="5120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SBE</a:t>
          </a:r>
        </a:p>
      </cdr:txBody>
    </cdr:sp>
  </cdr:relSizeAnchor>
  <cdr:relSizeAnchor xmlns:cdr="http://schemas.openxmlformats.org/drawingml/2006/chartDrawing">
    <cdr:from>
      <cdr:x>0.0463</cdr:x>
      <cdr:y>0.06363</cdr:y>
    </cdr:from>
    <cdr:to>
      <cdr:x>0.10538</cdr:x>
      <cdr:y>0.12654</cdr:y>
    </cdr:to>
    <cdr:sp macro="" textlink="">
      <cdr:nvSpPr>
        <cdr:cNvPr id="7" name="TextBox 6">
          <a:extLst xmlns:a="http://schemas.openxmlformats.org/drawingml/2006/main">
            <a:ext uri="{FF2B5EF4-FFF2-40B4-BE49-F238E27FC236}">
              <a16:creationId xmlns:a16="http://schemas.microsoft.com/office/drawing/2014/main" id="{4B646DB0-A614-45BC-BA37-2EA14C1A781A}"/>
            </a:ext>
          </a:extLst>
        </cdr:cNvPr>
        <cdr:cNvSpPr txBox="1"/>
      </cdr:nvSpPr>
      <cdr:spPr>
        <a:xfrm xmlns:a="http://schemas.openxmlformats.org/drawingml/2006/main">
          <a:off x="564455" y="346436"/>
          <a:ext cx="720303" cy="3425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BIO</a:t>
          </a:r>
        </a:p>
      </cdr:txBody>
    </cdr:sp>
  </cdr:relSizeAnchor>
  <cdr:relSizeAnchor xmlns:cdr="http://schemas.openxmlformats.org/drawingml/2006/chartDrawing">
    <cdr:from>
      <cdr:x>0.18427</cdr:x>
      <cdr:y>0.06312</cdr:y>
    </cdr:from>
    <cdr:to>
      <cdr:x>0.26751</cdr:x>
      <cdr:y>0.12889</cdr:y>
    </cdr:to>
    <cdr:sp macro="" textlink="">
      <cdr:nvSpPr>
        <cdr:cNvPr id="8" name="TextBox 7">
          <a:extLst xmlns:a="http://schemas.openxmlformats.org/drawingml/2006/main">
            <a:ext uri="{FF2B5EF4-FFF2-40B4-BE49-F238E27FC236}">
              <a16:creationId xmlns:a16="http://schemas.microsoft.com/office/drawing/2014/main" id="{79B004E2-92FC-4FD0-AAAD-CE14D69206D0}"/>
            </a:ext>
          </a:extLst>
        </cdr:cNvPr>
        <cdr:cNvSpPr txBox="1"/>
      </cdr:nvSpPr>
      <cdr:spPr>
        <a:xfrm xmlns:a="http://schemas.openxmlformats.org/drawingml/2006/main">
          <a:off x="2246648" y="343635"/>
          <a:ext cx="1014862" cy="3580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CISE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CEB41E15-C6A5-4B39-BAEB-91DFF06D0A2C}" type="datetimeFigureOut">
              <a:rPr lang="en-US" smtClean="0"/>
              <a:t>3/21/2019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B66A9CB-F653-470C-B8F3-D76420B4968A}" type="slidenum">
              <a:rPr lang="en-US" smtClean="0"/>
              <a:t>‹#›</a:t>
            </a:fld>
            <a:endParaRPr lang="en-US"/>
          </a:p>
        </p:txBody>
      </p:sp>
    </p:spTree>
    <p:extLst>
      <p:ext uri="{BB962C8B-B14F-4D97-AF65-F5344CB8AC3E}">
        <p14:creationId xmlns:p14="http://schemas.microsoft.com/office/powerpoint/2010/main" val="2656286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767A990-24A7-44B0-89A5-A54FB85CC957}" type="datetimeFigureOut">
              <a:rPr lang="en-US" smtClean="0"/>
              <a:t>3/21/2019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8BD0FCC-974E-43F2-A6B0-EAC0300E5450}" type="slidenum">
              <a:rPr lang="en-US" smtClean="0"/>
              <a:t>‹#›</a:t>
            </a:fld>
            <a:endParaRPr lang="en-US"/>
          </a:p>
        </p:txBody>
      </p:sp>
    </p:spTree>
    <p:extLst>
      <p:ext uri="{BB962C8B-B14F-4D97-AF65-F5344CB8AC3E}">
        <p14:creationId xmlns:p14="http://schemas.microsoft.com/office/powerpoint/2010/main" val="244702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6fc75212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6fc75212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124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defTabSz="933237">
              <a:defRPr/>
            </a:pPr>
            <a:r>
              <a:rPr lang="en-US" sz="4100" dirty="0"/>
              <a:t>broader impacts is not part of mission for all agencies</a:t>
            </a:r>
          </a:p>
          <a:p>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33</a:t>
            </a:fld>
            <a:endParaRPr lang="en-US"/>
          </a:p>
        </p:txBody>
      </p:sp>
    </p:spTree>
    <p:extLst>
      <p:ext uri="{BB962C8B-B14F-4D97-AF65-F5344CB8AC3E}">
        <p14:creationId xmlns:p14="http://schemas.microsoft.com/office/powerpoint/2010/main" val="1487144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Groups</a:t>
            </a:r>
            <a:r>
              <a:rPr lang="en-US" baseline="0" dirty="0"/>
              <a:t> such as LSAMP often do not know they “promised” to do something until after proposal funded.</a:t>
            </a:r>
          </a:p>
          <a:p>
            <a:r>
              <a:rPr lang="en-US" dirty="0"/>
              <a:t>No budget can mean no real commitment</a:t>
            </a:r>
          </a:p>
          <a:p>
            <a:r>
              <a:rPr lang="en-US" dirty="0"/>
              <a:t>Not</a:t>
            </a:r>
            <a:r>
              <a:rPr lang="en-US" baseline="0" dirty="0"/>
              <a:t> wise to create on own instead of leverage:  wastes resources and shows you do not know the landscape</a:t>
            </a:r>
          </a:p>
          <a:p>
            <a:r>
              <a:rPr lang="en-US" baseline="0" dirty="0"/>
              <a:t>Must be tailored…not just “We will work with LSAMP to recruit a broader pool of qualified students.”  How will you work with them?  Booth at their regional conference?</a:t>
            </a:r>
            <a:endParaRPr lang="en-US" dirty="0"/>
          </a:p>
          <a:p>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34</a:t>
            </a:fld>
            <a:endParaRPr lang="en-US"/>
          </a:p>
        </p:txBody>
      </p:sp>
    </p:spTree>
    <p:extLst>
      <p:ext uri="{BB962C8B-B14F-4D97-AF65-F5344CB8AC3E}">
        <p14:creationId xmlns:p14="http://schemas.microsoft.com/office/powerpoint/2010/main" val="2318227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Groups</a:t>
            </a:r>
            <a:r>
              <a:rPr lang="en-US" baseline="0" dirty="0"/>
              <a:t> such as LSAMP often do not know they “promised” to do something until after proposal funded.</a:t>
            </a:r>
          </a:p>
          <a:p>
            <a:r>
              <a:rPr lang="en-US" dirty="0"/>
              <a:t>No budget can mean no real commitment</a:t>
            </a:r>
          </a:p>
          <a:p>
            <a:r>
              <a:rPr lang="en-US" dirty="0"/>
              <a:t>Not</a:t>
            </a:r>
            <a:r>
              <a:rPr lang="en-US" baseline="0" dirty="0"/>
              <a:t> wise to create on own instead of leverage:  wastes resources and shows you do not know the landscape</a:t>
            </a:r>
          </a:p>
          <a:p>
            <a:r>
              <a:rPr lang="en-US" baseline="0" dirty="0"/>
              <a:t>Must be tailored…not just “We will work with LSAMP to recruit a broader pool of qualified students.”  How will you work with them?  Booth at their regional conference?</a:t>
            </a:r>
            <a:endParaRPr lang="en-US" dirty="0"/>
          </a:p>
          <a:p>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35</a:t>
            </a:fld>
            <a:endParaRPr lang="en-US"/>
          </a:p>
        </p:txBody>
      </p:sp>
    </p:spTree>
    <p:extLst>
      <p:ext uri="{BB962C8B-B14F-4D97-AF65-F5344CB8AC3E}">
        <p14:creationId xmlns:p14="http://schemas.microsoft.com/office/powerpoint/2010/main" val="1669935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almost 2 year process</a:t>
            </a:r>
          </a:p>
          <a:p>
            <a:pPr lvl="1"/>
            <a:r>
              <a:rPr lang="en-US"/>
              <a:t>Directorate-wide discussions</a:t>
            </a:r>
          </a:p>
          <a:p>
            <a:pPr lvl="2"/>
            <a:r>
              <a:rPr lang="en-US"/>
              <a:t>Internal staff</a:t>
            </a:r>
          </a:p>
          <a:p>
            <a:pPr lvl="2"/>
            <a:r>
              <a:rPr lang="en-US"/>
              <a:t>External ACs</a:t>
            </a:r>
          </a:p>
          <a:p>
            <a:pPr lvl="1"/>
            <a:r>
              <a:rPr lang="en-US"/>
              <a:t>NSF Leadership Workshop in September 2015</a:t>
            </a:r>
          </a:p>
          <a:p>
            <a:pPr lvl="1"/>
            <a:r>
              <a:rPr lang="en-US"/>
              <a:t>Report to OMB in December 2015 + July 2016</a:t>
            </a:r>
          </a:p>
          <a:p>
            <a:pPr lvl="1"/>
            <a:r>
              <a:rPr lang="en-US"/>
              <a:t>Agency-wide strategic review in January – March 2016</a:t>
            </a:r>
          </a:p>
          <a:p>
            <a:pPr lvl="1"/>
            <a:r>
              <a:rPr lang="en-US"/>
              <a:t>Report to OMB due June 2017</a:t>
            </a:r>
          </a:p>
          <a:p>
            <a:r>
              <a:rPr lang="en-US"/>
              <a:t>Consensus hypotheses</a:t>
            </a:r>
          </a:p>
          <a:p>
            <a:pPr lvl="1"/>
            <a:r>
              <a:rPr lang="en-US"/>
              <a:t>Hypothesis 1: The application of BI has changed over time; we should expect it to continue to evolve.</a:t>
            </a:r>
          </a:p>
          <a:p>
            <a:pPr lvl="1"/>
            <a:r>
              <a:rPr lang="en-US"/>
              <a:t>Hypothesis 2: The so-called “confusion” might be variation in BI due to different award sizes, disciplines and solicitation language; inconsistent instructions from NSF; and/or some other reasons.</a:t>
            </a:r>
          </a:p>
          <a:p>
            <a:pPr lvl="1"/>
            <a:r>
              <a:rPr lang="en-US"/>
              <a:t>Hypothesis 3: There are some common practices in panels, e.g., tie-breaking.</a:t>
            </a:r>
          </a:p>
          <a:p>
            <a:endParaRPr lang="en-US"/>
          </a:p>
        </p:txBody>
      </p:sp>
      <p:sp>
        <p:nvSpPr>
          <p:cNvPr id="4" name="Slide Number Placeholder 3"/>
          <p:cNvSpPr>
            <a:spLocks noGrp="1"/>
          </p:cNvSpPr>
          <p:nvPr>
            <p:ph type="sldNum" sz="quarter" idx="10"/>
          </p:nvPr>
        </p:nvSpPr>
        <p:spPr/>
        <p:txBody>
          <a:bodyPr/>
          <a:lstStyle/>
          <a:p>
            <a:fld id="{9B74349A-219E-45A4-A6E4-E9799664F31B}" type="slidenum">
              <a:rPr lang="en-US" smtClean="0"/>
              <a:t>37</a:t>
            </a:fld>
            <a:endParaRPr lang="en-US"/>
          </a:p>
        </p:txBody>
      </p:sp>
    </p:spTree>
    <p:extLst>
      <p:ext uri="{BB962C8B-B14F-4D97-AF65-F5344CB8AC3E}">
        <p14:creationId xmlns:p14="http://schemas.microsoft.com/office/powerpoint/2010/main" val="192172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6fc75212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6fc75212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86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6fc7521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6fc7521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947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6fc75212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6fc75212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663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6fc75212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6fc75212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71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70ddf2fd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70ddf2fd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8367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ea typeface="ＭＳ Ｐゴシック" charset="0"/>
              <a:cs typeface="ＭＳ Ｐゴシック" charset="0"/>
            </a:endParaRPr>
          </a:p>
        </p:txBody>
      </p:sp>
      <p:sp>
        <p:nvSpPr>
          <p:cNvPr id="757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defTabSz="457200" eaLnBrk="1" hangingPunct="1"/>
            <a:fld id="{D6BA45F4-68C1-A246-A8CB-D06F503E2C63}" type="slidenum">
              <a:rPr lang="en-US" sz="1200">
                <a:solidFill>
                  <a:prstClr val="black"/>
                </a:solidFill>
                <a:latin typeface="Arial"/>
              </a:rPr>
              <a:pPr algn="r" defTabSz="457200" eaLnBrk="1" hangingPunct="1"/>
              <a:t>25</a:t>
            </a:fld>
            <a:endParaRPr lang="en-US" sz="1200" dirty="0">
              <a:solidFill>
                <a:prstClr val="black"/>
              </a:solidFill>
              <a:latin typeface="Arial"/>
            </a:endParaRPr>
          </a:p>
        </p:txBody>
      </p:sp>
    </p:spTree>
    <p:extLst>
      <p:ext uri="{BB962C8B-B14F-4D97-AF65-F5344CB8AC3E}">
        <p14:creationId xmlns:p14="http://schemas.microsoft.com/office/powerpoint/2010/main" val="312841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70ddf2fd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70ddf2fd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422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02E3A-B958-3E4F-9ED9-7B89FA9459BE}" type="slidenum">
              <a:rPr lang="en-US" smtClean="0"/>
              <a:t>29</a:t>
            </a:fld>
            <a:endParaRPr lang="en-US"/>
          </a:p>
        </p:txBody>
      </p:sp>
    </p:spTree>
    <p:extLst>
      <p:ext uri="{BB962C8B-B14F-4D97-AF65-F5344CB8AC3E}">
        <p14:creationId xmlns:p14="http://schemas.microsoft.com/office/powerpoint/2010/main" val="1416153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rgbClr val="D29F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C4917D5-13A7-43DD-A945-C94423AB3A32}" type="datetimeFigureOut">
              <a:rPr lang="en-US" smtClean="0"/>
              <a:t>3/21/2019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rgbClr val="D29F13"/>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265340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Autofit/>
          </a:bodyPr>
          <a:lstStyle>
            <a:lvl1pPr algn="l">
              <a:defRPr sz="3600" b="1"/>
            </a:lvl1pPr>
          </a:lstStyle>
          <a:p>
            <a:r>
              <a:rPr lang="en-US" dirty="0"/>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600" b="1">
                <a:solidFill>
                  <a:srgbClr val="D29F1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9C4917D5-13A7-43DD-A945-C94423AB3A32}"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rgbClr val="D29F13"/>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46440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b="1"/>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9C4917D5-13A7-43DD-A945-C94423AB3A32}"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rgbClr val="D29F13"/>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273171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rgbClr val="D29F13"/>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rgbClr val="D29F13"/>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600" b="1" i="0" kern="1200" cap="small" dirty="0">
                <a:solidFill>
                  <a:srgbClr val="D29F13"/>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9C4917D5-13A7-43DD-A945-C94423AB3A32}"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rgbClr val="D29F13"/>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323516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b="1" cap="none">
                <a:solidFill>
                  <a:srgbClr val="3C105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C4917D5-13A7-43DD-A945-C94423AB3A32}"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rgbClr val="D29F13"/>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4046241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1">
                <a:solidFill>
                  <a:srgbClr val="3C10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1">
                <a:solidFill>
                  <a:srgbClr val="3C10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1">
                <a:solidFill>
                  <a:srgbClr val="3C10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4403971" y="2569633"/>
            <a:ext cx="0" cy="3492499"/>
          </a:xfrm>
          <a:prstGeom prst="line">
            <a:avLst/>
          </a:prstGeom>
          <a:ln w="12700" cmpd="sng">
            <a:solidFill>
              <a:srgbClr val="D29F13">
                <a:alpha val="4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rgbClr val="D29F13">
                <a:alpha val="40000"/>
              </a:srgb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C4917D5-13A7-43DD-A945-C94423AB3A32}"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2574503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1">
                <a:solidFill>
                  <a:srgbClr val="3C10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1">
                <a:solidFill>
                  <a:srgbClr val="3C10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1">
                <a:solidFill>
                  <a:srgbClr val="3C10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rgbClr val="D29F13">
                <a:alpha val="40000"/>
              </a:srgb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rgbClr val="D29F13">
                <a:alpha val="40000"/>
              </a:srgb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C4917D5-13A7-43DD-A945-C94423AB3A32}" type="datetimeFigureOut">
              <a:rPr lang="en-US" smtClean="0"/>
              <a:t>3/21/2019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2568511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C4917D5-13A7-43DD-A945-C94423AB3A32}"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1970143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C4917D5-13A7-43DD-A945-C94423AB3A32}"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rgbClr val="D29F13"/>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2321064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747833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3860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4917D5-13A7-43DD-A945-C94423AB3A32}"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82913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normAutofit/>
          </a:bodyPr>
          <a:lstStyle>
            <a:lvl1pPr marL="0" indent="0" algn="l">
              <a:buNone/>
              <a:defRPr sz="2400" cap="all">
                <a:solidFill>
                  <a:srgbClr val="3C105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C4917D5-13A7-43DD-A945-C94423AB3A32}"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rgbClr val="D29F13"/>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36577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4917D5-13A7-43DD-A945-C94423AB3A32}"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10112219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800" b="1">
                <a:solidFill>
                  <a:srgbClr val="D29F13"/>
                </a:solidFill>
                <a:effectLst>
                  <a:outerShdw blurRad="25400" dist="25400" dir="2700000" algn="tl">
                    <a:srgbClr val="3C1053">
                      <a:alpha val="43000"/>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800" b="1">
                <a:solidFill>
                  <a:srgbClr val="D29F13"/>
                </a:solidFill>
                <a:effectLst>
                  <a:outerShdw blurRad="25400" dist="25400" dir="2700000" algn="tl">
                    <a:srgbClr val="3C1053">
                      <a:alpha val="43000"/>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4917D5-13A7-43DD-A945-C94423AB3A32}"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307519730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4917D5-13A7-43DD-A945-C94423AB3A32}"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395257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917D5-13A7-43DD-A945-C94423AB3A32}" type="datetimeFigureOut">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rgbClr val="D29F13"/>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63835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normAutofit/>
          </a:bodyPr>
          <a:lstStyle>
            <a:lvl1pPr marL="0" indent="0">
              <a:buNone/>
              <a:defRPr sz="1800" b="1">
                <a:solidFill>
                  <a:srgbClr val="D29F1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9C4917D5-13A7-43DD-A945-C94423AB3A32}"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rgbClr val="D29F13"/>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40080850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1"/>
            </a:lvl1pPr>
          </a:lstStyle>
          <a:p>
            <a:r>
              <a:rPr lang="en-US" dirty="0"/>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2000" b="1">
                <a:solidFill>
                  <a:srgbClr val="D29F1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9C4917D5-13A7-43DD-A945-C94423AB3A32}"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rgbClr val="D29F13"/>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180EE83-3251-4B24-A752-22A9B04FCF4B}" type="slidenum">
              <a:rPr lang="en-US" smtClean="0"/>
              <a:t>‹#›</a:t>
            </a:fld>
            <a:endParaRPr lang="en-US"/>
          </a:p>
        </p:txBody>
      </p:sp>
    </p:spTree>
    <p:extLst>
      <p:ext uri="{BB962C8B-B14F-4D97-AF65-F5344CB8AC3E}">
        <p14:creationId xmlns:p14="http://schemas.microsoft.com/office/powerpoint/2010/main" val="120931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baseline="0">
                <a:solidFill>
                  <a:srgbClr val="3C1053"/>
                </a:solidFill>
              </a:defRPr>
            </a:lvl1pPr>
          </a:lstStyle>
          <a:p>
            <a:fld id="{9C4917D5-13A7-43DD-A945-C94423AB3A32}" type="datetimeFigureOut">
              <a:rPr lang="en-US" smtClean="0"/>
              <a:pPr/>
              <a:t>3/21/2019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rgbClr val="D29F13"/>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180EE83-3251-4B24-A752-22A9B04FCF4B}" type="slidenum">
              <a:rPr lang="en-US" smtClean="0"/>
              <a:t>‹#›</a:t>
            </a:fld>
            <a:endParaRPr lang="en-US"/>
          </a:p>
        </p:txBody>
      </p:sp>
    </p:spTree>
    <p:extLst>
      <p:ext uri="{BB962C8B-B14F-4D97-AF65-F5344CB8AC3E}">
        <p14:creationId xmlns:p14="http://schemas.microsoft.com/office/powerpoint/2010/main" val="271850300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Lst>
  <p:txStyles>
    <p:titleStyle>
      <a:lvl1pPr algn="l" defTabSz="457200" rtl="0" eaLnBrk="1" latinLnBrk="0" hangingPunct="1">
        <a:spcBef>
          <a:spcPct val="0"/>
        </a:spcBef>
        <a:buNone/>
        <a:defRPr sz="3600" b="1" i="0" kern="1200">
          <a:solidFill>
            <a:schemeClr val="bg2"/>
          </a:solidFill>
          <a:latin typeface="Cambria" panose="0204050305040603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9F13"/>
        </a:buClr>
        <a:buSzPct val="80000"/>
        <a:buFont typeface="Wingdings 3" charset="2"/>
        <a:buChar char=""/>
        <a:defRPr sz="2400" b="0" i="0" kern="1200" baseline="0">
          <a:solidFill>
            <a:srgbClr val="3C1053"/>
          </a:solidFill>
          <a:latin typeface="Bookman Old Style" panose="02050604050505020204" pitchFamily="18" charset="0"/>
          <a:ea typeface="+mn-ea"/>
          <a:cs typeface="+mn-cs"/>
        </a:defRPr>
      </a:lvl1pPr>
      <a:lvl2pPr marL="742950" indent="-285750" algn="l" defTabSz="457200" rtl="0" eaLnBrk="1" latinLnBrk="0" hangingPunct="1">
        <a:spcBef>
          <a:spcPts val="1000"/>
        </a:spcBef>
        <a:spcAft>
          <a:spcPts val="0"/>
        </a:spcAft>
        <a:buClr>
          <a:srgbClr val="D29F13"/>
        </a:buClr>
        <a:buSzPct val="80000"/>
        <a:buFont typeface="Wingdings 3" charset="2"/>
        <a:buChar char=""/>
        <a:defRPr sz="2000" b="0" i="0" kern="1200" baseline="0">
          <a:solidFill>
            <a:srgbClr val="3C1053"/>
          </a:solidFill>
          <a:latin typeface="Bookman Old Style" panose="02050604050505020204" pitchFamily="18" charset="0"/>
          <a:ea typeface="+mn-ea"/>
          <a:cs typeface="+mn-cs"/>
        </a:defRPr>
      </a:lvl2pPr>
      <a:lvl3pPr marL="1143000" indent="-228600" algn="l" defTabSz="457200" rtl="0" eaLnBrk="1" latinLnBrk="0" hangingPunct="1">
        <a:spcBef>
          <a:spcPts val="1000"/>
        </a:spcBef>
        <a:spcAft>
          <a:spcPts val="0"/>
        </a:spcAft>
        <a:buClr>
          <a:srgbClr val="D29F13"/>
        </a:buClr>
        <a:buSzPct val="80000"/>
        <a:buFont typeface="Wingdings 3" charset="2"/>
        <a:buChar char=""/>
        <a:defRPr sz="1800" b="0" i="0" kern="1200" baseline="0">
          <a:solidFill>
            <a:srgbClr val="3C1053"/>
          </a:solidFill>
          <a:latin typeface="Bookman Old Style" panose="02050604050505020204" pitchFamily="18" charset="0"/>
          <a:ea typeface="+mn-ea"/>
          <a:cs typeface="+mn-cs"/>
        </a:defRPr>
      </a:lvl3pPr>
      <a:lvl4pPr marL="1600200" indent="-228600" algn="l" defTabSz="457200" rtl="0" eaLnBrk="1" latinLnBrk="0" hangingPunct="1">
        <a:spcBef>
          <a:spcPts val="1000"/>
        </a:spcBef>
        <a:spcAft>
          <a:spcPts val="0"/>
        </a:spcAft>
        <a:buClr>
          <a:srgbClr val="D29F13"/>
        </a:buClr>
        <a:buSzPct val="80000"/>
        <a:buFont typeface="Wingdings 3" charset="2"/>
        <a:buChar char=""/>
        <a:defRPr sz="1600" b="0" i="0" kern="1200" baseline="0">
          <a:solidFill>
            <a:srgbClr val="3C1053"/>
          </a:solidFill>
          <a:latin typeface="Bookman Old Style" panose="02050604050505020204" pitchFamily="18" charset="0"/>
          <a:ea typeface="+mn-ea"/>
          <a:cs typeface="+mn-cs"/>
        </a:defRPr>
      </a:lvl4pPr>
      <a:lvl5pPr marL="2057400" indent="-228600" algn="l" defTabSz="457200" rtl="0" eaLnBrk="1" latinLnBrk="0" hangingPunct="1">
        <a:spcBef>
          <a:spcPts val="1000"/>
        </a:spcBef>
        <a:spcAft>
          <a:spcPts val="0"/>
        </a:spcAft>
        <a:buClr>
          <a:srgbClr val="D29F13"/>
        </a:buClr>
        <a:buSzPct val="80000"/>
        <a:buFont typeface="Wingdings 3" charset="2"/>
        <a:buChar char=""/>
        <a:defRPr sz="1600" b="0" i="0" kern="1200" baseline="0">
          <a:solidFill>
            <a:srgbClr val="3C1053"/>
          </a:solidFill>
          <a:latin typeface="Bookman Old Style" panose="0205060405050502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sf.gov/pubs/2002/nsf022/bicexamples.pdf" TargetMode="External"/><Relationship Id="rId7" Type="http://schemas.openxmlformats.org/officeDocument/2006/relationships/hyperlink" Target="https://www.aacu.org/resources/stem-higher-education" TargetMode="External"/><Relationship Id="rId2" Type="http://schemas.openxmlformats.org/officeDocument/2006/relationships/hyperlink" Target="https://www.nsf.gov/od/oia/publications/Broader_Impacts.pdf" TargetMode="External"/><Relationship Id="rId1" Type="http://schemas.openxmlformats.org/officeDocument/2006/relationships/slideLayout" Target="../slideLayouts/slideLayout2.xml"/><Relationship Id="rId6" Type="http://schemas.openxmlformats.org/officeDocument/2006/relationships/hyperlink" Target="http://stelar.edc.org/" TargetMode="External"/><Relationship Id="rId5" Type="http://schemas.openxmlformats.org/officeDocument/2006/relationships/hyperlink" Target="http://informalscience.org/" TargetMode="External"/><Relationship Id="rId4" Type="http://schemas.openxmlformats.org/officeDocument/2006/relationships/hyperlink" Target="https://broaderimpacts.ne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889" y="1307558"/>
            <a:ext cx="7062113" cy="1582033"/>
          </a:xfrm>
        </p:spPr>
        <p:txBody>
          <a:bodyPr/>
          <a:lstStyle/>
          <a:p>
            <a:r>
              <a:rPr lang="en-US" sz="6000" dirty="0">
                <a:solidFill>
                  <a:srgbClr val="D29F13"/>
                </a:solidFill>
                <a:latin typeface="Bookman Old Style" panose="02050604050505020204" pitchFamily="18" charset="0"/>
              </a:rPr>
              <a:t>Incorporating Broader Impacts</a:t>
            </a:r>
          </a:p>
        </p:txBody>
      </p:sp>
      <p:sp>
        <p:nvSpPr>
          <p:cNvPr id="3" name="Subtitle 2"/>
          <p:cNvSpPr>
            <a:spLocks noGrp="1"/>
          </p:cNvSpPr>
          <p:nvPr>
            <p:ph type="subTitle" idx="1"/>
          </p:nvPr>
        </p:nvSpPr>
        <p:spPr>
          <a:xfrm>
            <a:off x="1339317" y="3164419"/>
            <a:ext cx="6350409" cy="3043088"/>
          </a:xfrm>
        </p:spPr>
        <p:txBody>
          <a:bodyPr>
            <a:normAutofit fontScale="85000" lnSpcReduction="10000"/>
          </a:bodyPr>
          <a:lstStyle/>
          <a:p>
            <a:pPr>
              <a:spcBef>
                <a:spcPts val="0"/>
              </a:spcBef>
            </a:pPr>
            <a:r>
              <a:rPr lang="en-US" sz="3300" b="1" dirty="0">
                <a:solidFill>
                  <a:schemeClr val="bg1"/>
                </a:solidFill>
              </a:rPr>
              <a:t>Dr. Zakiya Wilson-Kennedy </a:t>
            </a:r>
          </a:p>
          <a:p>
            <a:pPr>
              <a:spcBef>
                <a:spcPts val="0"/>
              </a:spcBef>
            </a:pPr>
            <a:r>
              <a:rPr lang="en-US" sz="1900" cap="none" dirty="0">
                <a:solidFill>
                  <a:schemeClr val="bg1"/>
                </a:solidFill>
              </a:rPr>
              <a:t>Assistant Dean, Diversity And Inclusion, College of Science</a:t>
            </a:r>
          </a:p>
          <a:p>
            <a:pPr>
              <a:spcBef>
                <a:spcPts val="0"/>
              </a:spcBef>
            </a:pPr>
            <a:r>
              <a:rPr lang="en-US" sz="1900" cap="none" dirty="0">
                <a:solidFill>
                  <a:schemeClr val="bg1"/>
                </a:solidFill>
              </a:rPr>
              <a:t>Associate Professor of Research, Department of Chemistry</a:t>
            </a:r>
          </a:p>
          <a:p>
            <a:pPr>
              <a:spcBef>
                <a:spcPts val="0"/>
              </a:spcBef>
            </a:pPr>
            <a:endParaRPr lang="en-US" sz="1900" b="1" dirty="0">
              <a:solidFill>
                <a:schemeClr val="bg1"/>
              </a:solidFill>
            </a:endParaRPr>
          </a:p>
          <a:p>
            <a:pPr>
              <a:spcBef>
                <a:spcPts val="0"/>
              </a:spcBef>
            </a:pPr>
            <a:r>
              <a:rPr lang="en-US" sz="3300" b="1" dirty="0">
                <a:solidFill>
                  <a:schemeClr val="bg1"/>
                </a:solidFill>
              </a:rPr>
              <a:t>Dr. Kris Mecholsky</a:t>
            </a:r>
          </a:p>
          <a:p>
            <a:pPr>
              <a:spcBef>
                <a:spcPts val="0"/>
              </a:spcBef>
            </a:pPr>
            <a:r>
              <a:rPr lang="en-US" sz="1900" cap="none" dirty="0">
                <a:solidFill>
                  <a:schemeClr val="bg1"/>
                </a:solidFill>
              </a:rPr>
              <a:t>Scientific Writer, Research Advancement, Office of Research and Economic Development</a:t>
            </a:r>
          </a:p>
          <a:p>
            <a:pPr>
              <a:spcBef>
                <a:spcPts val="0"/>
              </a:spcBef>
            </a:pPr>
            <a:r>
              <a:rPr lang="en-US" dirty="0">
                <a:solidFill>
                  <a:schemeClr val="bg1"/>
                </a:solidFill>
              </a:rPr>
              <a:t/>
            </a:r>
            <a:br>
              <a:rPr lang="en-US" dirty="0">
                <a:solidFill>
                  <a:schemeClr val="bg1"/>
                </a:solidFill>
              </a:rPr>
            </a:br>
            <a:r>
              <a:rPr lang="en-US" sz="2100" cap="none" dirty="0">
                <a:solidFill>
                  <a:schemeClr val="tx2">
                    <a:lumMod val="20000"/>
                    <a:lumOff val="80000"/>
                  </a:schemeClr>
                </a:solidFill>
              </a:rPr>
              <a:t>Date: 	</a:t>
            </a:r>
            <a:r>
              <a:rPr lang="en-US" sz="2100" cap="none">
                <a:solidFill>
                  <a:schemeClr val="tx2">
                    <a:lumMod val="20000"/>
                    <a:lumOff val="80000"/>
                  </a:schemeClr>
                </a:solidFill>
              </a:rPr>
              <a:t>	</a:t>
            </a:r>
            <a:r>
              <a:rPr lang="en-US" sz="2100" cap="none" smtClean="0">
                <a:solidFill>
                  <a:schemeClr val="tx2">
                    <a:lumMod val="20000"/>
                    <a:lumOff val="80000"/>
                  </a:schemeClr>
                </a:solidFill>
              </a:rPr>
              <a:t>March 21, 2019</a:t>
            </a:r>
            <a:r>
              <a:rPr lang="en-US" sz="2100" cap="none" dirty="0">
                <a:solidFill>
                  <a:schemeClr val="tx2">
                    <a:lumMod val="20000"/>
                    <a:lumOff val="80000"/>
                  </a:schemeClr>
                </a:solidFill>
              </a:rPr>
              <a:t/>
            </a:r>
            <a:br>
              <a:rPr lang="en-US" sz="2100" cap="none" dirty="0">
                <a:solidFill>
                  <a:schemeClr val="tx2">
                    <a:lumMod val="20000"/>
                    <a:lumOff val="80000"/>
                  </a:schemeClr>
                </a:solidFill>
              </a:rPr>
            </a:br>
            <a:r>
              <a:rPr lang="en-US" sz="2100" cap="none" dirty="0">
                <a:solidFill>
                  <a:schemeClr val="tx2">
                    <a:lumMod val="20000"/>
                    <a:lumOff val="80000"/>
                  </a:schemeClr>
                </a:solidFill>
              </a:rPr>
              <a:t>Time: 	</a:t>
            </a:r>
            <a:r>
              <a:rPr lang="en-US" sz="2100" cap="none">
                <a:solidFill>
                  <a:schemeClr val="tx2">
                    <a:lumMod val="20000"/>
                    <a:lumOff val="80000"/>
                  </a:schemeClr>
                </a:solidFill>
              </a:rPr>
              <a:t>	</a:t>
            </a:r>
            <a:r>
              <a:rPr lang="en-US" sz="2100" cap="none" smtClean="0">
                <a:solidFill>
                  <a:schemeClr val="tx2">
                    <a:lumMod val="20000"/>
                    <a:lumOff val="80000"/>
                  </a:schemeClr>
                </a:solidFill>
              </a:rPr>
              <a:t>2:00 </a:t>
            </a:r>
            <a:r>
              <a:rPr lang="en-US" sz="2100" cap="none" dirty="0">
                <a:solidFill>
                  <a:schemeClr val="tx2">
                    <a:lumMod val="20000"/>
                    <a:lumOff val="80000"/>
                  </a:schemeClr>
                </a:solidFill>
              </a:rPr>
              <a:t>PM - 3:30 PM</a:t>
            </a:r>
            <a:br>
              <a:rPr lang="en-US" sz="2100" cap="none" dirty="0">
                <a:solidFill>
                  <a:schemeClr val="tx2">
                    <a:lumMod val="20000"/>
                    <a:lumOff val="80000"/>
                  </a:schemeClr>
                </a:solidFill>
              </a:rPr>
            </a:br>
            <a:r>
              <a:rPr lang="en-US" sz="2100" cap="none" dirty="0">
                <a:solidFill>
                  <a:schemeClr val="tx2">
                    <a:lumMod val="20000"/>
                    <a:lumOff val="80000"/>
                  </a:schemeClr>
                </a:solidFill>
              </a:rPr>
              <a:t>Location:	Himes (Robert L.) Hall - Room 129</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2461" y="1953508"/>
            <a:ext cx="3498865" cy="2827083"/>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056" t="20433" b="23288"/>
          <a:stretch/>
        </p:blipFill>
        <p:spPr>
          <a:xfrm>
            <a:off x="7819002" y="4780591"/>
            <a:ext cx="3502324" cy="1500997"/>
          </a:xfrm>
          <a:prstGeom prst="rect">
            <a:avLst/>
          </a:prstGeom>
        </p:spPr>
      </p:pic>
    </p:spTree>
    <p:extLst>
      <p:ext uri="{BB962C8B-B14F-4D97-AF65-F5344CB8AC3E}">
        <p14:creationId xmlns:p14="http://schemas.microsoft.com/office/powerpoint/2010/main" val="3254537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990" y="823514"/>
            <a:ext cx="9144000" cy="1325563"/>
          </a:xfrm>
        </p:spPr>
        <p:txBody>
          <a:bodyPr>
            <a:normAutofit/>
          </a:bodyPr>
          <a:lstStyle/>
          <a:p>
            <a:pPr algn="ctr"/>
            <a:r>
              <a:rPr lang="en-US" sz="3600" b="1" dirty="0">
                <a:solidFill>
                  <a:schemeClr val="bg1"/>
                </a:solidFill>
                <a:latin typeface="Bookman Old Style" panose="02050604050505020204" pitchFamily="18" charset="0"/>
              </a:rPr>
              <a:t>Why Broader Impacts?</a:t>
            </a:r>
          </a:p>
        </p:txBody>
      </p:sp>
      <p:sp>
        <p:nvSpPr>
          <p:cNvPr id="3" name="Content Placeholder 2"/>
          <p:cNvSpPr>
            <a:spLocks noGrp="1"/>
          </p:cNvSpPr>
          <p:nvPr>
            <p:ph idx="1"/>
          </p:nvPr>
        </p:nvSpPr>
        <p:spPr>
          <a:xfrm>
            <a:off x="1154954" y="2428405"/>
            <a:ext cx="9992944" cy="3416300"/>
          </a:xfrm>
        </p:spPr>
        <p:txBody>
          <a:bodyPr/>
          <a:lstStyle/>
          <a:p>
            <a:r>
              <a:rPr lang="en-US" dirty="0"/>
              <a:t>Since the beginning of NSF, more excellent projects than there are funds.</a:t>
            </a:r>
          </a:p>
          <a:p>
            <a:r>
              <a:rPr lang="en-US" dirty="0"/>
              <a:t>Non-technical considerations come into play when there are many projects of quasi-equal scientific merit.</a:t>
            </a:r>
          </a:p>
          <a:p>
            <a:r>
              <a:rPr lang="en-US" dirty="0" smtClean="0"/>
              <a:t>Research and education supported by tax dollars!</a:t>
            </a:r>
          </a:p>
          <a:p>
            <a:r>
              <a:rPr lang="en-US" dirty="0" smtClean="0"/>
              <a:t>Clear </a:t>
            </a:r>
            <a:r>
              <a:rPr lang="en-US" dirty="0"/>
              <a:t>criteria are important.</a:t>
            </a:r>
          </a:p>
          <a:p>
            <a:pPr lvl="1"/>
            <a:endParaRPr lang="en-US" dirty="0"/>
          </a:p>
          <a:p>
            <a:endParaRPr lang="en-US" dirty="0"/>
          </a:p>
          <a:p>
            <a:endParaRPr lang="en-US" dirty="0"/>
          </a:p>
          <a:p>
            <a:endParaRPr lang="en-US" dirty="0"/>
          </a:p>
        </p:txBody>
      </p:sp>
      <p:sp>
        <p:nvSpPr>
          <p:cNvPr id="4" name="Rectangle 3"/>
          <p:cNvSpPr/>
          <p:nvPr/>
        </p:nvSpPr>
        <p:spPr>
          <a:xfrm>
            <a:off x="2288427" y="5311038"/>
            <a:ext cx="8310563" cy="1261884"/>
          </a:xfrm>
          <a:prstGeom prst="rect">
            <a:avLst/>
          </a:prstGeom>
        </p:spPr>
        <p:txBody>
          <a:bodyPr wrap="square">
            <a:spAutoFit/>
          </a:bodyPr>
          <a:lstStyle/>
          <a:p>
            <a:r>
              <a:rPr lang="en-US" sz="1900" i="1" u="sng" dirty="0" smtClean="0">
                <a:latin typeface="Bookman Old Style" panose="02050604050505020204" pitchFamily="18" charset="0"/>
              </a:rPr>
              <a:t>BI must be discussed and evaluated at each stage:</a:t>
            </a:r>
            <a:endParaRPr lang="en-US" sz="1900" i="1" u="sng" dirty="0">
              <a:latin typeface="Bookman Old Style" panose="02050604050505020204" pitchFamily="18" charset="0"/>
            </a:endParaRPr>
          </a:p>
          <a:p>
            <a:pPr lvl="1"/>
            <a:r>
              <a:rPr lang="en-US" sz="1900" dirty="0" smtClean="0">
                <a:latin typeface="Bookman Old Style" panose="02050604050505020204" pitchFamily="18" charset="0"/>
              </a:rPr>
              <a:t>Proposal							Reviews</a:t>
            </a:r>
            <a:endParaRPr lang="en-US" sz="1900" dirty="0">
              <a:latin typeface="Bookman Old Style" panose="02050604050505020204" pitchFamily="18" charset="0"/>
            </a:endParaRPr>
          </a:p>
          <a:p>
            <a:pPr lvl="1"/>
            <a:r>
              <a:rPr lang="en-US" sz="1900" dirty="0">
                <a:latin typeface="Bookman Old Style" panose="02050604050505020204" pitchFamily="18" charset="0"/>
              </a:rPr>
              <a:t>Panel </a:t>
            </a:r>
            <a:r>
              <a:rPr lang="en-US" sz="1900" dirty="0" smtClean="0">
                <a:latin typeface="Bookman Old Style" panose="02050604050505020204" pitchFamily="18" charset="0"/>
              </a:rPr>
              <a:t>Summary					Review </a:t>
            </a:r>
            <a:r>
              <a:rPr lang="en-US" sz="1900" dirty="0">
                <a:latin typeface="Bookman Old Style" panose="02050604050505020204" pitchFamily="18" charset="0"/>
              </a:rPr>
              <a:t>analysis</a:t>
            </a:r>
          </a:p>
          <a:p>
            <a:pPr lvl="1"/>
            <a:r>
              <a:rPr lang="en-US" sz="1900" dirty="0">
                <a:latin typeface="Bookman Old Style" panose="02050604050505020204" pitchFamily="18" charset="0"/>
              </a:rPr>
              <a:t>Annual report &amp; final report</a:t>
            </a:r>
          </a:p>
        </p:txBody>
      </p:sp>
    </p:spTree>
    <p:extLst>
      <p:ext uri="{BB962C8B-B14F-4D97-AF65-F5344CB8AC3E}">
        <p14:creationId xmlns:p14="http://schemas.microsoft.com/office/powerpoint/2010/main" val="1765316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306404"/>
            <a:ext cx="9144000" cy="1325563"/>
          </a:xfrm>
        </p:spPr>
        <p:txBody>
          <a:bodyPr>
            <a:normAutofit/>
          </a:bodyPr>
          <a:lstStyle/>
          <a:p>
            <a:pPr algn="ctr"/>
            <a:r>
              <a:rPr lang="en-US" dirty="0">
                <a:solidFill>
                  <a:schemeClr val="bg1"/>
                </a:solidFill>
                <a:latin typeface="+mn-lt"/>
              </a:rPr>
              <a:t>How Does This Work?</a:t>
            </a:r>
          </a:p>
        </p:txBody>
      </p:sp>
      <p:sp>
        <p:nvSpPr>
          <p:cNvPr id="3" name="Content Placeholder 2"/>
          <p:cNvSpPr>
            <a:spLocks noGrp="1"/>
          </p:cNvSpPr>
          <p:nvPr>
            <p:ph idx="1"/>
          </p:nvPr>
        </p:nvSpPr>
        <p:spPr>
          <a:xfrm>
            <a:off x="536028" y="2506716"/>
            <a:ext cx="11193517" cy="3484181"/>
          </a:xfrm>
        </p:spPr>
        <p:txBody>
          <a:bodyPr>
            <a:normAutofit fontScale="92500" lnSpcReduction="20000"/>
          </a:bodyPr>
          <a:lstStyle/>
          <a:p>
            <a:r>
              <a:rPr lang="en-US" dirty="0"/>
              <a:t>Since 1998, more strict </a:t>
            </a:r>
            <a:r>
              <a:rPr lang="en-US" u="sng" dirty="0"/>
              <a:t>accountability</a:t>
            </a:r>
            <a:r>
              <a:rPr lang="en-US" dirty="0"/>
              <a:t> for BI at every stage of the merit review process.</a:t>
            </a:r>
          </a:p>
          <a:p>
            <a:r>
              <a:rPr lang="en-US" dirty="0"/>
              <a:t>BI must be discussed and evaluated at each stage:</a:t>
            </a:r>
          </a:p>
          <a:p>
            <a:pPr lvl="1"/>
            <a:r>
              <a:rPr lang="en-US" dirty="0"/>
              <a:t>Proposal</a:t>
            </a:r>
          </a:p>
          <a:p>
            <a:pPr lvl="1"/>
            <a:r>
              <a:rPr lang="en-US" dirty="0"/>
              <a:t>Reviews</a:t>
            </a:r>
          </a:p>
          <a:p>
            <a:pPr lvl="1"/>
            <a:r>
              <a:rPr lang="en-US" dirty="0"/>
              <a:t>Panel Summary</a:t>
            </a:r>
          </a:p>
          <a:p>
            <a:pPr lvl="1"/>
            <a:r>
              <a:rPr lang="en-US" dirty="0"/>
              <a:t>Review analysis</a:t>
            </a:r>
          </a:p>
          <a:p>
            <a:pPr lvl="1"/>
            <a:r>
              <a:rPr lang="en-US" dirty="0"/>
              <a:t>Annual report &amp; final report</a:t>
            </a:r>
          </a:p>
          <a:p>
            <a:r>
              <a:rPr lang="en-US" dirty="0" smtClean="0"/>
              <a:t>Assess </a:t>
            </a:r>
            <a:r>
              <a:rPr lang="en-US" dirty="0"/>
              <a:t>BI treatment at each stage.</a:t>
            </a:r>
          </a:p>
        </p:txBody>
      </p:sp>
      <p:sp>
        <p:nvSpPr>
          <p:cNvPr id="4" name="TextBox 3"/>
          <p:cNvSpPr txBox="1"/>
          <p:nvPr/>
        </p:nvSpPr>
        <p:spPr>
          <a:xfrm>
            <a:off x="5029133" y="5990897"/>
            <a:ext cx="6754799" cy="646331"/>
          </a:xfrm>
          <a:prstGeom prst="rect">
            <a:avLst/>
          </a:prstGeom>
          <a:noFill/>
        </p:spPr>
        <p:txBody>
          <a:bodyPr wrap="none" rtlCol="0">
            <a:spAutoFit/>
          </a:bodyPr>
          <a:lstStyle/>
          <a:p>
            <a:pPr algn="r"/>
            <a:r>
              <a:rPr lang="en-US" b="1" dirty="0">
                <a:solidFill>
                  <a:srgbClr val="3C1053"/>
                </a:solidFill>
                <a:latin typeface="Arial"/>
                <a:cs typeface="Arial"/>
              </a:rPr>
              <a:t>Suzi Iacono, </a:t>
            </a:r>
            <a:r>
              <a:rPr lang="en-US" b="1" dirty="0" smtClean="0">
                <a:solidFill>
                  <a:srgbClr val="3C1053"/>
                </a:solidFill>
                <a:latin typeface="Arial"/>
                <a:cs typeface="Arial"/>
              </a:rPr>
              <a:t>Head of the Office </a:t>
            </a:r>
            <a:r>
              <a:rPr lang="en-US" b="1" dirty="0">
                <a:solidFill>
                  <a:srgbClr val="3C1053"/>
                </a:solidFill>
                <a:latin typeface="Arial"/>
                <a:cs typeface="Arial"/>
              </a:rPr>
              <a:t>of Integrative </a:t>
            </a:r>
            <a:r>
              <a:rPr lang="en-US" b="1" dirty="0" smtClean="0">
                <a:solidFill>
                  <a:srgbClr val="3C1053"/>
                </a:solidFill>
                <a:latin typeface="Arial"/>
                <a:cs typeface="Arial"/>
              </a:rPr>
              <a:t>Activities, NSF</a:t>
            </a:r>
            <a:endParaRPr lang="en-US" b="1" dirty="0">
              <a:solidFill>
                <a:srgbClr val="3C1053"/>
              </a:solidFill>
              <a:latin typeface="Arial"/>
              <a:cs typeface="Arial"/>
            </a:endParaRPr>
          </a:p>
          <a:p>
            <a:pPr algn="r"/>
            <a:r>
              <a:rPr lang="en-US" b="1" dirty="0" smtClean="0">
                <a:solidFill>
                  <a:srgbClr val="3C1053"/>
                </a:solidFill>
                <a:latin typeface="Arial"/>
                <a:cs typeface="Arial"/>
              </a:rPr>
              <a:t>BI </a:t>
            </a:r>
            <a:r>
              <a:rPr lang="en-US" b="1" dirty="0" smtClean="0">
                <a:solidFill>
                  <a:srgbClr val="3C1053"/>
                </a:solidFill>
                <a:latin typeface="Arial"/>
                <a:cs typeface="Arial"/>
              </a:rPr>
              <a:t>IMPACTS </a:t>
            </a:r>
            <a:r>
              <a:rPr lang="en-US" b="1" dirty="0" smtClean="0">
                <a:solidFill>
                  <a:srgbClr val="3C1053"/>
                </a:solidFill>
                <a:latin typeface="Arial"/>
                <a:cs typeface="Arial"/>
              </a:rPr>
              <a:t>SUMMIT</a:t>
            </a:r>
            <a:r>
              <a:rPr lang="en-US" b="1" dirty="0" smtClean="0">
                <a:solidFill>
                  <a:srgbClr val="3C1053"/>
                </a:solidFill>
                <a:latin typeface="Arial"/>
                <a:cs typeface="Arial"/>
              </a:rPr>
              <a:t>, </a:t>
            </a:r>
            <a:r>
              <a:rPr lang="en-US" b="1" dirty="0" smtClean="0">
                <a:solidFill>
                  <a:srgbClr val="3C1053"/>
                </a:solidFill>
                <a:latin typeface="Arial"/>
                <a:cs typeface="Arial"/>
              </a:rPr>
              <a:t>April </a:t>
            </a:r>
            <a:r>
              <a:rPr lang="en-US" b="1" dirty="0" smtClean="0">
                <a:solidFill>
                  <a:srgbClr val="3C1053"/>
                </a:solidFill>
                <a:latin typeface="Arial"/>
                <a:cs typeface="Arial"/>
              </a:rPr>
              <a:t>26, </a:t>
            </a:r>
            <a:r>
              <a:rPr lang="en-US" b="1" dirty="0">
                <a:solidFill>
                  <a:srgbClr val="3C1053"/>
                </a:solidFill>
                <a:latin typeface="Arial"/>
                <a:cs typeface="Arial"/>
              </a:rPr>
              <a:t>2018</a:t>
            </a:r>
          </a:p>
        </p:txBody>
      </p:sp>
    </p:spTree>
    <p:extLst>
      <p:ext uri="{BB962C8B-B14F-4D97-AF65-F5344CB8AC3E}">
        <p14:creationId xmlns:p14="http://schemas.microsoft.com/office/powerpoint/2010/main" val="2077003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04-19 at 11.29.37 AM.png"/>
          <p:cNvPicPr>
            <a:picLocks noChangeAspect="1"/>
          </p:cNvPicPr>
          <p:nvPr/>
        </p:nvPicPr>
        <p:blipFill rotWithShape="1">
          <a:blip r:embed="rId2">
            <a:extLst>
              <a:ext uri="{28A0092B-C50C-407E-A947-70E740481C1C}">
                <a14:useLocalDpi xmlns:a14="http://schemas.microsoft.com/office/drawing/2010/main" val="0"/>
              </a:ext>
            </a:extLst>
          </a:blip>
          <a:srcRect t="22117" r="4575" b="4458"/>
          <a:stretch/>
        </p:blipFill>
        <p:spPr>
          <a:xfrm>
            <a:off x="1493990" y="1164167"/>
            <a:ext cx="9718817" cy="5577417"/>
          </a:xfrm>
          <a:prstGeom prst="rect">
            <a:avLst/>
          </a:prstGeom>
        </p:spPr>
      </p:pic>
      <p:sp>
        <p:nvSpPr>
          <p:cNvPr id="13" name="Title 1">
            <a:extLst>
              <a:ext uri="{FF2B5EF4-FFF2-40B4-BE49-F238E27FC236}">
                <a16:creationId xmlns:a16="http://schemas.microsoft.com/office/drawing/2014/main" id="{D46BFA56-27DB-464A-B19C-1BF6FE75F187}"/>
              </a:ext>
            </a:extLst>
          </p:cNvPr>
          <p:cNvSpPr txBox="1">
            <a:spLocks/>
          </p:cNvSpPr>
          <p:nvPr/>
        </p:nvSpPr>
        <p:spPr>
          <a:xfrm>
            <a:off x="1524001" y="306404"/>
            <a:ext cx="91440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3C1053"/>
                </a:solidFill>
                <a:latin typeface="Bookman Old Style" panose="02050604050505020204" pitchFamily="18" charset="0"/>
              </a:rPr>
              <a:t>Merit Review Process</a:t>
            </a:r>
          </a:p>
        </p:txBody>
      </p:sp>
    </p:spTree>
    <p:extLst>
      <p:ext uri="{BB962C8B-B14F-4D97-AF65-F5344CB8AC3E}">
        <p14:creationId xmlns:p14="http://schemas.microsoft.com/office/powerpoint/2010/main" val="3154369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reen Shot 2016-04-19 at 11.29.37 AM.png">
            <a:extLst>
              <a:ext uri="{FF2B5EF4-FFF2-40B4-BE49-F238E27FC236}">
                <a16:creationId xmlns:a16="http://schemas.microsoft.com/office/drawing/2014/main" id="{B60FDABC-A141-794D-AE8E-DCBC825C098F}"/>
              </a:ext>
            </a:extLst>
          </p:cNvPr>
          <p:cNvPicPr>
            <a:picLocks noChangeAspect="1"/>
          </p:cNvPicPr>
          <p:nvPr/>
        </p:nvPicPr>
        <p:blipFill rotWithShape="1">
          <a:blip r:embed="rId2">
            <a:extLst>
              <a:ext uri="{28A0092B-C50C-407E-A947-70E740481C1C}">
                <a14:useLocalDpi xmlns:a14="http://schemas.microsoft.com/office/drawing/2010/main" val="0"/>
              </a:ext>
            </a:extLst>
          </a:blip>
          <a:srcRect t="22117" r="4575" b="4458"/>
          <a:stretch/>
        </p:blipFill>
        <p:spPr>
          <a:xfrm>
            <a:off x="1493990" y="1164167"/>
            <a:ext cx="9718817" cy="5577417"/>
          </a:xfrm>
          <a:prstGeom prst="rect">
            <a:avLst/>
          </a:prstGeom>
        </p:spPr>
      </p:pic>
      <p:sp>
        <p:nvSpPr>
          <p:cNvPr id="13" name="Title 1">
            <a:extLst>
              <a:ext uri="{FF2B5EF4-FFF2-40B4-BE49-F238E27FC236}">
                <a16:creationId xmlns:a16="http://schemas.microsoft.com/office/drawing/2014/main" id="{D46BFA56-27DB-464A-B19C-1BF6FE75F187}"/>
              </a:ext>
            </a:extLst>
          </p:cNvPr>
          <p:cNvSpPr txBox="1">
            <a:spLocks/>
          </p:cNvSpPr>
          <p:nvPr/>
        </p:nvSpPr>
        <p:spPr>
          <a:xfrm>
            <a:off x="1524001" y="306404"/>
            <a:ext cx="91440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3C1053"/>
                </a:solidFill>
                <a:latin typeface="Bookman Old Style" panose="02050604050505020204" pitchFamily="18" charset="0"/>
              </a:rPr>
              <a:t>Merit Review Process</a:t>
            </a:r>
          </a:p>
        </p:txBody>
      </p:sp>
      <p:sp>
        <p:nvSpPr>
          <p:cNvPr id="4" name="TextBox 3">
            <a:extLst>
              <a:ext uri="{FF2B5EF4-FFF2-40B4-BE49-F238E27FC236}">
                <a16:creationId xmlns:a16="http://schemas.microsoft.com/office/drawing/2014/main" id="{39120061-94DB-9649-9306-5BE9CD248669}"/>
              </a:ext>
            </a:extLst>
          </p:cNvPr>
          <p:cNvSpPr txBox="1"/>
          <p:nvPr/>
        </p:nvSpPr>
        <p:spPr>
          <a:xfrm flipH="1">
            <a:off x="5610873" y="3226673"/>
            <a:ext cx="640069" cy="707886"/>
          </a:xfrm>
          <a:prstGeom prst="rect">
            <a:avLst/>
          </a:prstGeom>
          <a:noFill/>
        </p:spPr>
        <p:txBody>
          <a:bodyPr wrap="square" rtlCol="0">
            <a:spAutoFit/>
          </a:bodyPr>
          <a:lstStyle/>
          <a:p>
            <a:r>
              <a:rPr lang="en-US" sz="4000" b="1" dirty="0">
                <a:solidFill>
                  <a:srgbClr val="3C1053"/>
                </a:solidFill>
              </a:rPr>
              <a:t>BI</a:t>
            </a:r>
          </a:p>
        </p:txBody>
      </p:sp>
      <p:sp>
        <p:nvSpPr>
          <p:cNvPr id="6" name="TextBox 5">
            <a:extLst>
              <a:ext uri="{FF2B5EF4-FFF2-40B4-BE49-F238E27FC236}">
                <a16:creationId xmlns:a16="http://schemas.microsoft.com/office/drawing/2014/main" id="{31946D26-0D68-F440-9585-9C824FA3B652}"/>
              </a:ext>
            </a:extLst>
          </p:cNvPr>
          <p:cNvSpPr txBox="1"/>
          <p:nvPr/>
        </p:nvSpPr>
        <p:spPr>
          <a:xfrm flipH="1">
            <a:off x="7473536" y="3226673"/>
            <a:ext cx="640069" cy="707886"/>
          </a:xfrm>
          <a:prstGeom prst="rect">
            <a:avLst/>
          </a:prstGeom>
          <a:noFill/>
        </p:spPr>
        <p:txBody>
          <a:bodyPr wrap="square" rtlCol="0">
            <a:spAutoFit/>
          </a:bodyPr>
          <a:lstStyle/>
          <a:p>
            <a:r>
              <a:rPr lang="en-US" sz="4000" b="1" dirty="0">
                <a:solidFill>
                  <a:srgbClr val="3C1053"/>
                </a:solidFill>
              </a:rPr>
              <a:t>BI</a:t>
            </a:r>
          </a:p>
        </p:txBody>
      </p:sp>
      <p:sp>
        <p:nvSpPr>
          <p:cNvPr id="10" name="TextBox 9">
            <a:extLst>
              <a:ext uri="{FF2B5EF4-FFF2-40B4-BE49-F238E27FC236}">
                <a16:creationId xmlns:a16="http://schemas.microsoft.com/office/drawing/2014/main" id="{C8081733-F9C1-4C45-ADAD-60C684D4AC59}"/>
              </a:ext>
            </a:extLst>
          </p:cNvPr>
          <p:cNvSpPr txBox="1"/>
          <p:nvPr/>
        </p:nvSpPr>
        <p:spPr>
          <a:xfrm flipH="1">
            <a:off x="9319267" y="3220324"/>
            <a:ext cx="640069" cy="707886"/>
          </a:xfrm>
          <a:prstGeom prst="rect">
            <a:avLst/>
          </a:prstGeom>
          <a:noFill/>
        </p:spPr>
        <p:txBody>
          <a:bodyPr wrap="square" rtlCol="0">
            <a:spAutoFit/>
          </a:bodyPr>
          <a:lstStyle/>
          <a:p>
            <a:r>
              <a:rPr lang="en-US" sz="4000" b="1" dirty="0">
                <a:solidFill>
                  <a:srgbClr val="3C1053"/>
                </a:solidFill>
              </a:rPr>
              <a:t>BI</a:t>
            </a:r>
          </a:p>
        </p:txBody>
      </p:sp>
      <p:sp>
        <p:nvSpPr>
          <p:cNvPr id="12" name="Down Arrow 5">
            <a:extLst>
              <a:ext uri="{FF2B5EF4-FFF2-40B4-BE49-F238E27FC236}">
                <a16:creationId xmlns:a16="http://schemas.microsoft.com/office/drawing/2014/main" id="{D9690EF0-1A44-2644-840C-359DCEC3F877}"/>
              </a:ext>
            </a:extLst>
          </p:cNvPr>
          <p:cNvSpPr/>
          <p:nvPr/>
        </p:nvSpPr>
        <p:spPr>
          <a:xfrm>
            <a:off x="5806464" y="825829"/>
            <a:ext cx="233880" cy="563573"/>
          </a:xfrm>
          <a:prstGeom prst="downArrow">
            <a:avLst>
              <a:gd name="adj1" fmla="val 50000"/>
              <a:gd name="adj2" fmla="val 84425"/>
            </a:avLst>
          </a:prstGeom>
          <a:solidFill>
            <a:srgbClr val="3C10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63313E8-E3A3-2E41-8441-583C6573F0E5}"/>
              </a:ext>
            </a:extLst>
          </p:cNvPr>
          <p:cNvSpPr txBox="1"/>
          <p:nvPr/>
        </p:nvSpPr>
        <p:spPr>
          <a:xfrm flipH="1">
            <a:off x="5617132" y="1347662"/>
            <a:ext cx="640069" cy="707886"/>
          </a:xfrm>
          <a:prstGeom prst="rect">
            <a:avLst/>
          </a:prstGeom>
          <a:noFill/>
        </p:spPr>
        <p:txBody>
          <a:bodyPr wrap="square" rtlCol="0">
            <a:spAutoFit/>
          </a:bodyPr>
          <a:lstStyle/>
          <a:p>
            <a:r>
              <a:rPr lang="en-US" sz="4000" b="1" dirty="0">
                <a:solidFill>
                  <a:srgbClr val="3C1053"/>
                </a:solidFill>
              </a:rPr>
              <a:t>BI</a:t>
            </a:r>
          </a:p>
        </p:txBody>
      </p:sp>
      <p:sp>
        <p:nvSpPr>
          <p:cNvPr id="18" name="Down Arrow 5">
            <a:extLst>
              <a:ext uri="{FF2B5EF4-FFF2-40B4-BE49-F238E27FC236}">
                <a16:creationId xmlns:a16="http://schemas.microsoft.com/office/drawing/2014/main" id="{B4E79237-5519-204C-AE1E-6AAB5FFBB252}"/>
              </a:ext>
            </a:extLst>
          </p:cNvPr>
          <p:cNvSpPr/>
          <p:nvPr/>
        </p:nvSpPr>
        <p:spPr>
          <a:xfrm>
            <a:off x="5812723" y="2761185"/>
            <a:ext cx="233880" cy="563573"/>
          </a:xfrm>
          <a:prstGeom prst="downArrow">
            <a:avLst>
              <a:gd name="adj1" fmla="val 50000"/>
              <a:gd name="adj2" fmla="val 84425"/>
            </a:avLst>
          </a:prstGeom>
          <a:solidFill>
            <a:srgbClr val="3C10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5">
            <a:extLst>
              <a:ext uri="{FF2B5EF4-FFF2-40B4-BE49-F238E27FC236}">
                <a16:creationId xmlns:a16="http://schemas.microsoft.com/office/drawing/2014/main" id="{CC9DCBDF-20D1-3442-BDEC-124516C7BFAE}"/>
              </a:ext>
            </a:extLst>
          </p:cNvPr>
          <p:cNvSpPr/>
          <p:nvPr/>
        </p:nvSpPr>
        <p:spPr>
          <a:xfrm>
            <a:off x="7683366" y="2761193"/>
            <a:ext cx="233880" cy="563573"/>
          </a:xfrm>
          <a:prstGeom prst="downArrow">
            <a:avLst>
              <a:gd name="adj1" fmla="val 50000"/>
              <a:gd name="adj2" fmla="val 84425"/>
            </a:avLst>
          </a:prstGeom>
          <a:solidFill>
            <a:srgbClr val="3C10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5">
            <a:extLst>
              <a:ext uri="{FF2B5EF4-FFF2-40B4-BE49-F238E27FC236}">
                <a16:creationId xmlns:a16="http://schemas.microsoft.com/office/drawing/2014/main" id="{DD7F88E6-CF11-0842-A411-CDEC505B5494}"/>
              </a:ext>
            </a:extLst>
          </p:cNvPr>
          <p:cNvSpPr/>
          <p:nvPr/>
        </p:nvSpPr>
        <p:spPr>
          <a:xfrm>
            <a:off x="9554014" y="2761193"/>
            <a:ext cx="233880" cy="563573"/>
          </a:xfrm>
          <a:prstGeom prst="downArrow">
            <a:avLst>
              <a:gd name="adj1" fmla="val 50000"/>
              <a:gd name="adj2" fmla="val 84425"/>
            </a:avLst>
          </a:prstGeom>
          <a:solidFill>
            <a:srgbClr val="3C10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868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3549"/>
          <a:stretch/>
        </p:blipFill>
        <p:spPr>
          <a:xfrm>
            <a:off x="1531470" y="0"/>
            <a:ext cx="9168279" cy="6833121"/>
          </a:xfrm>
          <a:prstGeom prst="rect">
            <a:avLst/>
          </a:prstGeom>
        </p:spPr>
      </p:pic>
    </p:spTree>
    <p:extLst>
      <p:ext uri="{BB962C8B-B14F-4D97-AF65-F5344CB8AC3E}">
        <p14:creationId xmlns:p14="http://schemas.microsoft.com/office/powerpoint/2010/main" val="2482578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5247"/>
          <a:stretch/>
        </p:blipFill>
        <p:spPr>
          <a:xfrm>
            <a:off x="1400735" y="0"/>
            <a:ext cx="9390529" cy="6875586"/>
          </a:xfrm>
          <a:prstGeom prst="rect">
            <a:avLst/>
          </a:prstGeom>
        </p:spPr>
      </p:pic>
    </p:spTree>
    <p:extLst>
      <p:ext uri="{BB962C8B-B14F-4D97-AF65-F5344CB8AC3E}">
        <p14:creationId xmlns:p14="http://schemas.microsoft.com/office/powerpoint/2010/main" val="2488670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5093"/>
          <a:stretch/>
        </p:blipFill>
        <p:spPr>
          <a:xfrm>
            <a:off x="1499721" y="2262"/>
            <a:ext cx="9348196" cy="6855738"/>
          </a:xfrm>
          <a:prstGeom prst="rect">
            <a:avLst/>
          </a:prstGeom>
        </p:spPr>
      </p:pic>
    </p:spTree>
    <p:extLst>
      <p:ext uri="{BB962C8B-B14F-4D97-AF65-F5344CB8AC3E}">
        <p14:creationId xmlns:p14="http://schemas.microsoft.com/office/powerpoint/2010/main" val="1421915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a:xfrm>
            <a:off x="1154954" y="2603500"/>
            <a:ext cx="10490199" cy="3416300"/>
          </a:xfrm>
        </p:spPr>
        <p:txBody>
          <a:bodyPr/>
          <a:lstStyle/>
          <a:p>
            <a:pPr>
              <a:spcBef>
                <a:spcPts val="1800"/>
              </a:spcBef>
            </a:pPr>
            <a:r>
              <a:rPr lang="en-US" b="1" dirty="0" smtClean="0"/>
              <a:t>Sarah Ferstel</a:t>
            </a:r>
            <a:r>
              <a:rPr lang="en-US" dirty="0" smtClean="0"/>
              <a:t>, Program Manager, LSU Discover</a:t>
            </a:r>
            <a:endParaRPr lang="en-US" dirty="0" smtClean="0"/>
          </a:p>
          <a:p>
            <a:pPr>
              <a:spcBef>
                <a:spcPts val="1800"/>
              </a:spcBef>
            </a:pPr>
            <a:r>
              <a:rPr lang="en-US" b="1" dirty="0" smtClean="0"/>
              <a:t>Dr</a:t>
            </a:r>
            <a:r>
              <a:rPr lang="en-US" b="1" dirty="0" smtClean="0"/>
              <a:t>. Sophie </a:t>
            </a:r>
            <a:r>
              <a:rPr lang="en-US" b="1" dirty="0" err="1" smtClean="0"/>
              <a:t>Warny</a:t>
            </a:r>
            <a:r>
              <a:rPr lang="en-US" dirty="0" smtClean="0"/>
              <a:t>, Associate Professor – Geology and Geophysics</a:t>
            </a:r>
            <a:endParaRPr lang="en-US" dirty="0"/>
          </a:p>
          <a:p>
            <a:pPr>
              <a:spcBef>
                <a:spcPts val="1800"/>
              </a:spcBef>
            </a:pPr>
            <a:r>
              <a:rPr lang="en-US" b="1" dirty="0" smtClean="0"/>
              <a:t>Dr. Pallavi Dani</a:t>
            </a:r>
            <a:r>
              <a:rPr lang="en-US" dirty="0" smtClean="0"/>
              <a:t>, Associate Professor - Mathematics</a:t>
            </a:r>
            <a:endParaRPr lang="en-US" dirty="0"/>
          </a:p>
          <a:p>
            <a:pPr>
              <a:spcBef>
                <a:spcPts val="1800"/>
              </a:spcBef>
            </a:pPr>
            <a:r>
              <a:rPr lang="en-US" b="1" dirty="0" smtClean="0"/>
              <a:t>Dr. Juana Moreno</a:t>
            </a:r>
            <a:r>
              <a:rPr lang="en-US" dirty="0" smtClean="0"/>
              <a:t>, Associate Professor - </a:t>
            </a:r>
            <a:r>
              <a:rPr lang="en-US" dirty="0" smtClean="0"/>
              <a:t>Physics</a:t>
            </a:r>
            <a:endParaRPr lang="en-US" dirty="0"/>
          </a:p>
        </p:txBody>
      </p:sp>
    </p:spTree>
    <p:extLst>
      <p:ext uri="{BB962C8B-B14F-4D97-AF65-F5344CB8AC3E}">
        <p14:creationId xmlns:p14="http://schemas.microsoft.com/office/powerpoint/2010/main" val="2737346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120" name="Google Shape;120;p23"/>
          <p:cNvSpPr txBox="1">
            <a:spLocks noGrp="1"/>
          </p:cNvSpPr>
          <p:nvPr>
            <p:ph type="body" idx="1"/>
          </p:nvPr>
        </p:nvSpPr>
        <p:spPr>
          <a:xfrm>
            <a:off x="415600" y="5019471"/>
            <a:ext cx="11360800" cy="1150182"/>
          </a:xfrm>
          <a:prstGeom prst="rect">
            <a:avLst/>
          </a:prstGeom>
        </p:spPr>
        <p:txBody>
          <a:bodyPr spcFirstLastPara="1" vert="horz" wrap="square" lIns="121900" tIns="121900" rIns="121900" bIns="121900" rtlCol="0" anchor="t" anchorCtr="0">
            <a:noAutofit/>
          </a:bodyPr>
          <a:lstStyle/>
          <a:p>
            <a:pPr marL="0" indent="0" algn="ctr">
              <a:buNone/>
            </a:pPr>
            <a:r>
              <a:rPr lang="en" b="1" dirty="0"/>
              <a:t>Dr. Sophie Warny</a:t>
            </a:r>
            <a:endParaRPr b="1" dirty="0"/>
          </a:p>
          <a:p>
            <a:pPr marL="0" indent="0" algn="ctr">
              <a:spcBef>
                <a:spcPts val="2133"/>
              </a:spcBef>
              <a:buNone/>
            </a:pPr>
            <a:r>
              <a:rPr lang="en" dirty="0"/>
              <a:t>AASP Chair, Associate Professor of Palynology</a:t>
            </a:r>
            <a:endParaRPr dirty="0"/>
          </a:p>
          <a:p>
            <a:pPr marL="0" indent="0" algn="ctr">
              <a:spcBef>
                <a:spcPts val="1200"/>
              </a:spcBef>
              <a:spcAft>
                <a:spcPts val="1200"/>
              </a:spcAft>
              <a:buNone/>
            </a:pPr>
            <a:r>
              <a:rPr lang="en" dirty="0"/>
              <a:t>Curator, Museum of Natural Science</a:t>
            </a:r>
            <a:endParaRPr dirty="0"/>
          </a:p>
        </p:txBody>
      </p:sp>
      <p:pic>
        <p:nvPicPr>
          <p:cNvPr id="6146" name="Picture 2" descr="Image result for lsu sophie war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964" y="710097"/>
            <a:ext cx="6245224" cy="416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75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126" name="Google Shape;126;p2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dirty="0"/>
          </a:p>
        </p:txBody>
      </p:sp>
      <p:pic>
        <p:nvPicPr>
          <p:cNvPr id="127" name="Google Shape;127;p24"/>
          <p:cNvPicPr preferRelativeResize="0"/>
          <p:nvPr/>
        </p:nvPicPr>
        <p:blipFill rotWithShape="1">
          <a:blip r:embed="rId3">
            <a:alphaModFix/>
          </a:blip>
          <a:srcRect b="14117"/>
          <a:stretch/>
        </p:blipFill>
        <p:spPr>
          <a:xfrm>
            <a:off x="207800" y="187212"/>
            <a:ext cx="4934613" cy="3217469"/>
          </a:xfrm>
          <a:prstGeom prst="rect">
            <a:avLst/>
          </a:prstGeom>
          <a:noFill/>
          <a:ln>
            <a:noFill/>
          </a:ln>
        </p:spPr>
      </p:pic>
      <p:pic>
        <p:nvPicPr>
          <p:cNvPr id="5" name="Google Shape;134;p25"/>
          <p:cNvPicPr preferRelativeResize="0"/>
          <p:nvPr/>
        </p:nvPicPr>
        <p:blipFill rotWithShape="1">
          <a:blip r:embed="rId4">
            <a:alphaModFix/>
          </a:blip>
          <a:srcRect b="17251"/>
          <a:stretch/>
        </p:blipFill>
        <p:spPr>
          <a:xfrm>
            <a:off x="2814259" y="2247405"/>
            <a:ext cx="5648804" cy="3428370"/>
          </a:xfrm>
          <a:prstGeom prst="rect">
            <a:avLst/>
          </a:prstGeom>
          <a:noFill/>
          <a:ln>
            <a:noFill/>
          </a:ln>
        </p:spPr>
      </p:pic>
      <p:pic>
        <p:nvPicPr>
          <p:cNvPr id="6" name="Google Shape;162;p29"/>
          <p:cNvPicPr preferRelativeResize="0"/>
          <p:nvPr/>
        </p:nvPicPr>
        <p:blipFill>
          <a:blip r:embed="rId5">
            <a:alphaModFix/>
          </a:blip>
          <a:stretch>
            <a:fillRect/>
          </a:stretch>
        </p:blipFill>
        <p:spPr>
          <a:xfrm>
            <a:off x="7568947" y="3759107"/>
            <a:ext cx="4512528" cy="3011363"/>
          </a:xfrm>
          <a:prstGeom prst="rect">
            <a:avLst/>
          </a:prstGeom>
          <a:noFill/>
          <a:ln>
            <a:noFill/>
          </a:ln>
        </p:spPr>
      </p:pic>
    </p:spTree>
    <p:extLst>
      <p:ext uri="{BB962C8B-B14F-4D97-AF65-F5344CB8AC3E}">
        <p14:creationId xmlns:p14="http://schemas.microsoft.com/office/powerpoint/2010/main" val="3565931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9855" y="1963408"/>
            <a:ext cx="4242040" cy="2852737"/>
          </a:xfrm>
        </p:spPr>
        <p:txBody>
          <a:bodyPr/>
          <a:lstStyle/>
          <a:p>
            <a:r>
              <a:rPr lang="en-US" sz="7500" b="1" dirty="0"/>
              <a:t>What are broader impacts?</a:t>
            </a:r>
          </a:p>
        </p:txBody>
      </p:sp>
      <p:sp>
        <p:nvSpPr>
          <p:cNvPr id="5" name="Text Placeholder 4"/>
          <p:cNvSpPr>
            <a:spLocks noGrp="1"/>
          </p:cNvSpPr>
          <p:nvPr>
            <p:ph type="body" idx="1"/>
          </p:nvPr>
        </p:nvSpPr>
        <p:spPr>
          <a:xfrm>
            <a:off x="6938690" y="1299976"/>
            <a:ext cx="4258396" cy="3369473"/>
          </a:xfrm>
        </p:spPr>
        <p:txBody>
          <a:bodyPr>
            <a:normAutofit/>
          </a:bodyPr>
          <a:lstStyle/>
          <a:p>
            <a:r>
              <a:rPr lang="en-US" b="1" cap="none" dirty="0"/>
              <a:t>Groups of 3-4</a:t>
            </a:r>
          </a:p>
          <a:p>
            <a:pPr marL="342900" indent="-342900">
              <a:buFont typeface="Arial" panose="020B0604020202020204" pitchFamily="34" charset="0"/>
              <a:buChar char="•"/>
            </a:pPr>
            <a:r>
              <a:rPr lang="en-US" cap="none" dirty="0"/>
              <a:t>Using large format memo pad</a:t>
            </a:r>
          </a:p>
          <a:p>
            <a:pPr marL="800100" lvl="1" indent="-342900">
              <a:buFont typeface="Arial" panose="020B0604020202020204" pitchFamily="34" charset="0"/>
              <a:buChar char="•"/>
            </a:pPr>
            <a:r>
              <a:rPr lang="en-US" cap="none" dirty="0">
                <a:solidFill>
                  <a:schemeClr val="bg2">
                    <a:lumMod val="25000"/>
                  </a:schemeClr>
                </a:solidFill>
              </a:rPr>
              <a:t>Provide a working definition of broader impacts and </a:t>
            </a:r>
          </a:p>
          <a:p>
            <a:pPr marL="800100" lvl="1" indent="-342900">
              <a:buFont typeface="Arial" panose="020B0604020202020204" pitchFamily="34" charset="0"/>
              <a:buChar char="•"/>
            </a:pPr>
            <a:r>
              <a:rPr lang="en-US" cap="none" dirty="0">
                <a:solidFill>
                  <a:schemeClr val="bg2">
                    <a:lumMod val="25000"/>
                  </a:schemeClr>
                </a:solidFill>
              </a:rPr>
              <a:t>provide some examples of broader impacts</a:t>
            </a:r>
            <a:r>
              <a:rPr lang="en-US" cap="none" dirty="0"/>
              <a:t>.</a:t>
            </a:r>
          </a:p>
          <a:p>
            <a:pPr marL="342900" indent="-342900">
              <a:buFont typeface="Arial" panose="020B0604020202020204" pitchFamily="34" charset="0"/>
              <a:buChar char="•"/>
            </a:pPr>
            <a:r>
              <a:rPr lang="en-US" cap="none" dirty="0"/>
              <a:t>5-7 Minutes</a:t>
            </a:r>
          </a:p>
        </p:txBody>
      </p:sp>
      <p:sp>
        <p:nvSpPr>
          <p:cNvPr id="2" name="Text Placeholder 4">
            <a:extLst>
              <a:ext uri="{FF2B5EF4-FFF2-40B4-BE49-F238E27FC236}">
                <a16:creationId xmlns:a16="http://schemas.microsoft.com/office/drawing/2014/main" id="{355E5D63-7406-034C-A3E7-45CDDADB08DA}"/>
              </a:ext>
            </a:extLst>
          </p:cNvPr>
          <p:cNvSpPr>
            <a:spLocks noGrp="1"/>
          </p:cNvSpPr>
          <p:nvPr>
            <p:ph type="body" idx="1"/>
          </p:nvPr>
        </p:nvSpPr>
        <p:spPr>
          <a:xfrm>
            <a:off x="6938690" y="4669452"/>
            <a:ext cx="4258396" cy="1835801"/>
          </a:xfrm>
        </p:spPr>
        <p:txBody>
          <a:bodyPr>
            <a:normAutofit/>
          </a:bodyPr>
          <a:lstStyle/>
          <a:p>
            <a:r>
              <a:rPr lang="en-US" b="1" cap="none" dirty="0"/>
              <a:t>Summary</a:t>
            </a:r>
          </a:p>
          <a:p>
            <a:pPr marL="342900" indent="-342900">
              <a:buFont typeface="Arial" panose="020B0604020202020204" pitchFamily="34" charset="0"/>
              <a:buChar char="•"/>
            </a:pPr>
            <a:r>
              <a:rPr lang="en-US" cap="none" dirty="0"/>
              <a:t>Reporting</a:t>
            </a:r>
          </a:p>
          <a:p>
            <a:pPr marL="342900" indent="-342900">
              <a:buFont typeface="Arial" panose="020B0604020202020204" pitchFamily="34" charset="0"/>
              <a:buChar char="•"/>
            </a:pPr>
            <a:r>
              <a:rPr lang="en-US" cap="none" dirty="0"/>
              <a:t>Common Themes</a:t>
            </a:r>
          </a:p>
        </p:txBody>
      </p:sp>
    </p:spTree>
    <p:extLst>
      <p:ext uri="{BB962C8B-B14F-4D97-AF65-F5344CB8AC3E}">
        <p14:creationId xmlns:p14="http://schemas.microsoft.com/office/powerpoint/2010/main" val="366162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140" name="Google Shape;140;p2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dirty="0"/>
          </a:p>
        </p:txBody>
      </p:sp>
      <p:pic>
        <p:nvPicPr>
          <p:cNvPr id="141" name="Google Shape;141;p26"/>
          <p:cNvPicPr preferRelativeResize="0"/>
          <p:nvPr/>
        </p:nvPicPr>
        <p:blipFill rotWithShape="1">
          <a:blip r:embed="rId3">
            <a:alphaModFix/>
          </a:blip>
          <a:srcRect r="3309" b="5589"/>
          <a:stretch/>
        </p:blipFill>
        <p:spPr>
          <a:xfrm>
            <a:off x="143435" y="295835"/>
            <a:ext cx="5894294" cy="4316506"/>
          </a:xfrm>
          <a:prstGeom prst="rect">
            <a:avLst/>
          </a:prstGeom>
          <a:noFill/>
          <a:ln>
            <a:noFill/>
          </a:ln>
        </p:spPr>
      </p:pic>
      <p:pic>
        <p:nvPicPr>
          <p:cNvPr id="5" name="Google Shape;148;p27"/>
          <p:cNvPicPr preferRelativeResize="0"/>
          <p:nvPr/>
        </p:nvPicPr>
        <p:blipFill rotWithShape="1">
          <a:blip r:embed="rId4">
            <a:alphaModFix/>
          </a:blip>
          <a:srcRect b="6765"/>
          <a:stretch/>
        </p:blipFill>
        <p:spPr>
          <a:xfrm>
            <a:off x="5959918" y="2420470"/>
            <a:ext cx="6096000" cy="4262718"/>
          </a:xfrm>
          <a:prstGeom prst="rect">
            <a:avLst/>
          </a:prstGeom>
          <a:noFill/>
          <a:ln>
            <a:noFill/>
          </a:ln>
        </p:spPr>
      </p:pic>
    </p:spTree>
    <p:extLst>
      <p:ext uri="{BB962C8B-B14F-4D97-AF65-F5344CB8AC3E}">
        <p14:creationId xmlns:p14="http://schemas.microsoft.com/office/powerpoint/2010/main" val="1419982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154" name="Google Shape;154;p2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dirty="0"/>
          </a:p>
        </p:txBody>
      </p:sp>
      <p:pic>
        <p:nvPicPr>
          <p:cNvPr id="155" name="Google Shape;155;p28"/>
          <p:cNvPicPr preferRelativeResize="0">
            <a:picLocks noChangeAspect="1"/>
          </p:cNvPicPr>
          <p:nvPr/>
        </p:nvPicPr>
        <p:blipFill rotWithShape="1">
          <a:blip r:embed="rId3">
            <a:alphaModFix/>
          </a:blip>
          <a:srcRect b="5718"/>
          <a:stretch/>
        </p:blipFill>
        <p:spPr>
          <a:xfrm>
            <a:off x="2911815" y="1536633"/>
            <a:ext cx="5765258" cy="4076711"/>
          </a:xfrm>
          <a:prstGeom prst="rect">
            <a:avLst/>
          </a:prstGeom>
          <a:noFill/>
          <a:ln>
            <a:noFill/>
          </a:ln>
        </p:spPr>
      </p:pic>
    </p:spTree>
    <p:extLst>
      <p:ext uri="{BB962C8B-B14F-4D97-AF65-F5344CB8AC3E}">
        <p14:creationId xmlns:p14="http://schemas.microsoft.com/office/powerpoint/2010/main" val="2451284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168" name="Google Shape;168;p30"/>
          <p:cNvSpPr txBox="1">
            <a:spLocks noGrp="1"/>
          </p:cNvSpPr>
          <p:nvPr>
            <p:ph type="body" idx="1"/>
          </p:nvPr>
        </p:nvSpPr>
        <p:spPr>
          <a:xfrm>
            <a:off x="415600" y="5311302"/>
            <a:ext cx="11360800" cy="1247458"/>
          </a:xfrm>
          <a:prstGeom prst="rect">
            <a:avLst/>
          </a:prstGeom>
        </p:spPr>
        <p:txBody>
          <a:bodyPr spcFirstLastPara="1" vert="horz" wrap="square" lIns="121900" tIns="121900" rIns="121900" bIns="121900" rtlCol="0" anchor="t" anchorCtr="0">
            <a:noAutofit/>
          </a:bodyPr>
          <a:lstStyle/>
          <a:p>
            <a:pPr marL="0" indent="0" algn="ctr">
              <a:buNone/>
            </a:pPr>
            <a:r>
              <a:rPr lang="en" b="1" dirty="0"/>
              <a:t>Dr. Juana Moreno</a:t>
            </a:r>
            <a:endParaRPr b="1" dirty="0"/>
          </a:p>
          <a:p>
            <a:pPr marL="0" indent="0" algn="ctr">
              <a:spcBef>
                <a:spcPts val="2133"/>
              </a:spcBef>
              <a:buNone/>
            </a:pPr>
            <a:r>
              <a:rPr lang="en" dirty="0"/>
              <a:t>Associate Professor of Physics</a:t>
            </a:r>
            <a:endParaRPr dirty="0"/>
          </a:p>
          <a:p>
            <a:pPr marL="0" indent="0" algn="ctr">
              <a:spcBef>
                <a:spcPts val="2133"/>
              </a:spcBef>
              <a:spcAft>
                <a:spcPts val="2133"/>
              </a:spcAft>
              <a:buNone/>
            </a:pPr>
            <a:endParaRPr dirty="0"/>
          </a:p>
        </p:txBody>
      </p:sp>
      <p:pic>
        <p:nvPicPr>
          <p:cNvPr id="5122" name="Picture 2" descr="Image result for lsu juana mor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910" y="1220782"/>
            <a:ext cx="6370180" cy="395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291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014" y="223736"/>
            <a:ext cx="11381362" cy="6555641"/>
          </a:xfrm>
          <a:prstGeom prst="rect">
            <a:avLst/>
          </a:prstGeom>
          <a:noFill/>
        </p:spPr>
        <p:txBody>
          <a:bodyPr wrap="square" rtlCol="0">
            <a:spAutoFit/>
          </a:bodyPr>
          <a:lstStyle/>
          <a:p>
            <a:r>
              <a:rPr lang="en-US" sz="2000" b="1" dirty="0" smtClean="0">
                <a:latin typeface="Bookman Old Style" panose="02050604050505020204" pitchFamily="18" charset="0"/>
              </a:rPr>
              <a:t>Broader </a:t>
            </a:r>
            <a:r>
              <a:rPr lang="en-US" sz="2000" b="1" dirty="0">
                <a:latin typeface="Bookman Old Style" panose="02050604050505020204" pitchFamily="18" charset="0"/>
              </a:rPr>
              <a:t>impacts in research proposals:</a:t>
            </a:r>
          </a:p>
          <a:p>
            <a:endParaRPr lang="en-US" sz="2000" b="1" dirty="0" smtClean="0">
              <a:latin typeface="Bookman Old Style" panose="02050604050505020204" pitchFamily="18" charset="0"/>
            </a:endParaRPr>
          </a:p>
          <a:p>
            <a:r>
              <a:rPr lang="en-US" sz="1900" b="1" dirty="0" smtClean="0">
                <a:latin typeface="Bookman Old Style" panose="02050604050505020204" pitchFamily="18" charset="0"/>
              </a:rPr>
              <a:t>Possible </a:t>
            </a:r>
            <a:r>
              <a:rPr lang="en-US" sz="1900" b="1" dirty="0">
                <a:latin typeface="Bookman Old Style" panose="02050604050505020204" pitchFamily="18" charset="0"/>
              </a:rPr>
              <a:t>projects:</a:t>
            </a:r>
          </a:p>
          <a:p>
            <a:pPr marL="285744" indent="-285744">
              <a:buFont typeface="Arial" pitchFamily="34" charset="0"/>
              <a:buChar char="•"/>
            </a:pPr>
            <a:r>
              <a:rPr lang="en-US" sz="1900" dirty="0">
                <a:latin typeface="Bookman Old Style" panose="02050604050505020204" pitchFamily="18" charset="0"/>
              </a:rPr>
              <a:t>Develop a new course (and/or specific training to complement courses) and make the materials public. </a:t>
            </a:r>
          </a:p>
          <a:p>
            <a:pPr marL="285744" indent="-285744">
              <a:buFont typeface="Arial" pitchFamily="34" charset="0"/>
              <a:buChar char="•"/>
            </a:pPr>
            <a:r>
              <a:rPr lang="en-US" sz="1900" dirty="0">
                <a:latin typeface="Bookman Old Style" panose="02050604050505020204" pitchFamily="18" charset="0"/>
              </a:rPr>
              <a:t>Workshops for middle and/or high school teachers. Develop curriculum for middle and/or high school . Get “champion” teachers to help.</a:t>
            </a:r>
          </a:p>
          <a:p>
            <a:pPr marL="285744" indent="-285744">
              <a:buFont typeface="Arial" pitchFamily="34" charset="0"/>
              <a:buChar char="•"/>
            </a:pPr>
            <a:r>
              <a:rPr lang="en-US" sz="1900" dirty="0">
                <a:latin typeface="Bookman Old Style" panose="02050604050505020204" pitchFamily="18" charset="0"/>
              </a:rPr>
              <a:t>Outreach to middle and/or high schools. </a:t>
            </a:r>
          </a:p>
          <a:p>
            <a:pPr marL="285744" indent="-285744">
              <a:buFont typeface="Arial" pitchFamily="34" charset="0"/>
              <a:buChar char="•"/>
            </a:pPr>
            <a:r>
              <a:rPr lang="en-US" sz="1900" dirty="0">
                <a:latin typeface="Bookman Old Style" panose="02050604050505020204" pitchFamily="18" charset="0"/>
              </a:rPr>
              <a:t>Outreach to Community Colleges.</a:t>
            </a:r>
          </a:p>
          <a:p>
            <a:pPr marL="285744" indent="-285744">
              <a:buFont typeface="Arial" pitchFamily="34" charset="0"/>
              <a:buChar char="•"/>
            </a:pPr>
            <a:r>
              <a:rPr lang="en-US" sz="1900" dirty="0">
                <a:latin typeface="Bookman Old Style" panose="02050604050505020204" pitchFamily="18" charset="0"/>
              </a:rPr>
              <a:t>Support REU students and/or RET teachers during summer to do reach in your lab and/or develop curriculum for their classes. </a:t>
            </a:r>
          </a:p>
          <a:p>
            <a:pPr marL="285744" indent="-285744">
              <a:buFont typeface="Arial" pitchFamily="34" charset="0"/>
              <a:buChar char="•"/>
            </a:pPr>
            <a:r>
              <a:rPr lang="en-US" sz="1900" dirty="0">
                <a:latin typeface="Bookman Old Style" panose="02050604050505020204" pitchFamily="18" charset="0"/>
              </a:rPr>
              <a:t>Partner with a museum to develop an activity, exhibit, workshop.</a:t>
            </a:r>
          </a:p>
          <a:p>
            <a:pPr marL="285744" indent="-285744">
              <a:buFont typeface="Arial" pitchFamily="34" charset="0"/>
              <a:buChar char="•"/>
            </a:pPr>
            <a:r>
              <a:rPr lang="en-US" sz="1900" dirty="0">
                <a:latin typeface="Bookman Old Style" panose="02050604050505020204" pitchFamily="18" charset="0"/>
              </a:rPr>
              <a:t>Develop open-source code and distribute it with documentation.</a:t>
            </a:r>
          </a:p>
          <a:p>
            <a:endParaRPr lang="en-US" sz="1900" dirty="0">
              <a:latin typeface="Bookman Old Style" panose="02050604050505020204" pitchFamily="18" charset="0"/>
            </a:endParaRPr>
          </a:p>
          <a:p>
            <a:r>
              <a:rPr lang="en-US" sz="1900" b="1" dirty="0">
                <a:latin typeface="Bookman Old Style" panose="02050604050505020204" pitchFamily="18" charset="0"/>
              </a:rPr>
              <a:t>Integration in proposal:</a:t>
            </a:r>
          </a:p>
          <a:p>
            <a:pPr marL="285744" indent="-285744">
              <a:buFont typeface="Arial" pitchFamily="34" charset="0"/>
              <a:buChar char="•"/>
            </a:pPr>
            <a:r>
              <a:rPr lang="en-US" sz="1900" dirty="0">
                <a:latin typeface="Bookman Old Style" panose="02050604050505020204" pitchFamily="18" charset="0"/>
              </a:rPr>
              <a:t>Integrate the broader impacts within the rest of the proposal. </a:t>
            </a:r>
          </a:p>
          <a:p>
            <a:pPr marL="285744" indent="-285744">
              <a:buFont typeface="Arial" pitchFamily="34" charset="0"/>
              <a:buChar char="•"/>
            </a:pPr>
            <a:r>
              <a:rPr lang="en-US" sz="1900" dirty="0">
                <a:latin typeface="Bookman Old Style" panose="02050604050505020204" pitchFamily="18" charset="0"/>
              </a:rPr>
              <a:t>Justify the need for the broader impact.</a:t>
            </a:r>
          </a:p>
          <a:p>
            <a:pPr marL="285744" indent="-285744">
              <a:buFont typeface="Arial" pitchFamily="34" charset="0"/>
              <a:buChar char="•"/>
            </a:pPr>
            <a:r>
              <a:rPr lang="en-US" sz="1900" dirty="0">
                <a:latin typeface="Bookman Old Style" panose="02050604050505020204" pitchFamily="18" charset="0"/>
              </a:rPr>
              <a:t>Get informed about similar initiatives on-campus and at other institutions. Put your initiative within a context.</a:t>
            </a:r>
          </a:p>
          <a:p>
            <a:pPr marL="285744" indent="-285744">
              <a:buFont typeface="Arial" pitchFamily="34" charset="0"/>
              <a:buChar char="•"/>
            </a:pPr>
            <a:r>
              <a:rPr lang="en-US" sz="1900" dirty="0">
                <a:latin typeface="Bookman Old Style" panose="02050604050505020204" pitchFamily="18" charset="0"/>
              </a:rPr>
              <a:t>Get letters from partners: superintendent of school district, museum staff, colleagues supporting your project, etc.</a:t>
            </a:r>
          </a:p>
          <a:p>
            <a:pPr marL="285744" indent="-285744">
              <a:buFont typeface="Arial" pitchFamily="34" charset="0"/>
              <a:buChar char="•"/>
            </a:pPr>
            <a:r>
              <a:rPr lang="en-US" sz="1900" dirty="0">
                <a:latin typeface="Bookman Old Style" panose="02050604050505020204" pitchFamily="18" charset="0"/>
              </a:rPr>
              <a:t>Include funds to cover the costs.</a:t>
            </a:r>
          </a:p>
        </p:txBody>
      </p:sp>
    </p:spTree>
    <p:extLst>
      <p:ext uri="{BB962C8B-B14F-4D97-AF65-F5344CB8AC3E}">
        <p14:creationId xmlns:p14="http://schemas.microsoft.com/office/powerpoint/2010/main" val="1585740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3028" y="717925"/>
            <a:ext cx="6053977" cy="1477328"/>
          </a:xfrm>
          <a:prstGeom prst="rect">
            <a:avLst/>
          </a:prstGeom>
          <a:noFill/>
        </p:spPr>
        <p:txBody>
          <a:bodyPr wrap="square" rtlCol="0">
            <a:spAutoFit/>
          </a:bodyPr>
          <a:lstStyle/>
          <a:p>
            <a:pPr marL="285744" indent="-285744" defTabSz="457189">
              <a:buFont typeface="Arial" panose="020B0604020202020204" pitchFamily="34" charset="0"/>
              <a:buChar char="•"/>
            </a:pPr>
            <a:r>
              <a:rPr lang="en-US" b="1" dirty="0">
                <a:solidFill>
                  <a:prstClr val="black"/>
                </a:solidFill>
                <a:latin typeface="Arial" pitchFamily="34" charset="0"/>
                <a:cs typeface="Arial" pitchFamily="34" charset="0"/>
              </a:rPr>
              <a:t>High-school STEM Certification Pathways</a:t>
            </a:r>
          </a:p>
          <a:p>
            <a:pPr marL="285744" indent="-285744" defTabSz="457189">
              <a:buFont typeface="Arial" panose="020B0604020202020204" pitchFamily="34" charset="0"/>
              <a:buChar char="•"/>
            </a:pPr>
            <a:r>
              <a:rPr lang="en-US" b="1" dirty="0">
                <a:solidFill>
                  <a:prstClr val="black"/>
                </a:solidFill>
                <a:latin typeface="Arial" pitchFamily="34" charset="0"/>
                <a:cs typeface="Arial" pitchFamily="34" charset="0"/>
              </a:rPr>
              <a:t>RET opportunities for teachers</a:t>
            </a:r>
          </a:p>
          <a:p>
            <a:pPr marL="285744" indent="-285744" defTabSz="457189">
              <a:buFont typeface="Arial" panose="020B0604020202020204" pitchFamily="34" charset="0"/>
              <a:buChar char="•"/>
            </a:pPr>
            <a:r>
              <a:rPr lang="en-US" b="1" dirty="0">
                <a:solidFill>
                  <a:prstClr val="black"/>
                </a:solidFill>
                <a:latin typeface="Arial" pitchFamily="34" charset="0"/>
                <a:cs typeface="Arial" pitchFamily="34" charset="0"/>
              </a:rPr>
              <a:t>Summer camps: </a:t>
            </a:r>
          </a:p>
          <a:p>
            <a:pPr marL="800080" lvl="1" indent="-342891" defTabSz="457189">
              <a:buFont typeface="Arial" panose="020B0604020202020204" pitchFamily="34" charset="0"/>
              <a:buChar char="•"/>
            </a:pPr>
            <a:r>
              <a:rPr lang="en-US" b="1" dirty="0">
                <a:solidFill>
                  <a:prstClr val="black"/>
                </a:solidFill>
                <a:latin typeface="Arial" pitchFamily="34" charset="0"/>
                <a:cs typeface="Arial" pitchFamily="34" charset="0"/>
              </a:rPr>
              <a:t>Teach Math to your Computer</a:t>
            </a:r>
          </a:p>
          <a:p>
            <a:pPr marL="800080" lvl="1" indent="-342891" defTabSz="457189">
              <a:buFont typeface="Arial" panose="020B0604020202020204" pitchFamily="34" charset="0"/>
              <a:buChar char="•"/>
            </a:pPr>
            <a:r>
              <a:rPr lang="en-US" b="1" dirty="0">
                <a:solidFill>
                  <a:prstClr val="black"/>
                </a:solidFill>
                <a:latin typeface="Arial" pitchFamily="34" charset="0"/>
                <a:cs typeface="Arial" pitchFamily="34" charset="0"/>
              </a:rPr>
              <a:t>Computer Simulations</a:t>
            </a:r>
          </a:p>
        </p:txBody>
      </p:sp>
      <p:sp>
        <p:nvSpPr>
          <p:cNvPr id="7" name="Text Box 3"/>
          <p:cNvSpPr txBox="1">
            <a:spLocks noChangeArrowheads="1"/>
          </p:cNvSpPr>
          <p:nvPr/>
        </p:nvSpPr>
        <p:spPr bwMode="auto">
          <a:xfrm>
            <a:off x="4758478" y="241983"/>
            <a:ext cx="7315282" cy="523220"/>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189" eaLnBrk="1" hangingPunct="1">
              <a:defRPr/>
            </a:pPr>
            <a:r>
              <a:rPr lang="en-US" sz="2800" b="1" dirty="0">
                <a:solidFill>
                  <a:srgbClr val="4F81BD"/>
                </a:solidFill>
                <a:latin typeface="Gill Sans MT" pitchFamily="34" charset="0"/>
                <a:ea typeface="MS PGothic" charset="0"/>
                <a:cs typeface="MS PGothic" charset="0"/>
              </a:rPr>
              <a:t>Grades 6-12 Students and Teachers</a:t>
            </a:r>
          </a:p>
        </p:txBody>
      </p:sp>
      <p:sp>
        <p:nvSpPr>
          <p:cNvPr id="24" name="Text Box 3"/>
          <p:cNvSpPr txBox="1">
            <a:spLocks noChangeArrowheads="1"/>
          </p:cNvSpPr>
          <p:nvPr/>
        </p:nvSpPr>
        <p:spPr bwMode="auto">
          <a:xfrm>
            <a:off x="4766833" y="2248348"/>
            <a:ext cx="6964726" cy="523220"/>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189" eaLnBrk="1" hangingPunct="1">
              <a:defRPr/>
            </a:pPr>
            <a:r>
              <a:rPr lang="en-US" sz="2800" b="1" dirty="0">
                <a:solidFill>
                  <a:srgbClr val="4F81BD"/>
                </a:solidFill>
                <a:latin typeface="Gill Sans MT" pitchFamily="34" charset="0"/>
                <a:ea typeface="MS PGothic" charset="0"/>
                <a:cs typeface="MS PGothic" charset="0"/>
              </a:rPr>
              <a:t>Two-year College </a:t>
            </a:r>
            <a:r>
              <a:rPr lang="en-US" sz="2800" b="1" dirty="0" smtClean="0">
                <a:solidFill>
                  <a:srgbClr val="4F81BD"/>
                </a:solidFill>
                <a:latin typeface="Gill Sans MT" pitchFamily="34" charset="0"/>
                <a:ea typeface="MS PGothic" charset="0"/>
                <a:cs typeface="MS PGothic" charset="0"/>
              </a:rPr>
              <a:t>Students </a:t>
            </a:r>
            <a:r>
              <a:rPr lang="en-US" sz="2800" b="1" dirty="0">
                <a:solidFill>
                  <a:srgbClr val="4F81BD"/>
                </a:solidFill>
                <a:latin typeface="Gill Sans MT" pitchFamily="34" charset="0"/>
                <a:ea typeface="MS PGothic" charset="0"/>
                <a:cs typeface="MS PGothic" charset="0"/>
              </a:rPr>
              <a:t>&amp; Instructors</a:t>
            </a:r>
          </a:p>
        </p:txBody>
      </p:sp>
      <p:sp>
        <p:nvSpPr>
          <p:cNvPr id="26" name="Rectangle 25"/>
          <p:cNvSpPr/>
          <p:nvPr/>
        </p:nvSpPr>
        <p:spPr>
          <a:xfrm>
            <a:off x="5483028" y="2741404"/>
            <a:ext cx="6248531" cy="646331"/>
          </a:xfrm>
          <a:prstGeom prst="rect">
            <a:avLst/>
          </a:prstGeom>
        </p:spPr>
        <p:txBody>
          <a:bodyPr wrap="square">
            <a:spAutoFit/>
          </a:bodyPr>
          <a:lstStyle/>
          <a:p>
            <a:pPr defTabSz="457189"/>
            <a:r>
              <a:rPr lang="en-US" b="1" dirty="0">
                <a:solidFill>
                  <a:prstClr val="black"/>
                </a:solidFill>
                <a:latin typeface="Arial" pitchFamily="34" charset="0"/>
                <a:cs typeface="Arial" pitchFamily="34" charset="0"/>
              </a:rPr>
              <a:t>Short courses and REU/RET participation</a:t>
            </a:r>
          </a:p>
          <a:p>
            <a:pPr defTabSz="457189"/>
            <a:endParaRPr lang="en-US" b="1" dirty="0">
              <a:solidFill>
                <a:prstClr val="black"/>
              </a:solidFill>
            </a:endParaRPr>
          </a:p>
        </p:txBody>
      </p:sp>
      <p:sp>
        <p:nvSpPr>
          <p:cNvPr id="27" name="Text Box 3"/>
          <p:cNvSpPr txBox="1">
            <a:spLocks noChangeArrowheads="1"/>
          </p:cNvSpPr>
          <p:nvPr/>
        </p:nvSpPr>
        <p:spPr bwMode="auto">
          <a:xfrm>
            <a:off x="175188" y="4918914"/>
            <a:ext cx="4625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457189" eaLnBrk="1" hangingPunct="1"/>
            <a:r>
              <a:rPr lang="en-US" sz="2800" b="1" dirty="0">
                <a:solidFill>
                  <a:srgbClr val="4F81BD"/>
                </a:solidFill>
                <a:latin typeface="Gill Sans MT" pitchFamily="34" charset="0"/>
              </a:rPr>
              <a:t>Engaging the Public</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52" y="335979"/>
            <a:ext cx="3395725" cy="451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241992" y="5497932"/>
            <a:ext cx="4558595" cy="1015663"/>
          </a:xfrm>
          <a:prstGeom prst="rect">
            <a:avLst/>
          </a:prstGeom>
        </p:spPr>
        <p:txBody>
          <a:bodyPr wrap="square">
            <a:spAutoFit/>
          </a:bodyPr>
          <a:lstStyle/>
          <a:p>
            <a:pPr algn="ctr" defTabSz="457189"/>
            <a:r>
              <a:rPr lang="en-US" sz="2000" b="1" dirty="0" err="1">
                <a:solidFill>
                  <a:prstClr val="black"/>
                </a:solidFill>
                <a:latin typeface="Arial" panose="020B0604020202020204" pitchFamily="34" charset="0"/>
                <a:ea typeface="Arial Unicode MS" pitchFamily="34" charset="-128"/>
                <a:cs typeface="Arial" panose="020B0604020202020204" pitchFamily="34" charset="0"/>
              </a:rPr>
              <a:t>Nanodays</a:t>
            </a:r>
            <a:r>
              <a:rPr lang="en-US" sz="2000" b="1" dirty="0">
                <a:solidFill>
                  <a:prstClr val="black"/>
                </a:solidFill>
                <a:latin typeface="Arial" panose="020B0604020202020204" pitchFamily="34" charset="0"/>
                <a:ea typeface="Arial Unicode MS" pitchFamily="34" charset="-128"/>
                <a:cs typeface="Arial" panose="020B0604020202020204" pitchFamily="34" charset="0"/>
              </a:rPr>
              <a:t> in Baton Rouge</a:t>
            </a:r>
          </a:p>
          <a:p>
            <a:pPr algn="ctr" defTabSz="457189"/>
            <a:r>
              <a:rPr lang="en-US" sz="2000" dirty="0">
                <a:solidFill>
                  <a:prstClr val="black"/>
                </a:solidFill>
                <a:latin typeface="Arial" panose="020B0604020202020204" pitchFamily="34" charset="0"/>
                <a:ea typeface="Arial Unicode MS" pitchFamily="34" charset="-128"/>
                <a:cs typeface="Arial" panose="020B0604020202020204" pitchFamily="34" charset="0"/>
              </a:rPr>
              <a:t>Since  2011</a:t>
            </a:r>
          </a:p>
          <a:p>
            <a:pPr algn="ctr" defTabSz="457189"/>
            <a:r>
              <a:rPr lang="en-US" sz="2000" b="1" dirty="0">
                <a:solidFill>
                  <a:prstClr val="black"/>
                </a:solidFill>
                <a:latin typeface="Arial" panose="020B0604020202020204" pitchFamily="34" charset="0"/>
                <a:ea typeface="Arial Unicode MS" pitchFamily="34" charset="-128"/>
                <a:cs typeface="Arial" panose="020B0604020202020204" pitchFamily="34" charset="0"/>
              </a:rPr>
              <a:t>Over 1,000 visitors every year</a:t>
            </a:r>
          </a:p>
        </p:txBody>
      </p:sp>
      <p:pic>
        <p:nvPicPr>
          <p:cNvPr id="2" name="Picture 1"/>
          <p:cNvPicPr>
            <a:picLocks noChangeAspect="1"/>
          </p:cNvPicPr>
          <p:nvPr/>
        </p:nvPicPr>
        <p:blipFill rotWithShape="1">
          <a:blip r:embed="rId3"/>
          <a:srcRect b="9012"/>
          <a:stretch/>
        </p:blipFill>
        <p:spPr>
          <a:xfrm>
            <a:off x="5022816" y="3377550"/>
            <a:ext cx="6350551" cy="3248665"/>
          </a:xfrm>
          <a:prstGeom prst="rect">
            <a:avLst/>
          </a:prstGeom>
        </p:spPr>
      </p:pic>
    </p:spTree>
    <p:extLst>
      <p:ext uri="{BB962C8B-B14F-4D97-AF65-F5344CB8AC3E}">
        <p14:creationId xmlns:p14="http://schemas.microsoft.com/office/powerpoint/2010/main" val="3359561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4833809" y="340646"/>
            <a:ext cx="4328159" cy="1200329"/>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189" eaLnBrk="1" hangingPunct="1">
              <a:defRPr/>
            </a:pPr>
            <a:r>
              <a:rPr lang="en-US" sz="2600" b="1" dirty="0">
                <a:solidFill>
                  <a:srgbClr val="4F81BD"/>
                </a:solidFill>
                <a:latin typeface="Gill Sans MT" pitchFamily="34" charset="0"/>
                <a:ea typeface="MS PGothic" charset="0"/>
                <a:cs typeface="MS PGothic" charset="0"/>
              </a:rPr>
              <a:t>Research Experiences for Undergraduates</a:t>
            </a:r>
          </a:p>
          <a:p>
            <a:pPr algn="ctr" defTabSz="457189" eaLnBrk="1" hangingPunct="1">
              <a:defRPr/>
            </a:pPr>
            <a:r>
              <a:rPr lang="en-US" sz="2000" dirty="0">
                <a:latin typeface="Gill Sans MT" pitchFamily="34" charset="0"/>
                <a:ea typeface="MS PGothic" charset="0"/>
                <a:cs typeface="MS PGothic" charset="0"/>
              </a:rPr>
              <a:t>Since summer 2010</a:t>
            </a:r>
          </a:p>
        </p:txBody>
      </p:sp>
      <p:pic>
        <p:nvPicPr>
          <p:cNvPr id="5124" name="Picture 4" descr="C:\Users\juana\Desktop\talk\FinalPresentationsGroup.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7395" y="312993"/>
            <a:ext cx="2909847" cy="1932659"/>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6638" y="1844418"/>
            <a:ext cx="3077308" cy="23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 Box 3"/>
          <p:cNvSpPr txBox="1">
            <a:spLocks noChangeArrowheads="1"/>
          </p:cNvSpPr>
          <p:nvPr/>
        </p:nvSpPr>
        <p:spPr bwMode="auto">
          <a:xfrm>
            <a:off x="1963739" y="2278925"/>
            <a:ext cx="3814128" cy="3170099"/>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189" eaLnBrk="1" hangingPunct="1">
              <a:defRPr/>
            </a:pPr>
            <a:r>
              <a:rPr lang="en-US" sz="2600" b="1" dirty="0">
                <a:solidFill>
                  <a:srgbClr val="4F81BD"/>
                </a:solidFill>
                <a:latin typeface="Gill Sans MT" pitchFamily="34" charset="0"/>
                <a:ea typeface="MS PGothic" charset="0"/>
                <a:cs typeface="MS PGothic" charset="0"/>
              </a:rPr>
              <a:t>Graduate Students</a:t>
            </a:r>
          </a:p>
          <a:p>
            <a:pPr marL="285744" indent="-285744" defTabSz="457189" eaLnBrk="1" hangingPunct="1">
              <a:buFont typeface="Arial" pitchFamily="34" charset="0"/>
              <a:buChar char="•"/>
              <a:defRPr/>
            </a:pPr>
            <a:r>
              <a:rPr lang="en-US" sz="1600" dirty="0">
                <a:solidFill>
                  <a:prstClr val="black"/>
                </a:solidFill>
                <a:ea typeface="MS PGothic" charset="0"/>
                <a:cs typeface="Arial" pitchFamily="34" charset="0"/>
              </a:rPr>
              <a:t>40 semester-long courses offered using videoconference</a:t>
            </a:r>
          </a:p>
          <a:p>
            <a:pPr marL="285744" indent="-285744" defTabSz="457189" eaLnBrk="1" hangingPunct="1">
              <a:buFont typeface="Arial" pitchFamily="34" charset="0"/>
              <a:buChar char="•"/>
              <a:defRPr/>
            </a:pPr>
            <a:r>
              <a:rPr lang="en-US" sz="1600" dirty="0">
                <a:solidFill>
                  <a:prstClr val="black"/>
                </a:solidFill>
                <a:ea typeface="MS PGothic" charset="0"/>
                <a:cs typeface="Arial" pitchFamily="34" charset="0"/>
              </a:rPr>
              <a:t>Effective Teaching Workshop for graduate students/postdocs </a:t>
            </a:r>
          </a:p>
          <a:p>
            <a:pPr marL="285744" indent="-285744" defTabSz="457189" eaLnBrk="1" hangingPunct="1">
              <a:buFont typeface="Arial" pitchFamily="34" charset="0"/>
              <a:buChar char="•"/>
              <a:defRPr/>
            </a:pPr>
            <a:r>
              <a:rPr lang="en-US" sz="1600" dirty="0">
                <a:solidFill>
                  <a:prstClr val="black"/>
                </a:solidFill>
                <a:ea typeface="MS PGothic" charset="0"/>
                <a:cs typeface="Arial" pitchFamily="34" charset="0"/>
              </a:rPr>
              <a:t>Topical Research Workshops</a:t>
            </a:r>
          </a:p>
          <a:p>
            <a:pPr algn="ctr" defTabSz="457189" eaLnBrk="1" hangingPunct="1">
              <a:defRPr/>
            </a:pPr>
            <a:endParaRPr lang="en-US" sz="2600" b="1" dirty="0">
              <a:solidFill>
                <a:srgbClr val="4F81BD"/>
              </a:solidFill>
              <a:latin typeface="Gill Sans MT" pitchFamily="34" charset="0"/>
              <a:ea typeface="MS PGothic" charset="0"/>
              <a:cs typeface="MS PGothic" charset="0"/>
            </a:endParaRPr>
          </a:p>
          <a:p>
            <a:pPr algn="ctr" defTabSz="457189" eaLnBrk="1" hangingPunct="1">
              <a:defRPr/>
            </a:pPr>
            <a:endParaRPr lang="en-US" sz="2600" b="1" dirty="0">
              <a:solidFill>
                <a:srgbClr val="4F81BD"/>
              </a:solidFill>
              <a:latin typeface="Gill Sans MT" pitchFamily="34" charset="0"/>
              <a:ea typeface="MS PGothic" charset="0"/>
              <a:cs typeface="MS PGothic" charset="0"/>
            </a:endParaRPr>
          </a:p>
          <a:p>
            <a:pPr algn="ctr" defTabSz="457189" eaLnBrk="1" hangingPunct="1">
              <a:defRPr/>
            </a:pPr>
            <a:r>
              <a:rPr lang="en-US" sz="2600" b="1" dirty="0">
                <a:solidFill>
                  <a:srgbClr val="4F81BD"/>
                </a:solidFill>
                <a:latin typeface="Gill Sans MT" pitchFamily="34" charset="0"/>
                <a:ea typeface="MS PGothic" charset="0"/>
                <a:cs typeface="MS PGothic" charset="0"/>
              </a:rPr>
              <a:t> </a:t>
            </a:r>
          </a:p>
          <a:p>
            <a:pPr algn="ctr" defTabSz="457189" eaLnBrk="1" hangingPunct="1">
              <a:defRPr/>
            </a:pPr>
            <a:endParaRPr lang="en-US" sz="1600" dirty="0">
              <a:solidFill>
                <a:srgbClr val="4F81BD"/>
              </a:solidFill>
              <a:ea typeface="MS PGothic" charset="0"/>
              <a:cs typeface="Arial" pitchFamily="34" charset="0"/>
            </a:endParaRPr>
          </a:p>
        </p:txBody>
      </p:sp>
      <p:sp>
        <p:nvSpPr>
          <p:cNvPr id="32" name="TextBox 5"/>
          <p:cNvSpPr txBox="1">
            <a:spLocks noChangeArrowheads="1"/>
          </p:cNvSpPr>
          <p:nvPr/>
        </p:nvSpPr>
        <p:spPr bwMode="auto">
          <a:xfrm>
            <a:off x="8062640" y="4556473"/>
            <a:ext cx="2471101"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189" eaLnBrk="1" hangingPunct="1"/>
            <a:r>
              <a:rPr lang="en-US" sz="1800" b="1" dirty="0">
                <a:solidFill>
                  <a:srgbClr val="4F81BD"/>
                </a:solidFill>
                <a:latin typeface="Arial Unicode MS" pitchFamily="34" charset="-128"/>
                <a:ea typeface="Arial Unicode MS" pitchFamily="34" charset="-128"/>
                <a:cs typeface="Arial Unicode MS" pitchFamily="34" charset="-128"/>
              </a:rPr>
              <a:t>LA-</a:t>
            </a:r>
            <a:r>
              <a:rPr lang="en-US" sz="1800" b="1" dirty="0" err="1">
                <a:solidFill>
                  <a:srgbClr val="4F81BD"/>
                </a:solidFill>
                <a:latin typeface="Arial Unicode MS" pitchFamily="34" charset="-128"/>
                <a:ea typeface="Arial Unicode MS" pitchFamily="34" charset="-128"/>
                <a:cs typeface="Arial Unicode MS" pitchFamily="34" charset="-128"/>
              </a:rPr>
              <a:t>SiGMA</a:t>
            </a:r>
            <a:r>
              <a:rPr lang="en-US" sz="1800" b="1" dirty="0">
                <a:solidFill>
                  <a:srgbClr val="4F81BD"/>
                </a:solidFill>
                <a:latin typeface="Arial Unicode MS" pitchFamily="34" charset="-128"/>
                <a:ea typeface="Arial Unicode MS" pitchFamily="34" charset="-128"/>
                <a:cs typeface="Arial Unicode MS" pitchFamily="34" charset="-128"/>
              </a:rPr>
              <a:t> Data Semantics Workshop, LSU, June 7-8, 2013</a:t>
            </a:r>
          </a:p>
          <a:p>
            <a:pPr algn="ctr" defTabSz="457189" eaLnBrk="1" hangingPunct="1"/>
            <a:r>
              <a:rPr lang="en-US" sz="1400" i="1" dirty="0">
                <a:solidFill>
                  <a:srgbClr val="000000"/>
                </a:solidFill>
                <a:latin typeface="Arial Unicode MS" pitchFamily="34" charset="-128"/>
                <a:ea typeface="Arial Unicode MS" pitchFamily="34" charset="-128"/>
                <a:cs typeface="Arial Unicode MS" pitchFamily="34" charset="-128"/>
              </a:rPr>
              <a:t>(37 participants, 8 speakers) </a:t>
            </a:r>
          </a:p>
          <a:p>
            <a:pPr defTabSz="457189" eaLnBrk="1" hangingPunct="1"/>
            <a:endParaRPr lang="en-US" sz="1400" dirty="0">
              <a:solidFill>
                <a:prstClr val="black"/>
              </a:solidFill>
              <a:latin typeface="Arial Unicode MS" pitchFamily="34" charset="-128"/>
              <a:ea typeface="Arial Unicode MS" pitchFamily="34" charset="-128"/>
              <a:cs typeface="Arial Unicode MS" pitchFamily="34" charset="-128"/>
            </a:endParaRPr>
          </a:p>
        </p:txBody>
      </p:sp>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7396" y="4168555"/>
            <a:ext cx="6383339" cy="256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541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174" name="Google Shape;174;p31"/>
          <p:cNvSpPr txBox="1">
            <a:spLocks noGrp="1"/>
          </p:cNvSpPr>
          <p:nvPr>
            <p:ph type="body" idx="1"/>
          </p:nvPr>
        </p:nvSpPr>
        <p:spPr>
          <a:xfrm>
            <a:off x="415600" y="5084559"/>
            <a:ext cx="11360800" cy="1286369"/>
          </a:xfrm>
          <a:prstGeom prst="rect">
            <a:avLst/>
          </a:prstGeom>
        </p:spPr>
        <p:txBody>
          <a:bodyPr spcFirstLastPara="1" vert="horz" wrap="square" lIns="121900" tIns="121900" rIns="121900" bIns="121900" rtlCol="0" anchor="t" anchorCtr="0">
            <a:noAutofit/>
          </a:bodyPr>
          <a:lstStyle/>
          <a:p>
            <a:pPr marL="0" indent="0" algn="ctr">
              <a:buNone/>
            </a:pPr>
            <a:r>
              <a:rPr lang="en" b="1" dirty="0"/>
              <a:t>Dr. Pallavi Dani</a:t>
            </a:r>
            <a:endParaRPr b="1" dirty="0"/>
          </a:p>
          <a:p>
            <a:pPr marL="0" indent="0" algn="ctr">
              <a:spcBef>
                <a:spcPts val="2133"/>
              </a:spcBef>
              <a:buNone/>
            </a:pPr>
            <a:r>
              <a:rPr lang="en" dirty="0"/>
              <a:t>Associate Professor of Mathematics</a:t>
            </a:r>
            <a:endParaRPr dirty="0"/>
          </a:p>
          <a:p>
            <a:pPr marL="0" indent="0" algn="ctr">
              <a:spcBef>
                <a:spcPts val="2133"/>
              </a:spcBef>
              <a:spcAft>
                <a:spcPts val="2133"/>
              </a:spcAft>
              <a:buNone/>
            </a:pPr>
            <a:endParaRPr dirty="0"/>
          </a:p>
        </p:txBody>
      </p:sp>
      <p:pic>
        <p:nvPicPr>
          <p:cNvPr id="2050" name="Picture 2" descr="Pallavi Dan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9048" y="975167"/>
            <a:ext cx="3653904" cy="404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28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training at different levels</a:t>
            </a:r>
          </a:p>
        </p:txBody>
      </p:sp>
      <p:sp>
        <p:nvSpPr>
          <p:cNvPr id="3" name="Content Placeholder 2"/>
          <p:cNvSpPr>
            <a:spLocks noGrp="1"/>
          </p:cNvSpPr>
          <p:nvPr>
            <p:ph idx="1"/>
          </p:nvPr>
        </p:nvSpPr>
        <p:spPr/>
        <p:txBody>
          <a:bodyPr>
            <a:normAutofit fontScale="85000" lnSpcReduction="20000"/>
          </a:bodyPr>
          <a:lstStyle/>
          <a:p>
            <a:r>
              <a:rPr lang="en-US" dirty="0" smtClean="0"/>
              <a:t>Mini courses at summer schools for graduate students at institutes and other institutions</a:t>
            </a:r>
          </a:p>
          <a:p>
            <a:r>
              <a:rPr lang="en-US" dirty="0" smtClean="0"/>
              <a:t>Reading courses and seminars for graduate students (beyond standard teaching duties)</a:t>
            </a:r>
          </a:p>
          <a:p>
            <a:r>
              <a:rPr lang="en-US" dirty="0" smtClean="0"/>
              <a:t>Popular math talks/activities for </a:t>
            </a:r>
          </a:p>
          <a:p>
            <a:pPr lvl="2"/>
            <a:r>
              <a:rPr lang="en-US" dirty="0" smtClean="0"/>
              <a:t>a broad audience of scientists</a:t>
            </a:r>
          </a:p>
          <a:p>
            <a:pPr lvl="2"/>
            <a:r>
              <a:rPr lang="en-US" dirty="0" smtClean="0"/>
              <a:t>undergraduates </a:t>
            </a:r>
          </a:p>
          <a:p>
            <a:pPr lvl="2"/>
            <a:r>
              <a:rPr lang="en-US" dirty="0" smtClean="0"/>
              <a:t>high school students and middle school students</a:t>
            </a:r>
          </a:p>
          <a:p>
            <a:r>
              <a:rPr lang="en-US" dirty="0" smtClean="0"/>
              <a:t>Video interview with </a:t>
            </a:r>
            <a:r>
              <a:rPr lang="en-US" dirty="0" err="1" smtClean="0"/>
              <a:t>SciState</a:t>
            </a:r>
            <a:r>
              <a:rPr lang="en-US" dirty="0" smtClean="0"/>
              <a:t> aimed at high school teachers. </a:t>
            </a:r>
          </a:p>
          <a:p>
            <a:r>
              <a:rPr lang="en-US" dirty="0" smtClean="0"/>
              <a:t>Survey article in my field of specialization</a:t>
            </a:r>
            <a:endParaRPr lang="en-US" dirty="0"/>
          </a:p>
        </p:txBody>
      </p:sp>
    </p:spTree>
    <p:extLst>
      <p:ext uri="{BB962C8B-B14F-4D97-AF65-F5344CB8AC3E}">
        <p14:creationId xmlns:p14="http://schemas.microsoft.com/office/powerpoint/2010/main" val="2925986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Promoting diversity in mathematics and academia. </a:t>
            </a:r>
          </a:p>
        </p:txBody>
      </p:sp>
      <p:sp>
        <p:nvSpPr>
          <p:cNvPr id="3" name="Content Placeholder 2"/>
          <p:cNvSpPr>
            <a:spLocks noGrp="1"/>
          </p:cNvSpPr>
          <p:nvPr>
            <p:ph idx="1"/>
          </p:nvPr>
        </p:nvSpPr>
        <p:spPr/>
        <p:txBody>
          <a:bodyPr/>
          <a:lstStyle/>
          <a:p>
            <a:r>
              <a:rPr lang="en-US" dirty="0" smtClean="0"/>
              <a:t>LSU College of Science diversity committee</a:t>
            </a:r>
          </a:p>
          <a:p>
            <a:r>
              <a:rPr lang="en-US" dirty="0" smtClean="0"/>
              <a:t>Awards Committee of the AWM (Association for Women in Math, a national organization)</a:t>
            </a:r>
          </a:p>
          <a:p>
            <a:r>
              <a:rPr lang="en-US" dirty="0" smtClean="0"/>
              <a:t>Faculty advisor of the LSU student chapter of the AWM</a:t>
            </a:r>
          </a:p>
          <a:p>
            <a:r>
              <a:rPr lang="en-US" dirty="0" smtClean="0"/>
              <a:t>Panelist on various panels on women in math at conferences </a:t>
            </a:r>
            <a:endParaRPr lang="en-US" dirty="0"/>
          </a:p>
        </p:txBody>
      </p:sp>
    </p:spTree>
    <p:extLst>
      <p:ext uri="{BB962C8B-B14F-4D97-AF65-F5344CB8AC3E}">
        <p14:creationId xmlns:p14="http://schemas.microsoft.com/office/powerpoint/2010/main" val="4178220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to the profession</a:t>
            </a:r>
            <a:endParaRPr lang="en-US" dirty="0"/>
          </a:p>
        </p:txBody>
      </p:sp>
      <p:sp>
        <p:nvSpPr>
          <p:cNvPr id="3" name="Content Placeholder 2"/>
          <p:cNvSpPr>
            <a:spLocks noGrp="1"/>
          </p:cNvSpPr>
          <p:nvPr>
            <p:ph idx="1"/>
          </p:nvPr>
        </p:nvSpPr>
        <p:spPr/>
        <p:txBody>
          <a:bodyPr>
            <a:normAutofit lnSpcReduction="10000"/>
          </a:bodyPr>
          <a:lstStyle/>
          <a:p>
            <a:r>
              <a:rPr lang="en-US" dirty="0" smtClean="0"/>
              <a:t>Organizing workshops and meetings (particularly those that are aimed at providing opportunities for young researchers)</a:t>
            </a:r>
          </a:p>
          <a:p>
            <a:r>
              <a:rPr lang="en-US" dirty="0" smtClean="0"/>
              <a:t>Steering committee for the Spring Topology and Dynamics Conference (a large multi-section annual conference)</a:t>
            </a:r>
          </a:p>
          <a:p>
            <a:r>
              <a:rPr lang="en-US" dirty="0" smtClean="0"/>
              <a:t>Selection committee for the American Mathematical Society’s Simons Travel Grant (A grant for researchers within five years of their PhD)</a:t>
            </a:r>
          </a:p>
        </p:txBody>
      </p:sp>
    </p:spTree>
    <p:extLst>
      <p:ext uri="{BB962C8B-B14F-4D97-AF65-F5344CB8AC3E}">
        <p14:creationId xmlns:p14="http://schemas.microsoft.com/office/powerpoint/2010/main" val="4286018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120" name="Google Shape;120;p23"/>
          <p:cNvSpPr txBox="1">
            <a:spLocks noGrp="1"/>
          </p:cNvSpPr>
          <p:nvPr>
            <p:ph type="body" idx="1"/>
          </p:nvPr>
        </p:nvSpPr>
        <p:spPr>
          <a:xfrm>
            <a:off x="415600" y="5019471"/>
            <a:ext cx="11360800" cy="1150182"/>
          </a:xfrm>
          <a:prstGeom prst="rect">
            <a:avLst/>
          </a:prstGeom>
        </p:spPr>
        <p:txBody>
          <a:bodyPr spcFirstLastPara="1" vert="horz" wrap="square" lIns="121900" tIns="121900" rIns="121900" bIns="121900" rtlCol="0" anchor="t" anchorCtr="0">
            <a:noAutofit/>
          </a:bodyPr>
          <a:lstStyle/>
          <a:p>
            <a:pPr marL="0" indent="0" algn="ctr">
              <a:buNone/>
            </a:pPr>
            <a:r>
              <a:rPr lang="en-US" b="1" dirty="0" smtClean="0"/>
              <a:t>Greg Trahan</a:t>
            </a:r>
            <a:endParaRPr b="1" dirty="0"/>
          </a:p>
          <a:p>
            <a:pPr marL="0" indent="0" algn="ctr">
              <a:spcBef>
                <a:spcPts val="600"/>
              </a:spcBef>
              <a:spcAft>
                <a:spcPts val="600"/>
              </a:spcAft>
              <a:buNone/>
            </a:pPr>
            <a:r>
              <a:rPr lang="en-US" dirty="0" smtClean="0"/>
              <a:t>Director, Economic Development</a:t>
            </a:r>
          </a:p>
          <a:p>
            <a:pPr marL="0" indent="0" algn="ctr">
              <a:spcBef>
                <a:spcPts val="600"/>
              </a:spcBef>
              <a:spcAft>
                <a:spcPts val="600"/>
              </a:spcAft>
              <a:buNone/>
            </a:pPr>
            <a:r>
              <a:rPr lang="en-US" dirty="0" smtClean="0"/>
              <a:t>Office of Research and Economic Development</a:t>
            </a:r>
            <a:endParaRPr dirty="0"/>
          </a:p>
        </p:txBody>
      </p:sp>
      <p:pic>
        <p:nvPicPr>
          <p:cNvPr id="1026" name="Picture 2" descr="Image result for greg tra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49" y="158616"/>
            <a:ext cx="3472039" cy="486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08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a:xfrm>
            <a:off x="1154954" y="2603500"/>
            <a:ext cx="10490199" cy="3416300"/>
          </a:xfrm>
        </p:spPr>
        <p:txBody>
          <a:bodyPr/>
          <a:lstStyle/>
          <a:p>
            <a:pPr>
              <a:spcBef>
                <a:spcPts val="1800"/>
              </a:spcBef>
            </a:pPr>
            <a:r>
              <a:rPr lang="en-US" b="1" dirty="0" smtClean="0"/>
              <a:t>Dr. Sophie </a:t>
            </a:r>
            <a:r>
              <a:rPr lang="en-US" b="1" dirty="0" err="1" smtClean="0"/>
              <a:t>Warny</a:t>
            </a:r>
            <a:r>
              <a:rPr lang="en-US" dirty="0" smtClean="0"/>
              <a:t>, Associate Professor – Geology and Geophysics</a:t>
            </a:r>
            <a:endParaRPr lang="en-US" dirty="0"/>
          </a:p>
          <a:p>
            <a:pPr>
              <a:spcBef>
                <a:spcPts val="1800"/>
              </a:spcBef>
            </a:pPr>
            <a:r>
              <a:rPr lang="en-US" b="1" dirty="0" smtClean="0"/>
              <a:t>Dr. Pallavi Dani</a:t>
            </a:r>
            <a:r>
              <a:rPr lang="en-US" dirty="0" smtClean="0"/>
              <a:t>, Associate Professor - Mathematics</a:t>
            </a:r>
            <a:endParaRPr lang="en-US" dirty="0"/>
          </a:p>
          <a:p>
            <a:pPr>
              <a:spcBef>
                <a:spcPts val="1800"/>
              </a:spcBef>
            </a:pPr>
            <a:r>
              <a:rPr lang="en-US" b="1" dirty="0" smtClean="0"/>
              <a:t>Dr. Juana Moreno</a:t>
            </a:r>
            <a:r>
              <a:rPr lang="en-US" dirty="0" smtClean="0"/>
              <a:t>, Associate Professor - </a:t>
            </a:r>
            <a:r>
              <a:rPr lang="en-US" dirty="0" smtClean="0"/>
              <a:t>Physics</a:t>
            </a:r>
            <a:endParaRPr lang="en-US" dirty="0"/>
          </a:p>
        </p:txBody>
      </p:sp>
    </p:spTree>
    <p:extLst>
      <p:ext uri="{BB962C8B-B14F-4D97-AF65-F5344CB8AC3E}">
        <p14:creationId xmlns:p14="http://schemas.microsoft.com/office/powerpoint/2010/main" val="694881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Criteria for Prioritizing BI Activity </a:t>
            </a:r>
            <a:endParaRPr lang="en-US" dirty="0"/>
          </a:p>
        </p:txBody>
      </p:sp>
      <p:sp>
        <p:nvSpPr>
          <p:cNvPr id="3" name="Content Placeholder 2"/>
          <p:cNvSpPr>
            <a:spLocks noGrp="1"/>
          </p:cNvSpPr>
          <p:nvPr>
            <p:ph idx="1"/>
          </p:nvPr>
        </p:nvSpPr>
        <p:spPr>
          <a:xfrm>
            <a:off x="1154954" y="2477376"/>
            <a:ext cx="10054329" cy="4065314"/>
          </a:xfrm>
        </p:spPr>
        <p:txBody>
          <a:bodyPr>
            <a:normAutofit fontScale="85000" lnSpcReduction="20000"/>
          </a:bodyPr>
          <a:lstStyle/>
          <a:p>
            <a:pPr fontAlgn="base"/>
            <a:r>
              <a:rPr lang="en-US" dirty="0" smtClean="0"/>
              <a:t>Your </a:t>
            </a:r>
            <a:r>
              <a:rPr lang="en-US" dirty="0"/>
              <a:t>level of interest in the idea (</a:t>
            </a:r>
            <a:r>
              <a:rPr lang="en-US" dirty="0" smtClean="0"/>
              <a:t>you may be </a:t>
            </a:r>
            <a:r>
              <a:rPr lang="en-US" dirty="0"/>
              <a:t>doing this for a few years)</a:t>
            </a:r>
          </a:p>
          <a:p>
            <a:pPr fontAlgn="base"/>
            <a:r>
              <a:rPr lang="en-US" dirty="0"/>
              <a:t>How much the idea aligns with mutual goals between you and priority partners</a:t>
            </a:r>
          </a:p>
          <a:p>
            <a:pPr fontAlgn="base"/>
            <a:r>
              <a:rPr lang="en-US" dirty="0"/>
              <a:t>How much the idea aligns with priorities of your department and/or the College </a:t>
            </a:r>
            <a:endParaRPr lang="en-US" dirty="0" smtClean="0"/>
          </a:p>
          <a:p>
            <a:pPr fontAlgn="base"/>
            <a:r>
              <a:rPr lang="en-US" dirty="0" smtClean="0"/>
              <a:t>The </a:t>
            </a:r>
            <a:r>
              <a:rPr lang="en-US" dirty="0"/>
              <a:t>level of effort the idea will require to execute</a:t>
            </a:r>
          </a:p>
          <a:p>
            <a:pPr fontAlgn="base"/>
            <a:r>
              <a:rPr lang="en-US" dirty="0"/>
              <a:t>Ability of the idea to further your brand/reputation in your field</a:t>
            </a:r>
          </a:p>
          <a:p>
            <a:pPr fontAlgn="base"/>
            <a:r>
              <a:rPr lang="en-US" dirty="0"/>
              <a:t>Strength of the idea’s connection to your research</a:t>
            </a:r>
          </a:p>
          <a:p>
            <a:pPr fontAlgn="base"/>
            <a:r>
              <a:rPr lang="en-US" dirty="0"/>
              <a:t>How measurable or significant of an impact the idea could produce</a:t>
            </a:r>
          </a:p>
          <a:p>
            <a:pPr fontAlgn="base"/>
            <a:r>
              <a:rPr lang="en-US" dirty="0"/>
              <a:t>How unique or creative the idea is</a:t>
            </a:r>
          </a:p>
          <a:p>
            <a:pPr fontAlgn="base"/>
            <a:r>
              <a:rPr lang="en-US" dirty="0"/>
              <a:t>How sustainable the idea is </a:t>
            </a:r>
          </a:p>
          <a:p>
            <a:endParaRPr lang="en-US" dirty="0"/>
          </a:p>
        </p:txBody>
      </p:sp>
      <p:sp>
        <p:nvSpPr>
          <p:cNvPr id="4" name="Rectangle 3"/>
          <p:cNvSpPr/>
          <p:nvPr/>
        </p:nvSpPr>
        <p:spPr>
          <a:xfrm>
            <a:off x="5954110" y="6022483"/>
            <a:ext cx="6096000" cy="646331"/>
          </a:xfrm>
          <a:prstGeom prst="rect">
            <a:avLst/>
          </a:prstGeom>
        </p:spPr>
        <p:txBody>
          <a:bodyPr>
            <a:spAutoFit/>
          </a:bodyPr>
          <a:lstStyle/>
          <a:p>
            <a:pPr algn="r"/>
            <a:r>
              <a:rPr lang="en-US" dirty="0"/>
              <a:t>https://broaderimpacts.psu.edu/planning-your-broader-impacts-activities/</a:t>
            </a:r>
          </a:p>
        </p:txBody>
      </p:sp>
    </p:spTree>
    <p:extLst>
      <p:ext uri="{BB962C8B-B14F-4D97-AF65-F5344CB8AC3E}">
        <p14:creationId xmlns:p14="http://schemas.microsoft.com/office/powerpoint/2010/main" val="3123186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37334332"/>
              </p:ext>
            </p:extLst>
          </p:nvPr>
        </p:nvGraphicFramePr>
        <p:xfrm>
          <a:off x="338659" y="326835"/>
          <a:ext cx="10022422" cy="1188720"/>
        </p:xfrm>
        <a:graphic>
          <a:graphicData uri="http://schemas.openxmlformats.org/drawingml/2006/table">
            <a:tbl>
              <a:tblPr firstRow="1" bandRow="1">
                <a:tableStyleId>{2D5ABB26-0587-4C30-8999-92F81FD0307C}</a:tableStyleId>
              </a:tblPr>
              <a:tblGrid>
                <a:gridCol w="5011211">
                  <a:extLst>
                    <a:ext uri="{9D8B030D-6E8A-4147-A177-3AD203B41FA5}">
                      <a16:colId xmlns:a16="http://schemas.microsoft.com/office/drawing/2014/main" val="2243130850"/>
                    </a:ext>
                  </a:extLst>
                </a:gridCol>
                <a:gridCol w="5011211">
                  <a:extLst>
                    <a:ext uri="{9D8B030D-6E8A-4147-A177-3AD203B41FA5}">
                      <a16:colId xmlns:a16="http://schemas.microsoft.com/office/drawing/2014/main" val="1215212215"/>
                    </a:ext>
                  </a:extLst>
                </a:gridCol>
              </a:tblGrid>
              <a:tr h="563298">
                <a:tc>
                  <a:txBody>
                    <a:bodyPr/>
                    <a:lstStyle/>
                    <a:p>
                      <a:pPr algn="l"/>
                      <a:r>
                        <a:rPr lang="en-US" sz="3300" b="1" dirty="0">
                          <a:solidFill>
                            <a:schemeClr val="bg1"/>
                          </a:solidFill>
                          <a:latin typeface="Bookman Old Style" panose="02050604050505020204" pitchFamily="18" charset="0"/>
                        </a:rPr>
                        <a:t>Human Capital</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053"/>
                    </a:solidFill>
                  </a:tcPr>
                </a:tc>
                <a:tc>
                  <a:txBody>
                    <a:bodyPr/>
                    <a:lstStyle/>
                    <a:p>
                      <a:pPr algn="r"/>
                      <a:r>
                        <a:rPr lang="en-US" sz="3300" b="1" dirty="0">
                          <a:latin typeface="Bookman Old Style" panose="02050604050505020204" pitchFamily="18" charset="0"/>
                        </a:rPr>
                        <a:t>Cultural Capital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9306186"/>
                  </a:ext>
                </a:extLst>
              </a:tr>
              <a:tr h="563298">
                <a:tc>
                  <a:txBody>
                    <a:bodyPr/>
                    <a:lstStyle/>
                    <a:p>
                      <a:pPr algn="l"/>
                      <a:r>
                        <a:rPr lang="en-US" sz="3300" b="1" dirty="0">
                          <a:latin typeface="Bookman Old Style" panose="02050604050505020204" pitchFamily="18" charset="0"/>
                        </a:rPr>
                        <a:t>Technological Capital</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schemeClr>
                    </a:solidFill>
                  </a:tcPr>
                </a:tc>
                <a:tc>
                  <a:txBody>
                    <a:bodyPr/>
                    <a:lstStyle/>
                    <a:p>
                      <a:pPr algn="r"/>
                      <a:r>
                        <a:rPr lang="en-US" sz="3300" b="1" dirty="0">
                          <a:solidFill>
                            <a:schemeClr val="bg1"/>
                          </a:solidFill>
                          <a:latin typeface="Bookman Old Style" panose="02050604050505020204" pitchFamily="18" charset="0"/>
                        </a:rPr>
                        <a:t>Benefits to</a:t>
                      </a:r>
                      <a:r>
                        <a:rPr lang="en-US" sz="3300" b="1" baseline="0" dirty="0">
                          <a:solidFill>
                            <a:schemeClr val="bg1"/>
                          </a:solidFill>
                          <a:latin typeface="Bookman Old Style" panose="02050604050505020204" pitchFamily="18" charset="0"/>
                        </a:rPr>
                        <a:t> Society</a:t>
                      </a:r>
                      <a:endParaRPr lang="en-US" sz="3300" b="1" dirty="0">
                        <a:solidFill>
                          <a:schemeClr val="bg1"/>
                        </a:solidFill>
                        <a:latin typeface="Bookman Old Style" panose="02050604050505020204" pitchFamily="18"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29F13"/>
                    </a:solidFill>
                  </a:tcPr>
                </a:tc>
                <a:extLst>
                  <a:ext uri="{0D108BD9-81ED-4DB2-BD59-A6C34878D82A}">
                    <a16:rowId xmlns:a16="http://schemas.microsoft.com/office/drawing/2014/main" val="236598258"/>
                  </a:ext>
                </a:extLst>
              </a:tr>
            </a:tbl>
          </a:graphicData>
        </a:graphic>
      </p:graphicFrame>
      <p:sp>
        <p:nvSpPr>
          <p:cNvPr id="5" name="Rectangle 4"/>
          <p:cNvSpPr/>
          <p:nvPr/>
        </p:nvSpPr>
        <p:spPr>
          <a:xfrm>
            <a:off x="409575" y="1657365"/>
            <a:ext cx="11372850" cy="4924425"/>
          </a:xfrm>
          <a:prstGeom prst="rect">
            <a:avLst/>
          </a:prstGeom>
        </p:spPr>
        <p:txBody>
          <a:bodyPr wrap="square">
            <a:spAutoFit/>
          </a:bodyPr>
          <a:lstStyle/>
          <a:p>
            <a:r>
              <a:rPr lang="en-US" sz="2200" b="1" dirty="0">
                <a:solidFill>
                  <a:srgbClr val="3C1053"/>
                </a:solidFill>
                <a:latin typeface="Bookman Old Style" panose="02050604050505020204" pitchFamily="18" charset="0"/>
              </a:rPr>
              <a:t>Groups of Three (3-4)</a:t>
            </a:r>
          </a:p>
          <a:p>
            <a:pPr marL="285750" indent="-285750">
              <a:spcBef>
                <a:spcPts val="600"/>
              </a:spcBef>
              <a:spcAft>
                <a:spcPts val="600"/>
              </a:spcAft>
              <a:buFont typeface="Arial" panose="020B0604020202020204" pitchFamily="34" charset="0"/>
              <a:buChar char="•"/>
            </a:pPr>
            <a:r>
              <a:rPr lang="en-US" sz="2200" dirty="0">
                <a:solidFill>
                  <a:srgbClr val="3C1053"/>
                </a:solidFill>
                <a:latin typeface="Bookman Old Style" panose="02050604050505020204" pitchFamily="18" charset="0"/>
              </a:rPr>
              <a:t>Discuss a potential BI </a:t>
            </a:r>
            <a:r>
              <a:rPr lang="en-US" sz="2200" dirty="0" smtClean="0">
                <a:solidFill>
                  <a:srgbClr val="3C1053"/>
                </a:solidFill>
                <a:latin typeface="Bookman Old Style" panose="02050604050505020204" pitchFamily="18" charset="0"/>
              </a:rPr>
              <a:t>idea or project</a:t>
            </a:r>
            <a:endParaRPr lang="en-US" sz="2200" dirty="0">
              <a:solidFill>
                <a:srgbClr val="3C1053"/>
              </a:solidFill>
              <a:latin typeface="Bookman Old Style" panose="02050604050505020204" pitchFamily="18" charset="0"/>
            </a:endParaRPr>
          </a:p>
          <a:p>
            <a:pPr marL="285750" indent="-285750">
              <a:spcBef>
                <a:spcPts val="600"/>
              </a:spcBef>
              <a:spcAft>
                <a:spcPts val="600"/>
              </a:spcAft>
              <a:buFont typeface="Arial" panose="020B0604020202020204" pitchFamily="34" charset="0"/>
              <a:buChar char="•"/>
            </a:pPr>
            <a:r>
              <a:rPr lang="en-US" sz="2200" dirty="0">
                <a:solidFill>
                  <a:srgbClr val="3C1053"/>
                </a:solidFill>
                <a:latin typeface="Bookman Old Style" panose="02050604050505020204" pitchFamily="18" charset="0"/>
              </a:rPr>
              <a:t>How does it align with </a:t>
            </a:r>
            <a:r>
              <a:rPr lang="en-US" sz="2200" dirty="0" smtClean="0">
                <a:solidFill>
                  <a:srgbClr val="3C1053"/>
                </a:solidFill>
                <a:latin typeface="Bookman Old Style" panose="02050604050505020204" pitchFamily="18" charset="0"/>
              </a:rPr>
              <a:t>NSF PAPPG and NABI Guidelines</a:t>
            </a:r>
            <a:endParaRPr lang="en-US" sz="2200" b="1" dirty="0">
              <a:solidFill>
                <a:srgbClr val="3C1053"/>
              </a:solidFill>
              <a:latin typeface="Bookman Old Style" panose="02050604050505020204" pitchFamily="18" charset="0"/>
            </a:endParaRPr>
          </a:p>
          <a:p>
            <a:pPr marL="800100" lvl="1" indent="-342900">
              <a:buFont typeface="+mj-lt"/>
              <a:buAutoNum type="arabicPeriod"/>
            </a:pPr>
            <a:r>
              <a:rPr lang="en-US" sz="1900" dirty="0">
                <a:solidFill>
                  <a:srgbClr val="3C1053"/>
                </a:solidFill>
                <a:latin typeface="Bookman Old Style" panose="02050604050505020204" pitchFamily="18" charset="0"/>
              </a:rPr>
              <a:t>What is the potential for the proposed activity to benefit society and contribute to achievement of specific desired societal outcomes? </a:t>
            </a:r>
          </a:p>
          <a:p>
            <a:pPr marL="800100" lvl="1" indent="-342900">
              <a:buFont typeface="+mj-lt"/>
              <a:buAutoNum type="arabicPeriod"/>
            </a:pPr>
            <a:r>
              <a:rPr lang="en-US" sz="1900" dirty="0">
                <a:solidFill>
                  <a:srgbClr val="3C1053"/>
                </a:solidFill>
                <a:latin typeface="Bookman Old Style" panose="02050604050505020204" pitchFamily="18" charset="0"/>
              </a:rPr>
              <a:t>To what extent do the proposed activities suggest and explore creative, original, or potentially transformative concepts?</a:t>
            </a:r>
          </a:p>
          <a:p>
            <a:pPr marL="800100" lvl="1" indent="-342900">
              <a:buFont typeface="+mj-lt"/>
              <a:buAutoNum type="arabicPeriod"/>
            </a:pPr>
            <a:r>
              <a:rPr lang="en-US" sz="1900" dirty="0">
                <a:solidFill>
                  <a:srgbClr val="3C1053"/>
                </a:solidFill>
                <a:latin typeface="Bookman Old Style" panose="02050604050505020204" pitchFamily="18" charset="0"/>
              </a:rPr>
              <a:t>Is the plan for carrying out the proposed activities well-reasoned, well organized, and based on a sound rationale? Does the plan incorporate a mechanism to assess success?</a:t>
            </a:r>
          </a:p>
          <a:p>
            <a:pPr marL="800100" lvl="1" indent="-342900">
              <a:buFont typeface="+mj-lt"/>
              <a:buAutoNum type="arabicPeriod"/>
            </a:pPr>
            <a:r>
              <a:rPr lang="en-US" sz="1900" dirty="0">
                <a:solidFill>
                  <a:srgbClr val="3C1053"/>
                </a:solidFill>
                <a:latin typeface="Bookman Old Style" panose="02050604050505020204" pitchFamily="18" charset="0"/>
              </a:rPr>
              <a:t>How well qualified is the individual, team, or institution to conduct the proposed activities?</a:t>
            </a:r>
          </a:p>
          <a:p>
            <a:pPr marL="800100" lvl="1" indent="-342900">
              <a:buFont typeface="+mj-lt"/>
              <a:buAutoNum type="arabicPeriod"/>
            </a:pPr>
            <a:r>
              <a:rPr lang="en-US" sz="1900" dirty="0">
                <a:solidFill>
                  <a:srgbClr val="3C1053"/>
                </a:solidFill>
                <a:latin typeface="Bookman Old Style" panose="02050604050505020204" pitchFamily="18" charset="0"/>
              </a:rPr>
              <a:t>Are there adequate resources available to the PI (either at the home institution or through collaborations) to carry out the proposed activities? Is the budget allocated for Broader Impact activities sufficient to successfully implement them?</a:t>
            </a:r>
          </a:p>
        </p:txBody>
      </p:sp>
    </p:spTree>
    <p:extLst>
      <p:ext uri="{BB962C8B-B14F-4D97-AF65-F5344CB8AC3E}">
        <p14:creationId xmlns:p14="http://schemas.microsoft.com/office/powerpoint/2010/main" val="2312595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02652" y="474550"/>
            <a:ext cx="9205517"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defRPr/>
            </a:pPr>
            <a:r>
              <a:rPr lang="en-US" b="1" dirty="0">
                <a:solidFill>
                  <a:schemeClr val="bg1"/>
                </a:solidFill>
                <a:latin typeface="Bookman Old Style" panose="02050604050505020204" pitchFamily="18" charset="0"/>
              </a:rPr>
              <a:t>What do Funding Agencies Require?</a:t>
            </a:r>
          </a:p>
        </p:txBody>
      </p:sp>
      <p:sp>
        <p:nvSpPr>
          <p:cNvPr id="7" name="TextBox 6"/>
          <p:cNvSpPr txBox="1"/>
          <p:nvPr/>
        </p:nvSpPr>
        <p:spPr>
          <a:xfrm>
            <a:off x="1420150" y="1542418"/>
            <a:ext cx="9427767" cy="276999"/>
          </a:xfrm>
          <a:prstGeom prst="rect">
            <a:avLst/>
          </a:prstGeom>
          <a:noFill/>
        </p:spPr>
        <p:txBody>
          <a:bodyPr wrap="square" lIns="0" tIns="0" rIns="0" bIns="0" rtlCol="0">
            <a:spAutoFit/>
          </a:bodyPr>
          <a:lstStyle/>
          <a:p>
            <a:r>
              <a:rPr lang="en-US" b="1" dirty="0">
                <a:solidFill>
                  <a:srgbClr val="D29F13"/>
                </a:solidFill>
                <a:latin typeface="Bookman Old Style" panose="02050604050505020204" pitchFamily="18" charset="0"/>
                <a:cs typeface="Impact"/>
              </a:rPr>
              <a:t>NSF broader impacts requirements for all proposals per Grant Proposal Guide </a:t>
            </a:r>
          </a:p>
        </p:txBody>
      </p:sp>
      <p:sp>
        <p:nvSpPr>
          <p:cNvPr id="4" name="Content Placeholder 3">
            <a:extLst>
              <a:ext uri="{FF2B5EF4-FFF2-40B4-BE49-F238E27FC236}">
                <a16:creationId xmlns:a16="http://schemas.microsoft.com/office/drawing/2014/main" id="{C7026FDB-C4EE-E34E-927A-442CB0E683DE}"/>
              </a:ext>
            </a:extLst>
          </p:cNvPr>
          <p:cNvSpPr>
            <a:spLocks noGrp="1"/>
          </p:cNvSpPr>
          <p:nvPr>
            <p:ph idx="1"/>
          </p:nvPr>
        </p:nvSpPr>
        <p:spPr>
          <a:xfrm>
            <a:off x="1154954" y="2545135"/>
            <a:ext cx="10440416" cy="4254500"/>
          </a:xfrm>
        </p:spPr>
        <p:txBody>
          <a:bodyPr>
            <a:normAutofit/>
          </a:bodyPr>
          <a:lstStyle/>
          <a:p>
            <a:r>
              <a:rPr lang="en-US" dirty="0"/>
              <a:t>Summary page – separate text box</a:t>
            </a:r>
          </a:p>
          <a:p>
            <a:r>
              <a:rPr lang="en-US" dirty="0"/>
              <a:t>Separate section in Project Description narrative with a “Broader Impacts” heading</a:t>
            </a:r>
          </a:p>
          <a:p>
            <a:r>
              <a:rPr lang="en-US" dirty="0"/>
              <a:t>Prior NSF support subheading </a:t>
            </a:r>
            <a:r>
              <a:rPr lang="en-US" dirty="0" smtClean="0"/>
              <a:t>requirements </a:t>
            </a:r>
            <a:r>
              <a:rPr lang="en-US" dirty="0"/>
              <a:t>for Intellectual </a:t>
            </a:r>
            <a:r>
              <a:rPr lang="en-US" dirty="0" smtClean="0"/>
              <a:t>Merit and Broader Impacts</a:t>
            </a:r>
          </a:p>
          <a:p>
            <a:r>
              <a:rPr lang="en-US" dirty="0" err="1" smtClean="0"/>
              <a:t>Biosketch</a:t>
            </a:r>
            <a:r>
              <a:rPr lang="en-US" dirty="0" smtClean="0"/>
              <a:t> – Synergistic Activities (PAPPG NSF19001 – after 1/28/19)</a:t>
            </a:r>
          </a:p>
          <a:p>
            <a:pPr lvl="1"/>
            <a:r>
              <a:rPr lang="en-US" dirty="0"/>
              <a:t>five distinct examples that demonstrate the broader impact of the individual’s professional and scholarly activities that focuses on the integration and transfer of knowledge as well as its creation</a:t>
            </a:r>
          </a:p>
        </p:txBody>
      </p:sp>
    </p:spTree>
    <p:extLst>
      <p:ext uri="{BB962C8B-B14F-4D97-AF65-F5344CB8AC3E}">
        <p14:creationId xmlns:p14="http://schemas.microsoft.com/office/powerpoint/2010/main" val="2379375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46249" y="509228"/>
            <a:ext cx="9161907"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defRPr/>
            </a:pPr>
            <a:r>
              <a:rPr lang="en-US" b="1" dirty="0">
                <a:solidFill>
                  <a:schemeClr val="bg1"/>
                </a:solidFill>
                <a:latin typeface="Bookman Old Style" panose="02050604050505020204" pitchFamily="18" charset="0"/>
              </a:rPr>
              <a:t>Broader Impacts in Your Proposal</a:t>
            </a:r>
          </a:p>
        </p:txBody>
      </p:sp>
      <p:sp>
        <p:nvSpPr>
          <p:cNvPr id="7" name="TextBox 6"/>
          <p:cNvSpPr txBox="1"/>
          <p:nvPr/>
        </p:nvSpPr>
        <p:spPr>
          <a:xfrm>
            <a:off x="2062018" y="1642244"/>
            <a:ext cx="7335982" cy="307777"/>
          </a:xfrm>
          <a:prstGeom prst="rect">
            <a:avLst/>
          </a:prstGeom>
          <a:noFill/>
        </p:spPr>
        <p:txBody>
          <a:bodyPr wrap="square" lIns="0" tIns="0" rIns="0" bIns="0" rtlCol="0">
            <a:spAutoFit/>
          </a:bodyPr>
          <a:lstStyle/>
          <a:p>
            <a:pPr algn="ctr"/>
            <a:r>
              <a:rPr lang="en-US" sz="2000" b="1" dirty="0" smtClean="0">
                <a:solidFill>
                  <a:srgbClr val="E3AE24"/>
                </a:solidFill>
                <a:latin typeface="Bookman Old Style" panose="02050604050505020204" pitchFamily="18" charset="0"/>
                <a:cs typeface="Impact"/>
              </a:rPr>
              <a:t>What to cover in this section of the proposal</a:t>
            </a:r>
            <a:endParaRPr lang="en-US" sz="2000" b="1" dirty="0">
              <a:solidFill>
                <a:srgbClr val="E3AE24"/>
              </a:solidFill>
              <a:latin typeface="Bookman Old Style" panose="02050604050505020204" pitchFamily="18" charset="0"/>
              <a:cs typeface="Impact"/>
            </a:endParaRPr>
          </a:p>
        </p:txBody>
      </p:sp>
      <p:sp>
        <p:nvSpPr>
          <p:cNvPr id="8" name="Content Placeholder 2"/>
          <p:cNvSpPr txBox="1">
            <a:spLocks/>
          </p:cNvSpPr>
          <p:nvPr/>
        </p:nvSpPr>
        <p:spPr>
          <a:xfrm>
            <a:off x="1863640" y="1883954"/>
            <a:ext cx="8531405" cy="4127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71600" lvl="3">
              <a:buFont typeface="Arial" pitchFamily="34" charset="0"/>
              <a:buChar char="•"/>
            </a:pPr>
            <a:endParaRPr lang="en-US" sz="4000" dirty="0"/>
          </a:p>
        </p:txBody>
      </p:sp>
      <p:sp>
        <p:nvSpPr>
          <p:cNvPr id="9" name="Content Placeholder 2"/>
          <p:cNvSpPr>
            <a:spLocks noGrp="1"/>
          </p:cNvSpPr>
          <p:nvPr>
            <p:ph idx="1"/>
          </p:nvPr>
        </p:nvSpPr>
        <p:spPr>
          <a:xfrm>
            <a:off x="1154954" y="2309794"/>
            <a:ext cx="10489650" cy="4422081"/>
          </a:xfrm>
        </p:spPr>
        <p:txBody>
          <a:bodyPr>
            <a:normAutofit fontScale="92500" lnSpcReduction="10000"/>
          </a:bodyPr>
          <a:lstStyle/>
          <a:p>
            <a:r>
              <a:rPr lang="en-US" dirty="0" smtClean="0"/>
              <a:t>Impact on society (who and what)</a:t>
            </a:r>
          </a:p>
          <a:p>
            <a:pPr lvl="1"/>
            <a:r>
              <a:rPr lang="en-US" dirty="0" smtClean="0"/>
              <a:t>Economic development</a:t>
            </a:r>
          </a:p>
          <a:p>
            <a:pPr lvl="1"/>
            <a:r>
              <a:rPr lang="en-US" dirty="0" smtClean="0"/>
              <a:t>Technology transfer</a:t>
            </a:r>
          </a:p>
          <a:p>
            <a:pPr lvl="1"/>
            <a:r>
              <a:rPr lang="en-US" dirty="0" smtClean="0"/>
              <a:t>Academic-industry collaborations</a:t>
            </a:r>
          </a:p>
          <a:p>
            <a:r>
              <a:rPr lang="en-US" dirty="0" smtClean="0"/>
              <a:t>BI activity (see NABI document, etc.)</a:t>
            </a:r>
          </a:p>
          <a:p>
            <a:pPr lvl="1"/>
            <a:r>
              <a:rPr lang="en-US" dirty="0" smtClean="0"/>
              <a:t>Evidence or literature base for your BI activity</a:t>
            </a:r>
          </a:p>
          <a:p>
            <a:pPr lvl="1"/>
            <a:r>
              <a:rPr lang="en-US" dirty="0" smtClean="0"/>
              <a:t>Outreach</a:t>
            </a:r>
            <a:r>
              <a:rPr lang="en-US" dirty="0" smtClean="0"/>
              <a:t>, undergraduate or graduate education, public </a:t>
            </a:r>
            <a:r>
              <a:rPr lang="en-US" dirty="0" smtClean="0"/>
              <a:t>engagement</a:t>
            </a:r>
          </a:p>
          <a:p>
            <a:pPr lvl="1"/>
            <a:r>
              <a:rPr lang="en-US" dirty="0" smtClean="0"/>
              <a:t>Expertise to lead the </a:t>
            </a:r>
            <a:r>
              <a:rPr lang="en-US" dirty="0" smtClean="0"/>
              <a:t>BI activity and </a:t>
            </a:r>
            <a:r>
              <a:rPr lang="en-US" dirty="0" smtClean="0"/>
              <a:t>Collaborators (when needed)</a:t>
            </a:r>
            <a:endParaRPr lang="en-US" dirty="0" smtClean="0"/>
          </a:p>
          <a:p>
            <a:pPr lvl="1"/>
            <a:r>
              <a:rPr lang="en-US" dirty="0" smtClean="0"/>
              <a:t>Evaluation plans, appropriate personnel/collaborations, budget</a:t>
            </a:r>
          </a:p>
          <a:p>
            <a:r>
              <a:rPr lang="en-US" dirty="0" smtClean="0"/>
              <a:t>Dissemination plans: research and BI activity</a:t>
            </a:r>
          </a:p>
          <a:p>
            <a:r>
              <a:rPr lang="en-US" dirty="0" smtClean="0"/>
              <a:t>Personnel involved: research and BI activity</a:t>
            </a:r>
          </a:p>
          <a:p>
            <a:endParaRPr lang="en-US" dirty="0"/>
          </a:p>
        </p:txBody>
      </p:sp>
    </p:spTree>
    <p:extLst>
      <p:ext uri="{BB962C8B-B14F-4D97-AF65-F5344CB8AC3E}">
        <p14:creationId xmlns:p14="http://schemas.microsoft.com/office/powerpoint/2010/main" val="1518824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46249" y="509228"/>
            <a:ext cx="9161907"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defRPr/>
            </a:pPr>
            <a:r>
              <a:rPr lang="en-US" b="1" dirty="0">
                <a:solidFill>
                  <a:schemeClr val="bg1"/>
                </a:solidFill>
                <a:latin typeface="Bookman Old Style" panose="02050604050505020204" pitchFamily="18" charset="0"/>
              </a:rPr>
              <a:t>Broader Impacts in Your Proposal</a:t>
            </a:r>
          </a:p>
        </p:txBody>
      </p:sp>
      <p:sp>
        <p:nvSpPr>
          <p:cNvPr id="7" name="TextBox 6"/>
          <p:cNvSpPr txBox="1"/>
          <p:nvPr/>
        </p:nvSpPr>
        <p:spPr>
          <a:xfrm>
            <a:off x="2062018" y="1642244"/>
            <a:ext cx="7335982" cy="307777"/>
          </a:xfrm>
          <a:prstGeom prst="rect">
            <a:avLst/>
          </a:prstGeom>
          <a:noFill/>
        </p:spPr>
        <p:txBody>
          <a:bodyPr wrap="square" lIns="0" tIns="0" rIns="0" bIns="0" rtlCol="0">
            <a:spAutoFit/>
          </a:bodyPr>
          <a:lstStyle/>
          <a:p>
            <a:pPr algn="ctr"/>
            <a:r>
              <a:rPr lang="en-US" sz="2000" b="1" dirty="0">
                <a:solidFill>
                  <a:srgbClr val="E3AE24"/>
                </a:solidFill>
                <a:latin typeface="Bookman Old Style" panose="02050604050505020204" pitchFamily="18" charset="0"/>
                <a:cs typeface="Impact"/>
              </a:rPr>
              <a:t>Mistakes grant proposers make</a:t>
            </a:r>
          </a:p>
        </p:txBody>
      </p:sp>
      <p:sp>
        <p:nvSpPr>
          <p:cNvPr id="8" name="Content Placeholder 2"/>
          <p:cNvSpPr txBox="1">
            <a:spLocks/>
          </p:cNvSpPr>
          <p:nvPr/>
        </p:nvSpPr>
        <p:spPr>
          <a:xfrm>
            <a:off x="1863640" y="1883954"/>
            <a:ext cx="8531405" cy="4127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71600" lvl="3">
              <a:buFont typeface="Arial" pitchFamily="34" charset="0"/>
              <a:buChar char="•"/>
            </a:pPr>
            <a:endParaRPr lang="en-US" sz="4000" dirty="0"/>
          </a:p>
        </p:txBody>
      </p:sp>
      <p:sp>
        <p:nvSpPr>
          <p:cNvPr id="11" name="Content Placeholder 10"/>
          <p:cNvSpPr>
            <a:spLocks noGrp="1"/>
          </p:cNvSpPr>
          <p:nvPr>
            <p:ph idx="1"/>
          </p:nvPr>
        </p:nvSpPr>
        <p:spPr>
          <a:xfrm>
            <a:off x="1090083" y="2603499"/>
            <a:ext cx="9958917" cy="4053417"/>
          </a:xfrm>
        </p:spPr>
        <p:txBody>
          <a:bodyPr>
            <a:normAutofit/>
          </a:bodyPr>
          <a:lstStyle/>
          <a:p>
            <a:r>
              <a:rPr lang="en-US" sz="2300" dirty="0"/>
              <a:t>Programs/collaborators included in proposal without their knowledge</a:t>
            </a:r>
          </a:p>
          <a:p>
            <a:r>
              <a:rPr lang="en-US" sz="2300" dirty="0"/>
              <a:t>No budget for BI efforts/initiatives</a:t>
            </a:r>
          </a:p>
          <a:p>
            <a:r>
              <a:rPr lang="en-US" sz="2300" dirty="0"/>
              <a:t>Reinventing wheel instead of leveraging expertise</a:t>
            </a:r>
          </a:p>
          <a:p>
            <a:r>
              <a:rPr lang="en-US" sz="2300" dirty="0"/>
              <a:t>Not using evidence-base for </a:t>
            </a:r>
            <a:r>
              <a:rPr lang="en-US" sz="2300"/>
              <a:t>proposed BI activity </a:t>
            </a:r>
            <a:endParaRPr lang="en-US" sz="2300" dirty="0"/>
          </a:p>
          <a:p>
            <a:r>
              <a:rPr lang="en-US" sz="2300" dirty="0"/>
              <a:t>Unclear intentions around advancing knowledge with BI efforts/initiatives </a:t>
            </a:r>
          </a:p>
          <a:p>
            <a:r>
              <a:rPr lang="en-US" sz="2300" dirty="0"/>
              <a:t>Too general to be meaningful</a:t>
            </a:r>
          </a:p>
          <a:p>
            <a:r>
              <a:rPr lang="en-US" sz="2300" dirty="0"/>
              <a:t>No evaluation plan/strategic for BI efforts/initiatives</a:t>
            </a:r>
          </a:p>
        </p:txBody>
      </p:sp>
    </p:spTree>
    <p:extLst>
      <p:ext uri="{BB962C8B-B14F-4D97-AF65-F5344CB8AC3E}">
        <p14:creationId xmlns:p14="http://schemas.microsoft.com/office/powerpoint/2010/main" val="2269276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720173408"/>
              </p:ext>
            </p:extLst>
          </p:nvPr>
        </p:nvGraphicFramePr>
        <p:xfrm>
          <a:off x="0" y="1243705"/>
          <a:ext cx="12192000" cy="479478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9EE980D-2014-4296-8AC6-AC89054D099B}"/>
              </a:ext>
            </a:extLst>
          </p:cNvPr>
          <p:cNvSpPr txBox="1"/>
          <p:nvPr/>
        </p:nvSpPr>
        <p:spPr>
          <a:xfrm>
            <a:off x="177455" y="116213"/>
            <a:ext cx="10613314" cy="954107"/>
          </a:xfrm>
          <a:prstGeom prst="rect">
            <a:avLst/>
          </a:prstGeom>
          <a:noFill/>
        </p:spPr>
        <p:txBody>
          <a:bodyPr wrap="square" rtlCol="0">
            <a:spAutoFit/>
          </a:bodyPr>
          <a:lstStyle/>
          <a:p>
            <a:r>
              <a:rPr lang="en-US" sz="2800" b="1" dirty="0" smtClean="0">
                <a:solidFill>
                  <a:schemeClr val="accent1">
                    <a:lumMod val="50000"/>
                  </a:schemeClr>
                </a:solidFill>
                <a:cs typeface="Calibri Light" panose="020F0302020204030204" pitchFamily="34" charset="0"/>
              </a:rPr>
              <a:t>Empirical Study of BI Reviews</a:t>
            </a:r>
            <a:r>
              <a:rPr lang="en-US" sz="2800" b="1" dirty="0">
                <a:solidFill>
                  <a:schemeClr val="accent1">
                    <a:lumMod val="50000"/>
                  </a:schemeClr>
                </a:solidFill>
                <a:cs typeface="Calibri Light" panose="020F0302020204030204" pitchFamily="34" charset="0"/>
              </a:rPr>
              <a:t>: </a:t>
            </a:r>
            <a:endParaRPr lang="en-US" sz="2800" b="1" dirty="0" smtClean="0">
              <a:solidFill>
                <a:schemeClr val="accent1">
                  <a:lumMod val="50000"/>
                </a:schemeClr>
              </a:solidFill>
              <a:cs typeface="Calibri Light" panose="020F0302020204030204" pitchFamily="34" charset="0"/>
            </a:endParaRPr>
          </a:p>
          <a:p>
            <a:r>
              <a:rPr lang="en-US" sz="2800" b="1" dirty="0" smtClean="0">
                <a:solidFill>
                  <a:schemeClr val="accent1">
                    <a:lumMod val="50000"/>
                  </a:schemeClr>
                </a:solidFill>
                <a:cs typeface="Calibri Light" panose="020F0302020204030204" pitchFamily="34" charset="0"/>
              </a:rPr>
              <a:t>Differences </a:t>
            </a:r>
            <a:r>
              <a:rPr lang="en-US" sz="2800" b="1" dirty="0">
                <a:solidFill>
                  <a:schemeClr val="accent1">
                    <a:lumMod val="50000"/>
                  </a:schemeClr>
                </a:solidFill>
                <a:cs typeface="Calibri Light" panose="020F0302020204030204" pitchFamily="34" charset="0"/>
              </a:rPr>
              <a:t>Between Awards – Declines by Directorate</a:t>
            </a:r>
          </a:p>
        </p:txBody>
      </p:sp>
      <p:sp>
        <p:nvSpPr>
          <p:cNvPr id="5" name="TextBox 4">
            <a:extLst>
              <a:ext uri="{FF2B5EF4-FFF2-40B4-BE49-F238E27FC236}">
                <a16:creationId xmlns:a16="http://schemas.microsoft.com/office/drawing/2014/main" id="{D816D486-0A25-4BBA-999F-95F6BF00A796}"/>
              </a:ext>
            </a:extLst>
          </p:cNvPr>
          <p:cNvSpPr txBox="1"/>
          <p:nvPr/>
        </p:nvSpPr>
        <p:spPr>
          <a:xfrm>
            <a:off x="54686" y="5976899"/>
            <a:ext cx="1605560" cy="276999"/>
          </a:xfrm>
          <a:prstGeom prst="rect">
            <a:avLst/>
          </a:prstGeom>
          <a:noFill/>
        </p:spPr>
        <p:txBody>
          <a:bodyPr wrap="square" rtlCol="0">
            <a:spAutoFit/>
          </a:bodyPr>
          <a:lstStyle/>
          <a:p>
            <a:r>
              <a:rPr lang="en-US" sz="1200" b="1" dirty="0"/>
              <a:t>Award   Decline</a:t>
            </a:r>
          </a:p>
        </p:txBody>
      </p:sp>
      <p:sp>
        <p:nvSpPr>
          <p:cNvPr id="6" name="TextBox 5">
            <a:extLst>
              <a:ext uri="{FF2B5EF4-FFF2-40B4-BE49-F238E27FC236}">
                <a16:creationId xmlns:a16="http://schemas.microsoft.com/office/drawing/2014/main" id="{21B3FFFF-4C53-433B-A5D2-69E7FDAAC83C}"/>
              </a:ext>
            </a:extLst>
          </p:cNvPr>
          <p:cNvSpPr txBox="1"/>
          <p:nvPr/>
        </p:nvSpPr>
        <p:spPr>
          <a:xfrm>
            <a:off x="1879957" y="5976900"/>
            <a:ext cx="1605560" cy="276999"/>
          </a:xfrm>
          <a:prstGeom prst="rect">
            <a:avLst/>
          </a:prstGeom>
          <a:noFill/>
        </p:spPr>
        <p:txBody>
          <a:bodyPr wrap="square" rtlCol="0">
            <a:spAutoFit/>
          </a:bodyPr>
          <a:lstStyle/>
          <a:p>
            <a:r>
              <a:rPr lang="en-US" sz="1200" b="1" dirty="0"/>
              <a:t>Award   Decline</a:t>
            </a:r>
          </a:p>
        </p:txBody>
      </p:sp>
      <p:sp>
        <p:nvSpPr>
          <p:cNvPr id="7" name="TextBox 6">
            <a:extLst>
              <a:ext uri="{FF2B5EF4-FFF2-40B4-BE49-F238E27FC236}">
                <a16:creationId xmlns:a16="http://schemas.microsoft.com/office/drawing/2014/main" id="{AF47075E-E4DE-4F09-9147-21A776F9EDE9}"/>
              </a:ext>
            </a:extLst>
          </p:cNvPr>
          <p:cNvSpPr txBox="1"/>
          <p:nvPr/>
        </p:nvSpPr>
        <p:spPr>
          <a:xfrm>
            <a:off x="3654940" y="5997007"/>
            <a:ext cx="1605560" cy="276999"/>
          </a:xfrm>
          <a:prstGeom prst="rect">
            <a:avLst/>
          </a:prstGeom>
          <a:noFill/>
        </p:spPr>
        <p:txBody>
          <a:bodyPr wrap="square" rtlCol="0">
            <a:spAutoFit/>
          </a:bodyPr>
          <a:lstStyle/>
          <a:p>
            <a:r>
              <a:rPr lang="en-US" sz="1200" b="1" dirty="0"/>
              <a:t>Award   Decline</a:t>
            </a:r>
          </a:p>
        </p:txBody>
      </p:sp>
      <p:sp>
        <p:nvSpPr>
          <p:cNvPr id="8" name="TextBox 7">
            <a:extLst>
              <a:ext uri="{FF2B5EF4-FFF2-40B4-BE49-F238E27FC236}">
                <a16:creationId xmlns:a16="http://schemas.microsoft.com/office/drawing/2014/main" id="{3CBDE52A-3425-475E-A27B-FB5BA38EEFA5}"/>
              </a:ext>
            </a:extLst>
          </p:cNvPr>
          <p:cNvSpPr txBox="1"/>
          <p:nvPr/>
        </p:nvSpPr>
        <p:spPr>
          <a:xfrm>
            <a:off x="5410398" y="5992521"/>
            <a:ext cx="1605560" cy="276999"/>
          </a:xfrm>
          <a:prstGeom prst="rect">
            <a:avLst/>
          </a:prstGeom>
          <a:noFill/>
        </p:spPr>
        <p:txBody>
          <a:bodyPr wrap="square" rtlCol="0">
            <a:spAutoFit/>
          </a:bodyPr>
          <a:lstStyle/>
          <a:p>
            <a:r>
              <a:rPr lang="en-US" sz="1200" b="1" dirty="0"/>
              <a:t>Award   Decline</a:t>
            </a:r>
          </a:p>
        </p:txBody>
      </p:sp>
      <p:sp>
        <p:nvSpPr>
          <p:cNvPr id="9" name="TextBox 8">
            <a:extLst>
              <a:ext uri="{FF2B5EF4-FFF2-40B4-BE49-F238E27FC236}">
                <a16:creationId xmlns:a16="http://schemas.microsoft.com/office/drawing/2014/main" id="{14704016-B4DB-4891-AAB6-661D7656B995}"/>
              </a:ext>
            </a:extLst>
          </p:cNvPr>
          <p:cNvSpPr txBox="1"/>
          <p:nvPr/>
        </p:nvSpPr>
        <p:spPr>
          <a:xfrm>
            <a:off x="7204906" y="5992522"/>
            <a:ext cx="1605560" cy="276999"/>
          </a:xfrm>
          <a:prstGeom prst="rect">
            <a:avLst/>
          </a:prstGeom>
          <a:noFill/>
        </p:spPr>
        <p:txBody>
          <a:bodyPr wrap="square" rtlCol="0">
            <a:spAutoFit/>
          </a:bodyPr>
          <a:lstStyle/>
          <a:p>
            <a:r>
              <a:rPr lang="en-US" sz="1200" b="1" dirty="0"/>
              <a:t>Award   Decline</a:t>
            </a:r>
          </a:p>
        </p:txBody>
      </p:sp>
      <p:sp>
        <p:nvSpPr>
          <p:cNvPr id="10" name="TextBox 9">
            <a:extLst>
              <a:ext uri="{FF2B5EF4-FFF2-40B4-BE49-F238E27FC236}">
                <a16:creationId xmlns:a16="http://schemas.microsoft.com/office/drawing/2014/main" id="{C80B6452-0D17-4E02-9A4B-2C5CE100504A}"/>
              </a:ext>
            </a:extLst>
          </p:cNvPr>
          <p:cNvSpPr txBox="1"/>
          <p:nvPr/>
        </p:nvSpPr>
        <p:spPr>
          <a:xfrm>
            <a:off x="9030177" y="5992521"/>
            <a:ext cx="1605560" cy="276999"/>
          </a:xfrm>
          <a:prstGeom prst="rect">
            <a:avLst/>
          </a:prstGeom>
          <a:noFill/>
        </p:spPr>
        <p:txBody>
          <a:bodyPr wrap="square" rtlCol="0">
            <a:spAutoFit/>
          </a:bodyPr>
          <a:lstStyle/>
          <a:p>
            <a:r>
              <a:rPr lang="en-US" sz="1200" b="1" dirty="0"/>
              <a:t>Award   Decline</a:t>
            </a:r>
          </a:p>
        </p:txBody>
      </p:sp>
      <p:sp>
        <p:nvSpPr>
          <p:cNvPr id="11" name="TextBox 10">
            <a:extLst>
              <a:ext uri="{FF2B5EF4-FFF2-40B4-BE49-F238E27FC236}">
                <a16:creationId xmlns:a16="http://schemas.microsoft.com/office/drawing/2014/main" id="{D6AA52AF-882A-4BB7-A2BA-EAF99F292DC5}"/>
              </a:ext>
            </a:extLst>
          </p:cNvPr>
          <p:cNvSpPr txBox="1"/>
          <p:nvPr/>
        </p:nvSpPr>
        <p:spPr>
          <a:xfrm>
            <a:off x="10790769" y="5976901"/>
            <a:ext cx="1605560" cy="276999"/>
          </a:xfrm>
          <a:prstGeom prst="rect">
            <a:avLst/>
          </a:prstGeom>
          <a:noFill/>
        </p:spPr>
        <p:txBody>
          <a:bodyPr wrap="square" rtlCol="0">
            <a:spAutoFit/>
          </a:bodyPr>
          <a:lstStyle/>
          <a:p>
            <a:r>
              <a:rPr lang="en-US" sz="1200" b="1" dirty="0"/>
              <a:t>Award   Decline</a:t>
            </a:r>
          </a:p>
        </p:txBody>
      </p:sp>
      <p:sp>
        <p:nvSpPr>
          <p:cNvPr id="12" name="TextBox 11"/>
          <p:cNvSpPr txBox="1"/>
          <p:nvPr/>
        </p:nvSpPr>
        <p:spPr>
          <a:xfrm>
            <a:off x="6067150" y="6279776"/>
            <a:ext cx="6034409" cy="584775"/>
          </a:xfrm>
          <a:prstGeom prst="rect">
            <a:avLst/>
          </a:prstGeom>
          <a:noFill/>
        </p:spPr>
        <p:txBody>
          <a:bodyPr wrap="none" rtlCol="0">
            <a:spAutoFit/>
          </a:bodyPr>
          <a:lstStyle/>
          <a:p>
            <a:pPr algn="r"/>
            <a:r>
              <a:rPr lang="en-US" sz="1600" b="1" dirty="0">
                <a:solidFill>
                  <a:srgbClr val="3C1053"/>
                </a:solidFill>
                <a:latin typeface="Arial"/>
                <a:cs typeface="Arial"/>
              </a:rPr>
              <a:t>Suzi Iacono, </a:t>
            </a:r>
            <a:r>
              <a:rPr lang="en-US" sz="1600" b="1" dirty="0" smtClean="0">
                <a:solidFill>
                  <a:srgbClr val="3C1053"/>
                </a:solidFill>
                <a:latin typeface="Arial"/>
                <a:cs typeface="Arial"/>
              </a:rPr>
              <a:t>Head of the Office </a:t>
            </a:r>
            <a:r>
              <a:rPr lang="en-US" sz="1600" b="1" dirty="0">
                <a:solidFill>
                  <a:srgbClr val="3C1053"/>
                </a:solidFill>
                <a:latin typeface="Arial"/>
                <a:cs typeface="Arial"/>
              </a:rPr>
              <a:t>of Integrative </a:t>
            </a:r>
            <a:r>
              <a:rPr lang="en-US" sz="1600" b="1" dirty="0" smtClean="0">
                <a:solidFill>
                  <a:srgbClr val="3C1053"/>
                </a:solidFill>
                <a:latin typeface="Arial"/>
                <a:cs typeface="Arial"/>
              </a:rPr>
              <a:t>Activities, NSF</a:t>
            </a:r>
            <a:endParaRPr lang="en-US" sz="1600" b="1" dirty="0">
              <a:solidFill>
                <a:srgbClr val="3C1053"/>
              </a:solidFill>
              <a:latin typeface="Arial"/>
              <a:cs typeface="Arial"/>
            </a:endParaRPr>
          </a:p>
          <a:p>
            <a:pPr algn="r"/>
            <a:r>
              <a:rPr lang="en-US" sz="1600" b="1" dirty="0" smtClean="0">
                <a:solidFill>
                  <a:srgbClr val="3C1053"/>
                </a:solidFill>
                <a:latin typeface="Arial"/>
                <a:cs typeface="Arial"/>
              </a:rPr>
              <a:t>BI </a:t>
            </a:r>
            <a:r>
              <a:rPr lang="en-US" sz="1600" b="1" dirty="0" smtClean="0">
                <a:solidFill>
                  <a:srgbClr val="3C1053"/>
                </a:solidFill>
                <a:latin typeface="Arial"/>
                <a:cs typeface="Arial"/>
              </a:rPr>
              <a:t>IMPACTS </a:t>
            </a:r>
            <a:r>
              <a:rPr lang="en-US" sz="1600" b="1" dirty="0" smtClean="0">
                <a:solidFill>
                  <a:srgbClr val="3C1053"/>
                </a:solidFill>
                <a:latin typeface="Arial"/>
                <a:cs typeface="Arial"/>
              </a:rPr>
              <a:t>SUMMIT</a:t>
            </a:r>
            <a:r>
              <a:rPr lang="en-US" sz="1600" b="1" dirty="0" smtClean="0">
                <a:solidFill>
                  <a:srgbClr val="3C1053"/>
                </a:solidFill>
                <a:latin typeface="Arial"/>
                <a:cs typeface="Arial"/>
              </a:rPr>
              <a:t>, </a:t>
            </a:r>
            <a:r>
              <a:rPr lang="en-US" sz="1600" b="1" dirty="0" smtClean="0">
                <a:solidFill>
                  <a:srgbClr val="3C1053"/>
                </a:solidFill>
                <a:latin typeface="Arial"/>
                <a:cs typeface="Arial"/>
              </a:rPr>
              <a:t>April </a:t>
            </a:r>
            <a:r>
              <a:rPr lang="en-US" sz="1600" b="1" dirty="0" smtClean="0">
                <a:solidFill>
                  <a:srgbClr val="3C1053"/>
                </a:solidFill>
                <a:latin typeface="Arial"/>
                <a:cs typeface="Arial"/>
              </a:rPr>
              <a:t>26, </a:t>
            </a:r>
            <a:r>
              <a:rPr lang="en-US" sz="1600" b="1" dirty="0">
                <a:solidFill>
                  <a:srgbClr val="3C1053"/>
                </a:solidFill>
                <a:latin typeface="Arial"/>
                <a:cs typeface="Arial"/>
              </a:rPr>
              <a:t>2018</a:t>
            </a:r>
          </a:p>
        </p:txBody>
      </p:sp>
      <p:cxnSp>
        <p:nvCxnSpPr>
          <p:cNvPr id="13" name="Straight Connector 12"/>
          <p:cNvCxnSpPr/>
          <p:nvPr/>
        </p:nvCxnSpPr>
        <p:spPr>
          <a:xfrm>
            <a:off x="-207034" y="6280033"/>
            <a:ext cx="13112151" cy="86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560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989" y="723786"/>
            <a:ext cx="9144000" cy="1325563"/>
          </a:xfrm>
        </p:spPr>
        <p:txBody>
          <a:bodyPr>
            <a:normAutofit/>
          </a:bodyPr>
          <a:lstStyle/>
          <a:p>
            <a:pPr algn="ctr"/>
            <a:r>
              <a:rPr lang="en-US" sz="3600" b="1" dirty="0">
                <a:solidFill>
                  <a:schemeClr val="bg1"/>
                </a:solidFill>
                <a:latin typeface="Bookman Old Style" panose="02050604050505020204" pitchFamily="18" charset="0"/>
              </a:rPr>
              <a:t>Knowledge Base is Emerging</a:t>
            </a:r>
            <a:endParaRPr lang="en-US" sz="3600" dirty="0">
              <a:solidFill>
                <a:schemeClr val="bg1"/>
              </a:solidFill>
              <a:latin typeface="Bookman Old Style" panose="02050604050505020204" pitchFamily="18" charset="0"/>
            </a:endParaRPr>
          </a:p>
        </p:txBody>
      </p:sp>
      <p:sp>
        <p:nvSpPr>
          <p:cNvPr id="3" name="Content Placeholder 2"/>
          <p:cNvSpPr>
            <a:spLocks noGrp="1"/>
          </p:cNvSpPr>
          <p:nvPr>
            <p:ph idx="1"/>
          </p:nvPr>
        </p:nvSpPr>
        <p:spPr>
          <a:xfrm>
            <a:off x="353684" y="2648309"/>
            <a:ext cx="11300603" cy="3961023"/>
          </a:xfrm>
        </p:spPr>
        <p:txBody>
          <a:bodyPr>
            <a:noAutofit/>
          </a:bodyPr>
          <a:lstStyle/>
          <a:p>
            <a:r>
              <a:rPr lang="en-US" sz="1800" dirty="0" err="1"/>
              <a:t>Schienke</a:t>
            </a:r>
            <a:r>
              <a:rPr lang="en-US" sz="1800" dirty="0"/>
              <a:t>, E.W., </a:t>
            </a:r>
            <a:r>
              <a:rPr lang="en-US" sz="1800" dirty="0" err="1"/>
              <a:t>Tuana</a:t>
            </a:r>
            <a:r>
              <a:rPr lang="en-US" sz="1800" dirty="0"/>
              <a:t>, N., Brown, D.A., Davis, K.J., Keller, K., &amp; </a:t>
            </a:r>
            <a:r>
              <a:rPr lang="en-US" sz="1800" dirty="0" err="1"/>
              <a:t>Shortle</a:t>
            </a:r>
            <a:r>
              <a:rPr lang="en-US" sz="1800" dirty="0"/>
              <a:t>, J.S. (2009). The role of the National Science Foundation Broader Impacts Criterion in enhancing research ethics pedagogy. </a:t>
            </a:r>
            <a:r>
              <a:rPr lang="en-US" sz="1800" i="1" dirty="0"/>
              <a:t>Social Epistemology </a:t>
            </a:r>
            <a:r>
              <a:rPr lang="en-US" sz="1800" dirty="0"/>
              <a:t>(317-336).</a:t>
            </a:r>
          </a:p>
          <a:p>
            <a:r>
              <a:rPr lang="en-US" sz="1800" dirty="0"/>
              <a:t>Rothenberg, M. (2010).  Making judgments about grant proposals: A brief history of the Merit Review Criteria at the National Science Foundation.  </a:t>
            </a:r>
            <a:r>
              <a:rPr lang="en-US" sz="1800" i="1" dirty="0"/>
              <a:t>Technology Innovations </a:t>
            </a:r>
            <a:r>
              <a:rPr lang="en-US" sz="1800" dirty="0"/>
              <a:t>12 (189 – 195).</a:t>
            </a:r>
          </a:p>
          <a:p>
            <a:r>
              <a:rPr lang="en-US" sz="1800" dirty="0"/>
              <a:t>2013:  National Alliance for Broader Impacts (NABI) formed: a community of practice that fosters the development of sustainable and scalable institutional capacity and engagement in broader impacts activity. </a:t>
            </a:r>
          </a:p>
          <a:p>
            <a:r>
              <a:rPr lang="en-US" sz="1800" dirty="0"/>
              <a:t>Watts, S.M., George, M., &amp; </a:t>
            </a:r>
            <a:r>
              <a:rPr lang="en-US" sz="1800" dirty="0" err="1"/>
              <a:t>Levey</a:t>
            </a:r>
            <a:r>
              <a:rPr lang="en-US" sz="1800" dirty="0"/>
              <a:t>, D.J. (2015). Achieving broader impacts in the National Science Foundation Division of Environmental Biology.  </a:t>
            </a:r>
            <a:r>
              <a:rPr lang="en-US" sz="1800" i="1" dirty="0" err="1"/>
              <a:t>BioScience</a:t>
            </a:r>
            <a:r>
              <a:rPr lang="en-US" sz="1800" dirty="0"/>
              <a:t>, 65(4), 397-407.</a:t>
            </a:r>
          </a:p>
          <a:p>
            <a:r>
              <a:rPr lang="en-US" sz="1800" dirty="0"/>
              <a:t>NABI (2018). The Current State of Broader Impacts: Advancing Science and Benefiting Society.</a:t>
            </a:r>
          </a:p>
          <a:p>
            <a:r>
              <a:rPr lang="en-US" sz="1800" dirty="0"/>
              <a:t>Ongoing:  Analyses of institutional data in NSF’s Office of Integrative Activities.</a:t>
            </a:r>
          </a:p>
        </p:txBody>
      </p:sp>
    </p:spTree>
    <p:extLst>
      <p:ext uri="{BB962C8B-B14F-4D97-AF65-F5344CB8AC3E}">
        <p14:creationId xmlns:p14="http://schemas.microsoft.com/office/powerpoint/2010/main" val="3426238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603499"/>
            <a:ext cx="10501240" cy="3783853"/>
          </a:xfrm>
        </p:spPr>
        <p:txBody>
          <a:bodyPr>
            <a:normAutofit fontScale="92500"/>
          </a:bodyPr>
          <a:lstStyle/>
          <a:p>
            <a:r>
              <a:rPr lang="en-US" sz="2200" b="1" dirty="0" smtClean="0"/>
              <a:t>Perspectives on Broader Impacts </a:t>
            </a:r>
            <a:r>
              <a:rPr lang="en-US" sz="2200" dirty="0" smtClean="0">
                <a:hlinkClick r:id="rId2"/>
              </a:rPr>
              <a:t>https</a:t>
            </a:r>
            <a:r>
              <a:rPr lang="en-US" sz="2200" dirty="0">
                <a:hlinkClick r:id="rId2"/>
              </a:rPr>
              <a:t>://</a:t>
            </a:r>
            <a:r>
              <a:rPr lang="en-US" sz="2200" dirty="0" smtClean="0">
                <a:hlinkClick r:id="rId2"/>
              </a:rPr>
              <a:t>www.nsf.gov/od/oia/publications/Broader_Impacts.pdf</a:t>
            </a:r>
            <a:r>
              <a:rPr lang="en-US" sz="2200" dirty="0" smtClean="0"/>
              <a:t> </a:t>
            </a:r>
          </a:p>
          <a:p>
            <a:r>
              <a:rPr lang="en-US" sz="2200" b="1" dirty="0"/>
              <a:t>Merit Review Broader Impacts Criterion: Representative </a:t>
            </a:r>
            <a:r>
              <a:rPr lang="en-US" sz="2200" b="1" dirty="0" smtClean="0"/>
              <a:t>Activities </a:t>
            </a:r>
            <a:r>
              <a:rPr lang="en-US" sz="2200" dirty="0">
                <a:hlinkClick r:id="rId3"/>
              </a:rPr>
              <a:t>https://</a:t>
            </a:r>
            <a:r>
              <a:rPr lang="en-US" sz="2200" dirty="0" smtClean="0">
                <a:hlinkClick r:id="rId3"/>
              </a:rPr>
              <a:t>www.nsf.gov/pubs/2002/nsf022/bicexamples.pdf</a:t>
            </a:r>
            <a:r>
              <a:rPr lang="en-US" sz="2200" dirty="0" smtClean="0"/>
              <a:t> </a:t>
            </a:r>
          </a:p>
          <a:p>
            <a:r>
              <a:rPr lang="en-US" sz="2200" b="1" dirty="0" smtClean="0"/>
              <a:t>National Alliance for Broader Impacts (NABI</a:t>
            </a:r>
            <a:r>
              <a:rPr lang="en-US" sz="2200" b="1" dirty="0"/>
              <a:t>) </a:t>
            </a:r>
            <a:r>
              <a:rPr lang="en-US" sz="2200" dirty="0">
                <a:hlinkClick r:id="rId4"/>
              </a:rPr>
              <a:t>https://broaderimpacts.net</a:t>
            </a:r>
            <a:r>
              <a:rPr lang="en-US" sz="2200" dirty="0" smtClean="0">
                <a:hlinkClick r:id="rId4"/>
              </a:rPr>
              <a:t>/</a:t>
            </a:r>
            <a:r>
              <a:rPr lang="en-US" sz="2200" dirty="0" smtClean="0"/>
              <a:t> </a:t>
            </a:r>
          </a:p>
          <a:p>
            <a:r>
              <a:rPr lang="en-US" sz="2200" b="1" dirty="0" smtClean="0"/>
              <a:t>Center for the Advancement of Informal </a:t>
            </a:r>
            <a:r>
              <a:rPr lang="en-US" sz="2200" b="1" dirty="0"/>
              <a:t>Science </a:t>
            </a:r>
            <a:r>
              <a:rPr lang="en-US" sz="2200" b="1" dirty="0" smtClean="0"/>
              <a:t>Education </a:t>
            </a:r>
            <a:r>
              <a:rPr lang="en-US" sz="2200" dirty="0" smtClean="0">
                <a:hlinkClick r:id="rId5"/>
              </a:rPr>
              <a:t>http</a:t>
            </a:r>
            <a:r>
              <a:rPr lang="en-US" sz="2200" dirty="0">
                <a:hlinkClick r:id="rId5"/>
              </a:rPr>
              <a:t>://</a:t>
            </a:r>
            <a:r>
              <a:rPr lang="en-US" sz="2200" dirty="0" smtClean="0">
                <a:hlinkClick r:id="rId5"/>
              </a:rPr>
              <a:t>informalscience.org/</a:t>
            </a:r>
            <a:endParaRPr lang="en-US" sz="2200" dirty="0" smtClean="0"/>
          </a:p>
          <a:p>
            <a:r>
              <a:rPr lang="en-US" sz="2200" b="1" dirty="0" smtClean="0"/>
              <a:t>STEM Learning </a:t>
            </a:r>
            <a:r>
              <a:rPr lang="en-US" sz="2200" b="1" dirty="0"/>
              <a:t>and Research Center </a:t>
            </a:r>
            <a:r>
              <a:rPr lang="en-US" sz="2200" dirty="0">
                <a:hlinkClick r:id="rId6"/>
              </a:rPr>
              <a:t>http://stelar.edc.org</a:t>
            </a:r>
            <a:r>
              <a:rPr lang="en-US" sz="2200" dirty="0" smtClean="0">
                <a:hlinkClick r:id="rId6"/>
              </a:rPr>
              <a:t>/</a:t>
            </a:r>
            <a:r>
              <a:rPr lang="en-US" sz="2200" dirty="0" smtClean="0"/>
              <a:t> </a:t>
            </a:r>
          </a:p>
          <a:p>
            <a:r>
              <a:rPr lang="en-US" sz="2200" b="1" dirty="0" smtClean="0"/>
              <a:t>Association of American Colleges and University (AAC&amp;U) STEM </a:t>
            </a:r>
            <a:r>
              <a:rPr lang="en-US" sz="2200" b="1" dirty="0"/>
              <a:t>Higher Education </a:t>
            </a:r>
            <a:r>
              <a:rPr lang="en-US" sz="2200" dirty="0">
                <a:hlinkClick r:id="rId7"/>
              </a:rPr>
              <a:t>https://</a:t>
            </a:r>
            <a:r>
              <a:rPr lang="en-US" sz="2200" dirty="0" smtClean="0">
                <a:hlinkClick r:id="rId7"/>
              </a:rPr>
              <a:t>www.aacu.org/resources/stem-higher-education</a:t>
            </a:r>
            <a:endParaRPr lang="en-US" sz="2200" dirty="0" smtClean="0"/>
          </a:p>
          <a:p>
            <a:endParaRPr lang="en-US" sz="2200" dirty="0"/>
          </a:p>
          <a:p>
            <a:endParaRPr lang="en-US" sz="2200" dirty="0" smtClean="0"/>
          </a:p>
          <a:p>
            <a:endParaRPr lang="en-US" sz="2200" dirty="0"/>
          </a:p>
        </p:txBody>
      </p:sp>
      <p:sp>
        <p:nvSpPr>
          <p:cNvPr id="5" name="Title 1"/>
          <p:cNvSpPr>
            <a:spLocks noGrp="1"/>
          </p:cNvSpPr>
          <p:nvPr>
            <p:ph type="title"/>
          </p:nvPr>
        </p:nvSpPr>
        <p:spPr/>
        <p:txBody>
          <a:bodyPr/>
          <a:lstStyle/>
          <a:p>
            <a:r>
              <a:rPr lang="en-US" dirty="0" smtClean="0"/>
              <a:t>Resources</a:t>
            </a:r>
            <a:br>
              <a:rPr lang="en-US" dirty="0" smtClean="0"/>
            </a:br>
            <a:r>
              <a:rPr lang="en-US" sz="2200" dirty="0" smtClean="0">
                <a:solidFill>
                  <a:srgbClr val="D29F13"/>
                </a:solidFill>
              </a:rPr>
              <a:t>(examples and not exhaustive)</a:t>
            </a:r>
            <a:endParaRPr lang="en-US" sz="2200" dirty="0">
              <a:solidFill>
                <a:srgbClr val="D29F13"/>
              </a:solidFill>
            </a:endParaRPr>
          </a:p>
        </p:txBody>
      </p:sp>
    </p:spTree>
    <p:extLst>
      <p:ext uri="{BB962C8B-B14F-4D97-AF65-F5344CB8AC3E}">
        <p14:creationId xmlns:p14="http://schemas.microsoft.com/office/powerpoint/2010/main" val="4073810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br>
              <a:rPr lang="en-US" dirty="0" smtClean="0"/>
            </a:br>
            <a:r>
              <a:rPr lang="en-US" sz="2200" dirty="0" smtClean="0">
                <a:solidFill>
                  <a:srgbClr val="D29F13"/>
                </a:solidFill>
              </a:rPr>
              <a:t>(examples and not exhaustive)</a:t>
            </a:r>
            <a:endParaRPr lang="en-US" sz="2200" dirty="0">
              <a:solidFill>
                <a:srgbClr val="D29F13"/>
              </a:solidFill>
            </a:endParaRPr>
          </a:p>
        </p:txBody>
      </p:sp>
      <p:sp>
        <p:nvSpPr>
          <p:cNvPr id="3" name="Content Placeholder 2"/>
          <p:cNvSpPr>
            <a:spLocks noGrp="1"/>
          </p:cNvSpPr>
          <p:nvPr>
            <p:ph idx="1"/>
          </p:nvPr>
        </p:nvSpPr>
        <p:spPr>
          <a:xfrm>
            <a:off x="1154954" y="2474258"/>
            <a:ext cx="10812928" cy="4424083"/>
          </a:xfrm>
        </p:spPr>
        <p:txBody>
          <a:bodyPr>
            <a:normAutofit fontScale="92500" lnSpcReduction="20000"/>
          </a:bodyPr>
          <a:lstStyle/>
          <a:p>
            <a:pPr>
              <a:lnSpc>
                <a:spcPct val="105000"/>
              </a:lnSpc>
            </a:pPr>
            <a:r>
              <a:rPr lang="en-US" sz="2200" b="1" dirty="0" smtClean="0"/>
              <a:t>Undergraduate Research</a:t>
            </a:r>
          </a:p>
          <a:p>
            <a:pPr lvl="1">
              <a:lnSpc>
                <a:spcPct val="105000"/>
              </a:lnSpc>
            </a:pPr>
            <a:r>
              <a:rPr lang="en-US" sz="1800" dirty="0" smtClean="0"/>
              <a:t>LSU Discover, ORED Office of Undergraduate Research, Office of Strategic Initiatives</a:t>
            </a:r>
          </a:p>
          <a:p>
            <a:pPr>
              <a:lnSpc>
                <a:spcPct val="105000"/>
              </a:lnSpc>
            </a:pPr>
            <a:r>
              <a:rPr lang="en-US" sz="2200" b="1" dirty="0" smtClean="0"/>
              <a:t>K-12 Teaching and Outreach</a:t>
            </a:r>
          </a:p>
          <a:p>
            <a:pPr lvl="1">
              <a:lnSpc>
                <a:spcPct val="105000"/>
              </a:lnSpc>
            </a:pPr>
            <a:r>
              <a:rPr lang="en-US" sz="1800" dirty="0" smtClean="0"/>
              <a:t>Cain Center for STEM Literacy; LSU Museum of Natural Science; </a:t>
            </a:r>
            <a:r>
              <a:rPr lang="en-US" sz="1800" dirty="0" err="1" smtClean="0"/>
              <a:t>Chem</a:t>
            </a:r>
            <a:r>
              <a:rPr lang="en-US" sz="1800" dirty="0" smtClean="0"/>
              <a:t> Demo Program; LSU Science Office of Diversity and Inclusion; LIGO Outreach Center</a:t>
            </a:r>
            <a:endParaRPr lang="en-US" sz="1800" dirty="0"/>
          </a:p>
          <a:p>
            <a:pPr>
              <a:lnSpc>
                <a:spcPct val="105000"/>
              </a:lnSpc>
            </a:pPr>
            <a:r>
              <a:rPr lang="en-US" sz="2200" b="1" dirty="0" smtClean="0"/>
              <a:t>Industry and Corporate Partnerships</a:t>
            </a:r>
          </a:p>
          <a:p>
            <a:pPr lvl="1">
              <a:lnSpc>
                <a:spcPct val="105000"/>
              </a:lnSpc>
            </a:pPr>
            <a:r>
              <a:rPr lang="en-US" sz="1800" dirty="0" smtClean="0"/>
              <a:t>ORED Director for Economic Development</a:t>
            </a:r>
          </a:p>
          <a:p>
            <a:pPr>
              <a:lnSpc>
                <a:spcPct val="105000"/>
              </a:lnSpc>
            </a:pPr>
            <a:r>
              <a:rPr lang="en-US" sz="2200" b="1" dirty="0" smtClean="0"/>
              <a:t>University Teaching</a:t>
            </a:r>
          </a:p>
          <a:p>
            <a:pPr lvl="1">
              <a:lnSpc>
                <a:spcPct val="105000"/>
              </a:lnSpc>
            </a:pPr>
            <a:r>
              <a:rPr lang="en-US" sz="1800" dirty="0" smtClean="0"/>
              <a:t>Teaching and Learning Collaborative; Center for Academic Success; Women’s Center; Office of Multicultural Affairs; LSU Online</a:t>
            </a:r>
          </a:p>
          <a:p>
            <a:pPr>
              <a:lnSpc>
                <a:spcPct val="105000"/>
              </a:lnSpc>
            </a:pPr>
            <a:r>
              <a:rPr lang="en-US" sz="2200" b="1" dirty="0" smtClean="0"/>
              <a:t>Project Evaluation</a:t>
            </a:r>
          </a:p>
          <a:p>
            <a:pPr lvl="1">
              <a:lnSpc>
                <a:spcPct val="105000"/>
              </a:lnSpc>
            </a:pPr>
            <a:r>
              <a:rPr lang="en-US" sz="1800" dirty="0" smtClean="0"/>
              <a:t>Faculty in School of Education, ELRC and Higher Ed; Sociology; Psychology; Communications; other external consultants</a:t>
            </a:r>
          </a:p>
        </p:txBody>
      </p:sp>
    </p:spTree>
    <p:extLst>
      <p:ext uri="{BB962C8B-B14F-4D97-AF65-F5344CB8AC3E}">
        <p14:creationId xmlns:p14="http://schemas.microsoft.com/office/powerpoint/2010/main" val="189506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BA27-F912-44D2-A475-B0B1798756A3}"/>
              </a:ext>
            </a:extLst>
          </p:cNvPr>
          <p:cNvSpPr>
            <a:spLocks noGrp="1"/>
          </p:cNvSpPr>
          <p:nvPr>
            <p:ph type="title"/>
          </p:nvPr>
        </p:nvSpPr>
        <p:spPr>
          <a:xfrm>
            <a:off x="638175" y="626676"/>
            <a:ext cx="10991850" cy="627673"/>
          </a:xfrm>
        </p:spPr>
        <p:txBody>
          <a:bodyPr/>
          <a:lstStyle/>
          <a:p>
            <a:r>
              <a:rPr lang="en-US" dirty="0"/>
              <a:t>Semantic (Possibly Pedantic): Words Matter</a:t>
            </a:r>
          </a:p>
        </p:txBody>
      </p:sp>
      <p:sp>
        <p:nvSpPr>
          <p:cNvPr id="3" name="Slide Number Placeholder 2">
            <a:extLst>
              <a:ext uri="{FF2B5EF4-FFF2-40B4-BE49-F238E27FC236}">
                <a16:creationId xmlns:a16="http://schemas.microsoft.com/office/drawing/2014/main" id="{B66C52C5-CFEA-496D-8C5F-358A8665BCD1}"/>
              </a:ext>
            </a:extLst>
          </p:cNvPr>
          <p:cNvSpPr>
            <a:spLocks noGrp="1"/>
          </p:cNvSpPr>
          <p:nvPr>
            <p:ph type="sldNum" sz="quarter" idx="4294967295"/>
          </p:nvPr>
        </p:nvSpPr>
        <p:spPr/>
        <p:txBody>
          <a:bodyPr/>
          <a:lstStyle/>
          <a:p>
            <a:endParaRPr lang="en-US" dirty="0"/>
          </a:p>
        </p:txBody>
      </p:sp>
      <p:sp>
        <p:nvSpPr>
          <p:cNvPr id="5" name="Title 1">
            <a:extLst>
              <a:ext uri="{FF2B5EF4-FFF2-40B4-BE49-F238E27FC236}">
                <a16:creationId xmlns:a16="http://schemas.microsoft.com/office/drawing/2014/main" id="{8EED41AC-8337-4C46-AB56-CE66266E5EDA}"/>
              </a:ext>
            </a:extLst>
          </p:cNvPr>
          <p:cNvSpPr txBox="1">
            <a:spLocks/>
          </p:cNvSpPr>
          <p:nvPr/>
        </p:nvSpPr>
        <p:spPr>
          <a:xfrm>
            <a:off x="638173" y="1417824"/>
            <a:ext cx="8393631" cy="286099"/>
          </a:xfrm>
          <a:prstGeom prst="rect">
            <a:avLst/>
          </a:prstGeom>
          <a:noFill/>
          <a:ln w="12700">
            <a:noFill/>
          </a:ln>
        </p:spPr>
        <p:txBody>
          <a:bodyPr vert="horz" lIns="0" tIns="0" rIns="0" bIns="0" rtlCol="0" anchor="ctr" anchorCtr="0">
            <a:noAutofit/>
          </a:bodyPr>
          <a:lstStyle>
            <a:lvl1pPr marL="114300" indent="0" algn="l" defTabSz="914400" rtl="0" eaLnBrk="1" latinLnBrk="0" hangingPunct="1">
              <a:lnSpc>
                <a:spcPct val="90000"/>
              </a:lnSpc>
              <a:spcBef>
                <a:spcPct val="0"/>
              </a:spcBef>
              <a:buNone/>
              <a:defRPr sz="3600" b="1" kern="1200">
                <a:solidFill>
                  <a:srgbClr val="461D7C"/>
                </a:solidFill>
                <a:latin typeface="+mn-lt"/>
                <a:ea typeface="+mj-ea"/>
                <a:cs typeface="+mj-cs"/>
              </a:defRPr>
            </a:lvl1pPr>
          </a:lstStyle>
          <a:p>
            <a:r>
              <a:rPr lang="en-US" sz="2400" dirty="0">
                <a:solidFill>
                  <a:srgbClr val="D29F13"/>
                </a:solidFill>
              </a:rPr>
              <a:t>CLARITY FROM NOISE</a:t>
            </a:r>
          </a:p>
        </p:txBody>
      </p:sp>
      <p:sp>
        <p:nvSpPr>
          <p:cNvPr id="6" name="TextBox 5">
            <a:extLst>
              <a:ext uri="{FF2B5EF4-FFF2-40B4-BE49-F238E27FC236}">
                <a16:creationId xmlns:a16="http://schemas.microsoft.com/office/drawing/2014/main" id="{66B9CDC3-BA73-4E1C-A50D-0F7D9E8B7EE1}"/>
              </a:ext>
            </a:extLst>
          </p:cNvPr>
          <p:cNvSpPr txBox="1"/>
          <p:nvPr/>
        </p:nvSpPr>
        <p:spPr>
          <a:xfrm>
            <a:off x="638173" y="2369895"/>
            <a:ext cx="10845120"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461D7C"/>
                </a:solidFill>
              </a:rPr>
              <a:t>A Proposal = A Sales Pitch</a:t>
            </a:r>
            <a:r>
              <a:rPr lang="en-US" sz="2800" b="1" dirty="0"/>
              <a:t/>
            </a:r>
            <a:br>
              <a:rPr lang="en-US" sz="2800" b="1" dirty="0"/>
            </a:br>
            <a:r>
              <a:rPr lang="en-US" sz="2800" dirty="0"/>
              <a:t>Asking someone with $ and options to give it to you, enthusiastically</a:t>
            </a:r>
          </a:p>
        </p:txBody>
      </p:sp>
      <p:sp>
        <p:nvSpPr>
          <p:cNvPr id="12" name="TextBox 11">
            <a:extLst>
              <a:ext uri="{FF2B5EF4-FFF2-40B4-BE49-F238E27FC236}">
                <a16:creationId xmlns:a16="http://schemas.microsoft.com/office/drawing/2014/main" id="{A87AC5EC-FE2F-45F9-AD64-7FE2038FF343}"/>
              </a:ext>
            </a:extLst>
          </p:cNvPr>
          <p:cNvSpPr txBox="1"/>
          <p:nvPr/>
        </p:nvSpPr>
        <p:spPr>
          <a:xfrm>
            <a:off x="638173" y="3619377"/>
            <a:ext cx="10845120"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461D7C"/>
                </a:solidFill>
              </a:rPr>
              <a:t>Impact vs. Value</a:t>
            </a:r>
            <a:r>
              <a:rPr lang="en-US" sz="2800" dirty="0"/>
              <a:t/>
            </a:r>
            <a:br>
              <a:rPr lang="en-US" sz="2800" dirty="0"/>
            </a:br>
            <a:r>
              <a:rPr lang="en-US" sz="2800" dirty="0"/>
              <a:t>Impact is passive and subjective. Value is active and objective</a:t>
            </a:r>
          </a:p>
        </p:txBody>
      </p:sp>
      <p:sp>
        <p:nvSpPr>
          <p:cNvPr id="31" name="TextBox 30">
            <a:extLst>
              <a:ext uri="{FF2B5EF4-FFF2-40B4-BE49-F238E27FC236}">
                <a16:creationId xmlns:a16="http://schemas.microsoft.com/office/drawing/2014/main" id="{42D63418-6066-41E3-9821-1D9F2607D052}"/>
              </a:ext>
            </a:extLst>
          </p:cNvPr>
          <p:cNvSpPr txBox="1"/>
          <p:nvPr/>
        </p:nvSpPr>
        <p:spPr>
          <a:xfrm>
            <a:off x="1832334" y="5216621"/>
            <a:ext cx="9976038" cy="1815882"/>
          </a:xfrm>
          <a:prstGeom prst="rect">
            <a:avLst/>
          </a:prstGeom>
          <a:noFill/>
        </p:spPr>
        <p:txBody>
          <a:bodyPr wrap="square" rtlCol="0">
            <a:spAutoFit/>
          </a:bodyPr>
          <a:lstStyle/>
          <a:p>
            <a:r>
              <a:rPr lang="en-US" sz="2800" b="1" dirty="0"/>
              <a:t>Your Role </a:t>
            </a:r>
            <a:r>
              <a:rPr lang="en-US" sz="2800" b="1" i="1" dirty="0"/>
              <a:t>As A Researcher</a:t>
            </a:r>
            <a:r>
              <a:rPr lang="en-US" sz="2800" b="1" dirty="0"/>
              <a:t>: </a:t>
            </a:r>
            <a:r>
              <a:rPr lang="en-US" sz="2800" b="1" dirty="0">
                <a:solidFill>
                  <a:srgbClr val="0070C0"/>
                </a:solidFill>
              </a:rPr>
              <a:t>A Driver of “Broad Impact”</a:t>
            </a:r>
          </a:p>
          <a:p>
            <a:r>
              <a:rPr lang="en-US" sz="2800" b="1" dirty="0"/>
              <a:t>Your Job </a:t>
            </a:r>
            <a:r>
              <a:rPr lang="en-US" sz="2800" b="1" i="1" dirty="0"/>
              <a:t>As A Proposer</a:t>
            </a:r>
            <a:r>
              <a:rPr lang="en-US" sz="2800" b="1" dirty="0"/>
              <a:t>: </a:t>
            </a:r>
            <a:r>
              <a:rPr lang="en-US" sz="2800" b="1" dirty="0">
                <a:solidFill>
                  <a:srgbClr val="0070C0"/>
                </a:solidFill>
              </a:rPr>
              <a:t>“Specific Value”…and for whom!</a:t>
            </a:r>
            <a:r>
              <a:rPr lang="en-US" sz="2800" b="1" dirty="0"/>
              <a:t/>
            </a:r>
            <a:br>
              <a:rPr lang="en-US" sz="2800" b="1" dirty="0"/>
            </a:br>
            <a:endParaRPr lang="en-US" sz="2800" dirty="0"/>
          </a:p>
        </p:txBody>
      </p:sp>
    </p:spTree>
    <p:extLst>
      <p:ext uri="{BB962C8B-B14F-4D97-AF65-F5344CB8AC3E}">
        <p14:creationId xmlns:p14="http://schemas.microsoft.com/office/powerpoint/2010/main" val="629929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005711" y="612682"/>
            <a:ext cx="5063958" cy="4262857"/>
          </a:xfrm>
        </p:spPr>
        <p:txBody>
          <a:bodyPr>
            <a:normAutofit/>
          </a:bodyPr>
          <a:lstStyle/>
          <a:p>
            <a:pPr>
              <a:spcBef>
                <a:spcPts val="1800"/>
              </a:spcBef>
            </a:pPr>
            <a:r>
              <a:rPr lang="en-US" b="1" cap="none" dirty="0" smtClean="0"/>
              <a:t>Panel</a:t>
            </a:r>
            <a:endParaRPr lang="en-US" b="1" cap="none" dirty="0" smtClean="0"/>
          </a:p>
          <a:p>
            <a:pPr lvl="1">
              <a:spcBef>
                <a:spcPts val="600"/>
              </a:spcBef>
            </a:pPr>
            <a:r>
              <a:rPr lang="en-US" b="1" dirty="0" smtClean="0"/>
              <a:t>Greg Trahan</a:t>
            </a:r>
          </a:p>
          <a:p>
            <a:pPr lvl="1">
              <a:spcBef>
                <a:spcPts val="600"/>
              </a:spcBef>
            </a:pPr>
            <a:r>
              <a:rPr lang="en-US" b="1" dirty="0" smtClean="0"/>
              <a:t>Sarah Ferstel</a:t>
            </a:r>
            <a:endParaRPr lang="en-US" dirty="0"/>
          </a:p>
          <a:p>
            <a:pPr>
              <a:spcBef>
                <a:spcPts val="1800"/>
              </a:spcBef>
            </a:pPr>
            <a:r>
              <a:rPr lang="en-US" b="1" cap="none" dirty="0" smtClean="0"/>
              <a:t>Office of Research and Economic Development (ORED)</a:t>
            </a:r>
          </a:p>
          <a:p>
            <a:pPr>
              <a:spcBef>
                <a:spcPts val="1800"/>
              </a:spcBef>
            </a:pPr>
            <a:r>
              <a:rPr lang="en-US" b="1" cap="none" dirty="0" smtClean="0"/>
              <a:t>Dr. Kris Mecholsky</a:t>
            </a:r>
          </a:p>
        </p:txBody>
      </p:sp>
      <p:pic>
        <p:nvPicPr>
          <p:cNvPr id="1026" name="Picture 2" descr="File:Thank-you-word-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85" y="1799353"/>
            <a:ext cx="6216899" cy="3357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s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0869" y="4809558"/>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Image result for nabi broader impa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3144" y="5009583"/>
            <a:ext cx="3190875" cy="1428750"/>
          </a:xfrm>
          <a:prstGeom prst="rect">
            <a:avLst/>
          </a:prstGeom>
        </p:spPr>
      </p:pic>
    </p:spTree>
    <p:extLst>
      <p:ext uri="{BB962C8B-B14F-4D97-AF65-F5344CB8AC3E}">
        <p14:creationId xmlns:p14="http://schemas.microsoft.com/office/powerpoint/2010/main" val="2614772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BA27-F912-44D2-A475-B0B1798756A3}"/>
              </a:ext>
            </a:extLst>
          </p:cNvPr>
          <p:cNvSpPr>
            <a:spLocks noGrp="1"/>
          </p:cNvSpPr>
          <p:nvPr>
            <p:ph type="title"/>
          </p:nvPr>
        </p:nvSpPr>
        <p:spPr>
          <a:xfrm>
            <a:off x="615598" y="663095"/>
            <a:ext cx="10991850" cy="627673"/>
          </a:xfrm>
        </p:spPr>
        <p:txBody>
          <a:bodyPr/>
          <a:lstStyle/>
          <a:p>
            <a:r>
              <a:rPr lang="en-US" dirty="0"/>
              <a:t>Value vs. Impact, Illustrated</a:t>
            </a:r>
          </a:p>
        </p:txBody>
      </p:sp>
      <p:sp>
        <p:nvSpPr>
          <p:cNvPr id="3" name="Slide Number Placeholder 2">
            <a:extLst>
              <a:ext uri="{FF2B5EF4-FFF2-40B4-BE49-F238E27FC236}">
                <a16:creationId xmlns:a16="http://schemas.microsoft.com/office/drawing/2014/main" id="{B66C52C5-CFEA-496D-8C5F-358A8665BCD1}"/>
              </a:ext>
            </a:extLst>
          </p:cNvPr>
          <p:cNvSpPr>
            <a:spLocks noGrp="1"/>
          </p:cNvSpPr>
          <p:nvPr>
            <p:ph type="sldNum" sz="quarter" idx="4294967295"/>
          </p:nvPr>
        </p:nvSpPr>
        <p:spPr/>
        <p:txBody>
          <a:bodyPr/>
          <a:lstStyle/>
          <a:p>
            <a:endParaRPr lang="en-US" dirty="0"/>
          </a:p>
        </p:txBody>
      </p:sp>
      <p:sp>
        <p:nvSpPr>
          <p:cNvPr id="5" name="Title 1">
            <a:extLst>
              <a:ext uri="{FF2B5EF4-FFF2-40B4-BE49-F238E27FC236}">
                <a16:creationId xmlns:a16="http://schemas.microsoft.com/office/drawing/2014/main" id="{8EED41AC-8337-4C46-AB56-CE66266E5EDA}"/>
              </a:ext>
            </a:extLst>
          </p:cNvPr>
          <p:cNvSpPr txBox="1">
            <a:spLocks/>
          </p:cNvSpPr>
          <p:nvPr/>
        </p:nvSpPr>
        <p:spPr>
          <a:xfrm>
            <a:off x="615596" y="1454243"/>
            <a:ext cx="8393631" cy="286099"/>
          </a:xfrm>
          <a:prstGeom prst="rect">
            <a:avLst/>
          </a:prstGeom>
          <a:noFill/>
          <a:ln w="12700">
            <a:noFill/>
          </a:ln>
        </p:spPr>
        <p:txBody>
          <a:bodyPr vert="horz" lIns="0" tIns="0" rIns="0" bIns="0" rtlCol="0" anchor="ctr" anchorCtr="0">
            <a:noAutofit/>
          </a:bodyPr>
          <a:lstStyle>
            <a:lvl1pPr marL="114300" indent="0" algn="l" defTabSz="914400" rtl="0" eaLnBrk="1" latinLnBrk="0" hangingPunct="1">
              <a:lnSpc>
                <a:spcPct val="90000"/>
              </a:lnSpc>
              <a:spcBef>
                <a:spcPct val="0"/>
              </a:spcBef>
              <a:buNone/>
              <a:defRPr sz="3600" b="1" kern="1200">
                <a:solidFill>
                  <a:srgbClr val="461D7C"/>
                </a:solidFill>
                <a:latin typeface="+mn-lt"/>
                <a:ea typeface="+mj-ea"/>
                <a:cs typeface="+mj-cs"/>
              </a:defRPr>
            </a:lvl1pPr>
          </a:lstStyle>
          <a:p>
            <a:r>
              <a:rPr lang="en-US" sz="2400" dirty="0">
                <a:solidFill>
                  <a:srgbClr val="D29F13"/>
                </a:solidFill>
              </a:rPr>
              <a:t>A SALES PITCH, BUT FOR WHOM?</a:t>
            </a:r>
          </a:p>
        </p:txBody>
      </p:sp>
      <p:grpSp>
        <p:nvGrpSpPr>
          <p:cNvPr id="4" name="Group 3">
            <a:extLst>
              <a:ext uri="{FF2B5EF4-FFF2-40B4-BE49-F238E27FC236}">
                <a16:creationId xmlns:a16="http://schemas.microsoft.com/office/drawing/2014/main" id="{3BD5EBE3-E6BA-4A1C-8E8B-90F98DC916A6}"/>
              </a:ext>
            </a:extLst>
          </p:cNvPr>
          <p:cNvGrpSpPr/>
          <p:nvPr/>
        </p:nvGrpSpPr>
        <p:grpSpPr>
          <a:xfrm>
            <a:off x="508236" y="3246742"/>
            <a:ext cx="7988848" cy="523220"/>
            <a:chOff x="880271" y="4654771"/>
            <a:chExt cx="7988848" cy="523220"/>
          </a:xfrm>
        </p:grpSpPr>
        <p:sp>
          <p:nvSpPr>
            <p:cNvPr id="13" name="TextBox 12">
              <a:extLst>
                <a:ext uri="{FF2B5EF4-FFF2-40B4-BE49-F238E27FC236}">
                  <a16:creationId xmlns:a16="http://schemas.microsoft.com/office/drawing/2014/main" id="{42D0582E-F5CE-4386-91D1-F4D1FBEF783E}"/>
                </a:ext>
              </a:extLst>
            </p:cNvPr>
            <p:cNvSpPr txBox="1"/>
            <p:nvPr/>
          </p:nvSpPr>
          <p:spPr>
            <a:xfrm>
              <a:off x="880271" y="4654771"/>
              <a:ext cx="7988848" cy="523220"/>
            </a:xfrm>
            <a:prstGeom prst="rect">
              <a:avLst/>
            </a:prstGeom>
            <a:noFill/>
          </p:spPr>
          <p:txBody>
            <a:bodyPr wrap="square" rtlCol="0">
              <a:spAutoFit/>
            </a:bodyPr>
            <a:lstStyle/>
            <a:p>
              <a:r>
                <a:rPr lang="en-US" sz="2800" dirty="0"/>
                <a:t>IDEA        CONCEPT        PROPOSAL</a:t>
              </a:r>
            </a:p>
          </p:txBody>
        </p:sp>
        <p:sp>
          <p:nvSpPr>
            <p:cNvPr id="11" name="Arrow: Right 10">
              <a:extLst>
                <a:ext uri="{FF2B5EF4-FFF2-40B4-BE49-F238E27FC236}">
                  <a16:creationId xmlns:a16="http://schemas.microsoft.com/office/drawing/2014/main" id="{41EF7A23-2AEC-4214-8E1F-C3FBC215A73C}"/>
                </a:ext>
              </a:extLst>
            </p:cNvPr>
            <p:cNvSpPr/>
            <p:nvPr/>
          </p:nvSpPr>
          <p:spPr>
            <a:xfrm>
              <a:off x="2046426" y="4778361"/>
              <a:ext cx="398298" cy="337597"/>
            </a:xfrm>
            <a:prstGeom prst="rightArrow">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B9EDF0A8-CC82-4F44-B10F-7EA1919804AC}"/>
                </a:ext>
              </a:extLst>
            </p:cNvPr>
            <p:cNvSpPr/>
            <p:nvPr/>
          </p:nvSpPr>
          <p:spPr>
            <a:xfrm>
              <a:off x="4465228" y="4778361"/>
              <a:ext cx="398298" cy="337597"/>
            </a:xfrm>
            <a:prstGeom prst="rightArrow">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FAA8A9A7-1AEC-4EF8-95C9-8FC80E6B4F14}"/>
              </a:ext>
            </a:extLst>
          </p:cNvPr>
          <p:cNvGrpSpPr/>
          <p:nvPr/>
        </p:nvGrpSpPr>
        <p:grpSpPr>
          <a:xfrm>
            <a:off x="939462" y="3831517"/>
            <a:ext cx="4241041" cy="646331"/>
            <a:chOff x="1381749" y="5233915"/>
            <a:chExt cx="4241041" cy="646331"/>
          </a:xfrm>
        </p:grpSpPr>
        <p:sp>
          <p:nvSpPr>
            <p:cNvPr id="16" name="TextBox 15">
              <a:extLst>
                <a:ext uri="{FF2B5EF4-FFF2-40B4-BE49-F238E27FC236}">
                  <a16:creationId xmlns:a16="http://schemas.microsoft.com/office/drawing/2014/main" id="{35A01F6C-521B-403D-BCF2-A1D4AFD15D9A}"/>
                </a:ext>
              </a:extLst>
            </p:cNvPr>
            <p:cNvSpPr txBox="1"/>
            <p:nvPr/>
          </p:nvSpPr>
          <p:spPr>
            <a:xfrm>
              <a:off x="1381749" y="5233915"/>
              <a:ext cx="1885308" cy="646331"/>
            </a:xfrm>
            <a:prstGeom prst="rect">
              <a:avLst/>
            </a:prstGeom>
            <a:noFill/>
          </p:spPr>
          <p:txBody>
            <a:bodyPr wrap="square" rtlCol="0">
              <a:spAutoFit/>
            </a:bodyPr>
            <a:lstStyle/>
            <a:p>
              <a:pPr algn="ctr"/>
              <a:r>
                <a:rPr lang="en-US" b="1" i="1" dirty="0"/>
                <a:t>“CUSTOMER”</a:t>
              </a:r>
            </a:p>
            <a:p>
              <a:pPr algn="ctr"/>
              <a:r>
                <a:rPr lang="en-US" b="1" dirty="0">
                  <a:solidFill>
                    <a:srgbClr val="5B9BD5"/>
                  </a:solidFill>
                </a:rPr>
                <a:t>STAKEHOLDERS</a:t>
              </a:r>
            </a:p>
          </p:txBody>
        </p:sp>
        <p:sp>
          <p:nvSpPr>
            <p:cNvPr id="18" name="TextBox 17">
              <a:extLst>
                <a:ext uri="{FF2B5EF4-FFF2-40B4-BE49-F238E27FC236}">
                  <a16:creationId xmlns:a16="http://schemas.microsoft.com/office/drawing/2014/main" id="{E03DE612-92A5-4014-9742-F605F2F7813B}"/>
                </a:ext>
              </a:extLst>
            </p:cNvPr>
            <p:cNvSpPr txBox="1"/>
            <p:nvPr/>
          </p:nvSpPr>
          <p:spPr>
            <a:xfrm>
              <a:off x="3737482" y="5233915"/>
              <a:ext cx="1885308" cy="646331"/>
            </a:xfrm>
            <a:prstGeom prst="rect">
              <a:avLst/>
            </a:prstGeom>
            <a:noFill/>
          </p:spPr>
          <p:txBody>
            <a:bodyPr wrap="square" rtlCol="0">
              <a:spAutoFit/>
            </a:bodyPr>
            <a:lstStyle/>
            <a:p>
              <a:pPr algn="ctr"/>
              <a:r>
                <a:rPr lang="en-US" b="1" i="1" dirty="0"/>
                <a:t>“CUSTOMER”</a:t>
              </a:r>
            </a:p>
            <a:p>
              <a:pPr algn="ctr"/>
              <a:r>
                <a:rPr lang="en-US" b="1" dirty="0">
                  <a:solidFill>
                    <a:srgbClr val="FF0000"/>
                  </a:solidFill>
                </a:rPr>
                <a:t>REVIEWERS</a:t>
              </a:r>
            </a:p>
          </p:txBody>
        </p:sp>
      </p:grpSp>
      <p:sp>
        <p:nvSpPr>
          <p:cNvPr id="26" name="TextBox 25">
            <a:extLst>
              <a:ext uri="{FF2B5EF4-FFF2-40B4-BE49-F238E27FC236}">
                <a16:creationId xmlns:a16="http://schemas.microsoft.com/office/drawing/2014/main" id="{571EB5A3-DE59-4582-A519-63F74AA7A743}"/>
              </a:ext>
            </a:extLst>
          </p:cNvPr>
          <p:cNvSpPr txBox="1"/>
          <p:nvPr/>
        </p:nvSpPr>
        <p:spPr>
          <a:xfrm>
            <a:off x="6804711" y="3246742"/>
            <a:ext cx="1723667" cy="523220"/>
          </a:xfrm>
          <a:prstGeom prst="rect">
            <a:avLst/>
          </a:prstGeom>
          <a:noFill/>
        </p:spPr>
        <p:txBody>
          <a:bodyPr wrap="square" rtlCol="0">
            <a:spAutoFit/>
          </a:bodyPr>
          <a:lstStyle/>
          <a:p>
            <a:r>
              <a:rPr lang="en-US" sz="2800" dirty="0"/>
              <a:t>PROJECT</a:t>
            </a:r>
          </a:p>
        </p:txBody>
      </p:sp>
      <p:cxnSp>
        <p:nvCxnSpPr>
          <p:cNvPr id="9" name="Straight Connector 8">
            <a:extLst>
              <a:ext uri="{FF2B5EF4-FFF2-40B4-BE49-F238E27FC236}">
                <a16:creationId xmlns:a16="http://schemas.microsoft.com/office/drawing/2014/main" id="{5E558A7C-1717-4C6A-A0E8-54AB96C48BCB}"/>
              </a:ext>
            </a:extLst>
          </p:cNvPr>
          <p:cNvCxnSpPr>
            <a:cxnSpLocks/>
          </p:cNvCxnSpPr>
          <p:nvPr/>
        </p:nvCxnSpPr>
        <p:spPr>
          <a:xfrm>
            <a:off x="6666142" y="2453870"/>
            <a:ext cx="0" cy="232863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F612C4-D6AF-4030-833B-7253C15F5D38}"/>
              </a:ext>
            </a:extLst>
          </p:cNvPr>
          <p:cNvCxnSpPr>
            <a:cxnSpLocks/>
          </p:cNvCxnSpPr>
          <p:nvPr/>
        </p:nvCxnSpPr>
        <p:spPr>
          <a:xfrm>
            <a:off x="8643213" y="2453870"/>
            <a:ext cx="0" cy="23286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A60FE7-8C01-43C0-A709-06A74C88E1F1}"/>
              </a:ext>
            </a:extLst>
          </p:cNvPr>
          <p:cNvSpPr txBox="1"/>
          <p:nvPr/>
        </p:nvSpPr>
        <p:spPr>
          <a:xfrm>
            <a:off x="9007600" y="2657141"/>
            <a:ext cx="2601222" cy="584775"/>
          </a:xfrm>
          <a:prstGeom prst="rect">
            <a:avLst/>
          </a:prstGeom>
          <a:noFill/>
        </p:spPr>
        <p:txBody>
          <a:bodyPr wrap="square" rtlCol="0">
            <a:spAutoFit/>
          </a:bodyPr>
          <a:lstStyle/>
          <a:p>
            <a:r>
              <a:rPr lang="en-US" sz="3200" dirty="0"/>
              <a:t>OUTCOME 1</a:t>
            </a:r>
          </a:p>
        </p:txBody>
      </p:sp>
      <p:sp>
        <p:nvSpPr>
          <p:cNvPr id="22" name="TextBox 21">
            <a:extLst>
              <a:ext uri="{FF2B5EF4-FFF2-40B4-BE49-F238E27FC236}">
                <a16:creationId xmlns:a16="http://schemas.microsoft.com/office/drawing/2014/main" id="{34C536CA-C247-4271-8C25-E6794AE7A6F1}"/>
              </a:ext>
            </a:extLst>
          </p:cNvPr>
          <p:cNvSpPr txBox="1"/>
          <p:nvPr/>
        </p:nvSpPr>
        <p:spPr>
          <a:xfrm>
            <a:off x="9007600" y="3773178"/>
            <a:ext cx="2601222" cy="584775"/>
          </a:xfrm>
          <a:prstGeom prst="rect">
            <a:avLst/>
          </a:prstGeom>
          <a:noFill/>
        </p:spPr>
        <p:txBody>
          <a:bodyPr wrap="square" rtlCol="0">
            <a:spAutoFit/>
          </a:bodyPr>
          <a:lstStyle/>
          <a:p>
            <a:r>
              <a:rPr lang="en-US" sz="3200" dirty="0"/>
              <a:t>OUTCOME 2</a:t>
            </a:r>
          </a:p>
        </p:txBody>
      </p:sp>
      <p:sp>
        <p:nvSpPr>
          <p:cNvPr id="24" name="TextBox 23">
            <a:extLst>
              <a:ext uri="{FF2B5EF4-FFF2-40B4-BE49-F238E27FC236}">
                <a16:creationId xmlns:a16="http://schemas.microsoft.com/office/drawing/2014/main" id="{377D0A8B-EAB4-421D-A9AC-575654F35431}"/>
              </a:ext>
            </a:extLst>
          </p:cNvPr>
          <p:cNvSpPr txBox="1"/>
          <p:nvPr/>
        </p:nvSpPr>
        <p:spPr>
          <a:xfrm>
            <a:off x="9007600" y="3114008"/>
            <a:ext cx="1885308" cy="369332"/>
          </a:xfrm>
          <a:prstGeom prst="rect">
            <a:avLst/>
          </a:prstGeom>
          <a:noFill/>
        </p:spPr>
        <p:txBody>
          <a:bodyPr wrap="square" rtlCol="0">
            <a:spAutoFit/>
          </a:bodyPr>
          <a:lstStyle/>
          <a:p>
            <a:pPr algn="ctr"/>
            <a:r>
              <a:rPr lang="en-US" b="1" dirty="0">
                <a:solidFill>
                  <a:srgbClr val="5B9BD5"/>
                </a:solidFill>
              </a:rPr>
              <a:t>STAKEHOLDER 1</a:t>
            </a:r>
          </a:p>
        </p:txBody>
      </p:sp>
      <p:sp>
        <p:nvSpPr>
          <p:cNvPr id="25" name="TextBox 24">
            <a:extLst>
              <a:ext uri="{FF2B5EF4-FFF2-40B4-BE49-F238E27FC236}">
                <a16:creationId xmlns:a16="http://schemas.microsoft.com/office/drawing/2014/main" id="{FB0FB37A-53B8-422F-ADB8-F5D511F824A4}"/>
              </a:ext>
            </a:extLst>
          </p:cNvPr>
          <p:cNvSpPr txBox="1"/>
          <p:nvPr/>
        </p:nvSpPr>
        <p:spPr>
          <a:xfrm>
            <a:off x="9007600" y="4255443"/>
            <a:ext cx="1885308" cy="369332"/>
          </a:xfrm>
          <a:prstGeom prst="rect">
            <a:avLst/>
          </a:prstGeom>
          <a:noFill/>
        </p:spPr>
        <p:txBody>
          <a:bodyPr wrap="square" rtlCol="0">
            <a:spAutoFit/>
          </a:bodyPr>
          <a:lstStyle/>
          <a:p>
            <a:pPr algn="ctr"/>
            <a:r>
              <a:rPr lang="en-US" b="1" dirty="0">
                <a:solidFill>
                  <a:srgbClr val="5B9BD5"/>
                </a:solidFill>
              </a:rPr>
              <a:t>STAKEHOLDER 2</a:t>
            </a:r>
          </a:p>
        </p:txBody>
      </p:sp>
      <p:pic>
        <p:nvPicPr>
          <p:cNvPr id="15" name="Picture 14">
            <a:extLst>
              <a:ext uri="{FF2B5EF4-FFF2-40B4-BE49-F238E27FC236}">
                <a16:creationId xmlns:a16="http://schemas.microsoft.com/office/drawing/2014/main" id="{0DE1E0F8-1055-4B16-89BC-7E806C8EAC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6042" y="4282666"/>
            <a:ext cx="365125" cy="365125"/>
          </a:xfrm>
          <a:prstGeom prst="rect">
            <a:avLst/>
          </a:prstGeom>
        </p:spPr>
      </p:pic>
      <p:pic>
        <p:nvPicPr>
          <p:cNvPr id="27" name="Picture 26">
            <a:extLst>
              <a:ext uri="{FF2B5EF4-FFF2-40B4-BE49-F238E27FC236}">
                <a16:creationId xmlns:a16="http://schemas.microsoft.com/office/drawing/2014/main" id="{D75EB129-F387-4C2B-9F5A-37C40180A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96405" y="3142421"/>
            <a:ext cx="365125" cy="365125"/>
          </a:xfrm>
          <a:prstGeom prst="rect">
            <a:avLst/>
          </a:prstGeom>
        </p:spPr>
      </p:pic>
      <p:sp>
        <p:nvSpPr>
          <p:cNvPr id="28" name="Arrow: Right 27">
            <a:extLst>
              <a:ext uri="{FF2B5EF4-FFF2-40B4-BE49-F238E27FC236}">
                <a16:creationId xmlns:a16="http://schemas.microsoft.com/office/drawing/2014/main" id="{09B96AE1-2EDC-42F3-B74E-3900F494EBB7}"/>
              </a:ext>
            </a:extLst>
          </p:cNvPr>
          <p:cNvSpPr/>
          <p:nvPr/>
        </p:nvSpPr>
        <p:spPr>
          <a:xfrm rot="5400000">
            <a:off x="9982182" y="4762087"/>
            <a:ext cx="398298" cy="337597"/>
          </a:xfrm>
          <a:prstGeom prst="rightArrow">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A7ED699-E478-4AF1-A319-0DCB021DCF4E}"/>
              </a:ext>
            </a:extLst>
          </p:cNvPr>
          <p:cNvSpPr txBox="1"/>
          <p:nvPr/>
        </p:nvSpPr>
        <p:spPr>
          <a:xfrm>
            <a:off x="9387807" y="5141451"/>
            <a:ext cx="1763360" cy="584775"/>
          </a:xfrm>
          <a:prstGeom prst="rect">
            <a:avLst/>
          </a:prstGeom>
          <a:noFill/>
        </p:spPr>
        <p:txBody>
          <a:bodyPr wrap="square" rtlCol="0">
            <a:spAutoFit/>
          </a:bodyPr>
          <a:lstStyle/>
          <a:p>
            <a:pPr algn="ctr"/>
            <a:r>
              <a:rPr lang="en-US" sz="3200" dirty="0"/>
              <a:t>ACTION</a:t>
            </a:r>
          </a:p>
        </p:txBody>
      </p:sp>
      <p:grpSp>
        <p:nvGrpSpPr>
          <p:cNvPr id="32" name="Group 31">
            <a:extLst>
              <a:ext uri="{FF2B5EF4-FFF2-40B4-BE49-F238E27FC236}">
                <a16:creationId xmlns:a16="http://schemas.microsoft.com/office/drawing/2014/main" id="{D83AAC34-D3C6-49EE-B1DD-CCB16313A236}"/>
              </a:ext>
            </a:extLst>
          </p:cNvPr>
          <p:cNvGrpSpPr/>
          <p:nvPr/>
        </p:nvGrpSpPr>
        <p:grpSpPr>
          <a:xfrm>
            <a:off x="8840794" y="3670580"/>
            <a:ext cx="7028758" cy="2192325"/>
            <a:chOff x="4787909" y="5230771"/>
            <a:chExt cx="6066483" cy="2192325"/>
          </a:xfrm>
        </p:grpSpPr>
        <p:sp>
          <p:nvSpPr>
            <p:cNvPr id="30" name="Rectangle 29">
              <a:extLst>
                <a:ext uri="{FF2B5EF4-FFF2-40B4-BE49-F238E27FC236}">
                  <a16:creationId xmlns:a16="http://schemas.microsoft.com/office/drawing/2014/main" id="{07171678-2C3D-4FF1-959C-11050205D68B}"/>
                </a:ext>
              </a:extLst>
            </p:cNvPr>
            <p:cNvSpPr/>
            <p:nvPr/>
          </p:nvSpPr>
          <p:spPr>
            <a:xfrm>
              <a:off x="4787909" y="5230771"/>
              <a:ext cx="2506872" cy="2192325"/>
            </a:xfrm>
            <a:prstGeom prst="rect">
              <a:avLst/>
            </a:prstGeom>
            <a:solidFill>
              <a:srgbClr val="00B050">
                <a:alpha val="4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626F774-AEDA-46C3-98D4-CADC4E7D0A88}"/>
                </a:ext>
              </a:extLst>
            </p:cNvPr>
            <p:cNvSpPr txBox="1"/>
            <p:nvPr/>
          </p:nvSpPr>
          <p:spPr>
            <a:xfrm>
              <a:off x="9130725" y="5555776"/>
              <a:ext cx="1723667" cy="584775"/>
            </a:xfrm>
            <a:prstGeom prst="rect">
              <a:avLst/>
            </a:prstGeom>
            <a:noFill/>
          </p:spPr>
          <p:txBody>
            <a:bodyPr wrap="square" rtlCol="0">
              <a:spAutoFit/>
            </a:bodyPr>
            <a:lstStyle/>
            <a:p>
              <a:r>
                <a:rPr lang="en-US" sz="3200" b="1" dirty="0">
                  <a:solidFill>
                    <a:srgbClr val="00B050"/>
                  </a:solidFill>
                </a:rPr>
                <a:t>IMPACT!</a:t>
              </a:r>
            </a:p>
          </p:txBody>
        </p:sp>
      </p:grpSp>
      <p:sp>
        <p:nvSpPr>
          <p:cNvPr id="33" name="TextBox 32">
            <a:extLst>
              <a:ext uri="{FF2B5EF4-FFF2-40B4-BE49-F238E27FC236}">
                <a16:creationId xmlns:a16="http://schemas.microsoft.com/office/drawing/2014/main" id="{6626F774-AEDA-46C3-98D4-CADC4E7D0A88}"/>
              </a:ext>
            </a:extLst>
          </p:cNvPr>
          <p:cNvSpPr txBox="1"/>
          <p:nvPr/>
        </p:nvSpPr>
        <p:spPr>
          <a:xfrm>
            <a:off x="9397561" y="6030713"/>
            <a:ext cx="1905137" cy="584775"/>
          </a:xfrm>
          <a:prstGeom prst="rect">
            <a:avLst/>
          </a:prstGeom>
          <a:noFill/>
        </p:spPr>
        <p:txBody>
          <a:bodyPr wrap="square" rtlCol="0">
            <a:spAutoFit/>
          </a:bodyPr>
          <a:lstStyle/>
          <a:p>
            <a:r>
              <a:rPr lang="en-US" sz="3200" b="1" dirty="0">
                <a:solidFill>
                  <a:srgbClr val="00B050"/>
                </a:solidFill>
              </a:rPr>
              <a:t>IMPACT!</a:t>
            </a:r>
          </a:p>
        </p:txBody>
      </p:sp>
    </p:spTree>
    <p:extLst>
      <p:ext uri="{BB962C8B-B14F-4D97-AF65-F5344CB8AC3E}">
        <p14:creationId xmlns:p14="http://schemas.microsoft.com/office/powerpoint/2010/main" val="421565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BA27-F912-44D2-A475-B0B1798756A3}"/>
              </a:ext>
            </a:extLst>
          </p:cNvPr>
          <p:cNvSpPr>
            <a:spLocks noGrp="1"/>
          </p:cNvSpPr>
          <p:nvPr>
            <p:ph type="title"/>
          </p:nvPr>
        </p:nvSpPr>
        <p:spPr>
          <a:xfrm>
            <a:off x="638175" y="642442"/>
            <a:ext cx="10991850" cy="627673"/>
          </a:xfrm>
        </p:spPr>
        <p:txBody>
          <a:bodyPr/>
          <a:lstStyle/>
          <a:p>
            <a:r>
              <a:rPr lang="en-US" dirty="0"/>
              <a:t>So What Should You Write For?</a:t>
            </a:r>
          </a:p>
        </p:txBody>
      </p:sp>
      <p:sp>
        <p:nvSpPr>
          <p:cNvPr id="3" name="Slide Number Placeholder 2">
            <a:extLst>
              <a:ext uri="{FF2B5EF4-FFF2-40B4-BE49-F238E27FC236}">
                <a16:creationId xmlns:a16="http://schemas.microsoft.com/office/drawing/2014/main" id="{B66C52C5-CFEA-496D-8C5F-358A8665BCD1}"/>
              </a:ext>
            </a:extLst>
          </p:cNvPr>
          <p:cNvSpPr>
            <a:spLocks noGrp="1"/>
          </p:cNvSpPr>
          <p:nvPr>
            <p:ph type="sldNum" sz="quarter" idx="4294967295"/>
          </p:nvPr>
        </p:nvSpPr>
        <p:spPr/>
        <p:txBody>
          <a:bodyPr/>
          <a:lstStyle/>
          <a:p>
            <a:endParaRPr lang="en-US" dirty="0"/>
          </a:p>
        </p:txBody>
      </p:sp>
      <p:sp>
        <p:nvSpPr>
          <p:cNvPr id="5" name="Title 1">
            <a:extLst>
              <a:ext uri="{FF2B5EF4-FFF2-40B4-BE49-F238E27FC236}">
                <a16:creationId xmlns:a16="http://schemas.microsoft.com/office/drawing/2014/main" id="{8EED41AC-8337-4C46-AB56-CE66266E5EDA}"/>
              </a:ext>
            </a:extLst>
          </p:cNvPr>
          <p:cNvSpPr txBox="1">
            <a:spLocks/>
          </p:cNvSpPr>
          <p:nvPr/>
        </p:nvSpPr>
        <p:spPr>
          <a:xfrm>
            <a:off x="638173" y="1433590"/>
            <a:ext cx="8393631" cy="286099"/>
          </a:xfrm>
          <a:prstGeom prst="rect">
            <a:avLst/>
          </a:prstGeom>
          <a:noFill/>
          <a:ln w="12700">
            <a:noFill/>
          </a:ln>
        </p:spPr>
        <p:txBody>
          <a:bodyPr vert="horz" lIns="0" tIns="0" rIns="0" bIns="0" rtlCol="0" anchor="ctr" anchorCtr="0">
            <a:noAutofit/>
          </a:bodyPr>
          <a:lstStyle>
            <a:lvl1pPr marL="114300" indent="0" algn="l" defTabSz="914400" rtl="0" eaLnBrk="1" latinLnBrk="0" hangingPunct="1">
              <a:lnSpc>
                <a:spcPct val="90000"/>
              </a:lnSpc>
              <a:spcBef>
                <a:spcPct val="0"/>
              </a:spcBef>
              <a:buNone/>
              <a:defRPr sz="3600" b="1" kern="1200">
                <a:solidFill>
                  <a:srgbClr val="461D7C"/>
                </a:solidFill>
                <a:latin typeface="+mn-lt"/>
                <a:ea typeface="+mj-ea"/>
                <a:cs typeface="+mj-cs"/>
              </a:defRPr>
            </a:lvl1pPr>
          </a:lstStyle>
          <a:p>
            <a:r>
              <a:rPr lang="en-US" sz="2400" dirty="0">
                <a:solidFill>
                  <a:srgbClr val="D29F13"/>
                </a:solidFill>
              </a:rPr>
              <a:t>ANSWER: THE THINGS YOU CAN CONTROL</a:t>
            </a:r>
          </a:p>
        </p:txBody>
      </p:sp>
      <p:sp>
        <p:nvSpPr>
          <p:cNvPr id="16" name="TextBox 15">
            <a:extLst>
              <a:ext uri="{FF2B5EF4-FFF2-40B4-BE49-F238E27FC236}">
                <a16:creationId xmlns:a16="http://schemas.microsoft.com/office/drawing/2014/main" id="{35A01F6C-521B-403D-BCF2-A1D4AFD15D9A}"/>
              </a:ext>
            </a:extLst>
          </p:cNvPr>
          <p:cNvSpPr txBox="1"/>
          <p:nvPr/>
        </p:nvSpPr>
        <p:spPr>
          <a:xfrm>
            <a:off x="371896" y="3999896"/>
            <a:ext cx="2524790" cy="646331"/>
          </a:xfrm>
          <a:prstGeom prst="rect">
            <a:avLst/>
          </a:prstGeom>
          <a:noFill/>
        </p:spPr>
        <p:txBody>
          <a:bodyPr wrap="square" rtlCol="0">
            <a:spAutoFit/>
          </a:bodyPr>
          <a:lstStyle/>
          <a:p>
            <a:pPr algn="ctr"/>
            <a:r>
              <a:rPr lang="en-US" b="1" i="1" dirty="0"/>
              <a:t>“CUSTOMER”</a:t>
            </a:r>
          </a:p>
          <a:p>
            <a:pPr algn="ctr"/>
            <a:r>
              <a:rPr lang="en-US" b="1" dirty="0">
                <a:solidFill>
                  <a:srgbClr val="5B9BD5"/>
                </a:solidFill>
              </a:rPr>
              <a:t>WHY, AND FOR WHOM</a:t>
            </a:r>
          </a:p>
        </p:txBody>
      </p:sp>
      <p:cxnSp>
        <p:nvCxnSpPr>
          <p:cNvPr id="9" name="Straight Connector 8">
            <a:extLst>
              <a:ext uri="{FF2B5EF4-FFF2-40B4-BE49-F238E27FC236}">
                <a16:creationId xmlns:a16="http://schemas.microsoft.com/office/drawing/2014/main" id="{5E558A7C-1717-4C6A-A0E8-54AB96C48BCB}"/>
              </a:ext>
            </a:extLst>
          </p:cNvPr>
          <p:cNvCxnSpPr>
            <a:cxnSpLocks/>
          </p:cNvCxnSpPr>
          <p:nvPr/>
        </p:nvCxnSpPr>
        <p:spPr>
          <a:xfrm>
            <a:off x="6461184" y="2784950"/>
            <a:ext cx="0" cy="232863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F612C4-D6AF-4030-833B-7253C15F5D38}"/>
              </a:ext>
            </a:extLst>
          </p:cNvPr>
          <p:cNvCxnSpPr>
            <a:cxnSpLocks/>
          </p:cNvCxnSpPr>
          <p:nvPr/>
        </p:nvCxnSpPr>
        <p:spPr>
          <a:xfrm>
            <a:off x="8390957" y="2784950"/>
            <a:ext cx="0" cy="23286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A60FE7-8C01-43C0-A709-06A74C88E1F1}"/>
              </a:ext>
            </a:extLst>
          </p:cNvPr>
          <p:cNvSpPr txBox="1"/>
          <p:nvPr/>
        </p:nvSpPr>
        <p:spPr>
          <a:xfrm>
            <a:off x="8755344" y="2988221"/>
            <a:ext cx="2601222" cy="584775"/>
          </a:xfrm>
          <a:prstGeom prst="rect">
            <a:avLst/>
          </a:prstGeom>
          <a:noFill/>
        </p:spPr>
        <p:txBody>
          <a:bodyPr wrap="square" rtlCol="0">
            <a:spAutoFit/>
          </a:bodyPr>
          <a:lstStyle/>
          <a:p>
            <a:r>
              <a:rPr lang="en-US" sz="3200" dirty="0"/>
              <a:t>OUTCOME 1</a:t>
            </a:r>
          </a:p>
        </p:txBody>
      </p:sp>
      <p:sp>
        <p:nvSpPr>
          <p:cNvPr id="22" name="TextBox 21">
            <a:extLst>
              <a:ext uri="{FF2B5EF4-FFF2-40B4-BE49-F238E27FC236}">
                <a16:creationId xmlns:a16="http://schemas.microsoft.com/office/drawing/2014/main" id="{34C536CA-C247-4271-8C25-E6794AE7A6F1}"/>
              </a:ext>
            </a:extLst>
          </p:cNvPr>
          <p:cNvSpPr txBox="1"/>
          <p:nvPr/>
        </p:nvSpPr>
        <p:spPr>
          <a:xfrm>
            <a:off x="8755344" y="4104258"/>
            <a:ext cx="2601222" cy="584775"/>
          </a:xfrm>
          <a:prstGeom prst="rect">
            <a:avLst/>
          </a:prstGeom>
          <a:noFill/>
        </p:spPr>
        <p:txBody>
          <a:bodyPr wrap="square" rtlCol="0">
            <a:spAutoFit/>
          </a:bodyPr>
          <a:lstStyle/>
          <a:p>
            <a:r>
              <a:rPr lang="en-US" sz="3200" dirty="0"/>
              <a:t>OUTCOME 2</a:t>
            </a:r>
          </a:p>
        </p:txBody>
      </p:sp>
      <p:sp>
        <p:nvSpPr>
          <p:cNvPr id="24" name="TextBox 23">
            <a:extLst>
              <a:ext uri="{FF2B5EF4-FFF2-40B4-BE49-F238E27FC236}">
                <a16:creationId xmlns:a16="http://schemas.microsoft.com/office/drawing/2014/main" id="{377D0A8B-EAB4-421D-A9AC-575654F35431}"/>
              </a:ext>
            </a:extLst>
          </p:cNvPr>
          <p:cNvSpPr txBox="1"/>
          <p:nvPr/>
        </p:nvSpPr>
        <p:spPr>
          <a:xfrm>
            <a:off x="8755344" y="3445088"/>
            <a:ext cx="1885308" cy="369332"/>
          </a:xfrm>
          <a:prstGeom prst="rect">
            <a:avLst/>
          </a:prstGeom>
          <a:noFill/>
        </p:spPr>
        <p:txBody>
          <a:bodyPr wrap="square" rtlCol="0">
            <a:spAutoFit/>
          </a:bodyPr>
          <a:lstStyle/>
          <a:p>
            <a:pPr algn="ctr"/>
            <a:r>
              <a:rPr lang="en-US" b="1" dirty="0">
                <a:solidFill>
                  <a:srgbClr val="5B9BD5"/>
                </a:solidFill>
              </a:rPr>
              <a:t>STAKEHOLDER 1</a:t>
            </a:r>
          </a:p>
        </p:txBody>
      </p:sp>
      <p:sp>
        <p:nvSpPr>
          <p:cNvPr id="25" name="TextBox 24">
            <a:extLst>
              <a:ext uri="{FF2B5EF4-FFF2-40B4-BE49-F238E27FC236}">
                <a16:creationId xmlns:a16="http://schemas.microsoft.com/office/drawing/2014/main" id="{FB0FB37A-53B8-422F-ADB8-F5D511F824A4}"/>
              </a:ext>
            </a:extLst>
          </p:cNvPr>
          <p:cNvSpPr txBox="1"/>
          <p:nvPr/>
        </p:nvSpPr>
        <p:spPr>
          <a:xfrm>
            <a:off x="8755344" y="4586523"/>
            <a:ext cx="1885308" cy="369332"/>
          </a:xfrm>
          <a:prstGeom prst="rect">
            <a:avLst/>
          </a:prstGeom>
          <a:noFill/>
        </p:spPr>
        <p:txBody>
          <a:bodyPr wrap="square" rtlCol="0">
            <a:spAutoFit/>
          </a:bodyPr>
          <a:lstStyle/>
          <a:p>
            <a:pPr algn="ctr"/>
            <a:r>
              <a:rPr lang="en-US" b="1" dirty="0">
                <a:solidFill>
                  <a:srgbClr val="5B9BD5"/>
                </a:solidFill>
              </a:rPr>
              <a:t>STAKEHOLDER 2</a:t>
            </a:r>
          </a:p>
        </p:txBody>
      </p:sp>
      <p:pic>
        <p:nvPicPr>
          <p:cNvPr id="15" name="Picture 14">
            <a:extLst>
              <a:ext uri="{FF2B5EF4-FFF2-40B4-BE49-F238E27FC236}">
                <a16:creationId xmlns:a16="http://schemas.microsoft.com/office/drawing/2014/main" id="{0DE1E0F8-1055-4B16-89BC-7E806C8EAC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1445" y="4613746"/>
            <a:ext cx="365125" cy="365125"/>
          </a:xfrm>
          <a:prstGeom prst="rect">
            <a:avLst/>
          </a:prstGeom>
        </p:spPr>
      </p:pic>
      <p:pic>
        <p:nvPicPr>
          <p:cNvPr id="27" name="Picture 26">
            <a:extLst>
              <a:ext uri="{FF2B5EF4-FFF2-40B4-BE49-F238E27FC236}">
                <a16:creationId xmlns:a16="http://schemas.microsoft.com/office/drawing/2014/main" id="{D75EB129-F387-4C2B-9F5A-37C40180A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91446" y="3473501"/>
            <a:ext cx="365125" cy="365125"/>
          </a:xfrm>
          <a:prstGeom prst="rect">
            <a:avLst/>
          </a:prstGeom>
        </p:spPr>
      </p:pic>
      <p:sp>
        <p:nvSpPr>
          <p:cNvPr id="28" name="Arrow: Right 27">
            <a:extLst>
              <a:ext uri="{FF2B5EF4-FFF2-40B4-BE49-F238E27FC236}">
                <a16:creationId xmlns:a16="http://schemas.microsoft.com/office/drawing/2014/main" id="{09B96AE1-2EDC-42F3-B74E-3900F494EBB7}"/>
              </a:ext>
            </a:extLst>
          </p:cNvPr>
          <p:cNvSpPr/>
          <p:nvPr/>
        </p:nvSpPr>
        <p:spPr>
          <a:xfrm rot="5400000">
            <a:off x="9729926" y="5093167"/>
            <a:ext cx="398298" cy="337597"/>
          </a:xfrm>
          <a:prstGeom prst="rightArrow">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A7ED699-E478-4AF1-A319-0DCB021DCF4E}"/>
              </a:ext>
            </a:extLst>
          </p:cNvPr>
          <p:cNvSpPr txBox="1"/>
          <p:nvPr/>
        </p:nvSpPr>
        <p:spPr>
          <a:xfrm>
            <a:off x="8746807" y="5536987"/>
            <a:ext cx="2609759" cy="584775"/>
          </a:xfrm>
          <a:prstGeom prst="rect">
            <a:avLst/>
          </a:prstGeom>
          <a:noFill/>
        </p:spPr>
        <p:txBody>
          <a:bodyPr wrap="square" rtlCol="0">
            <a:spAutoFit/>
          </a:bodyPr>
          <a:lstStyle/>
          <a:p>
            <a:pPr algn="ctr"/>
            <a:r>
              <a:rPr lang="en-US" sz="3200" dirty="0"/>
              <a:t>ACTION</a:t>
            </a:r>
          </a:p>
        </p:txBody>
      </p:sp>
      <p:sp>
        <p:nvSpPr>
          <p:cNvPr id="33" name="TextBox 32">
            <a:extLst>
              <a:ext uri="{FF2B5EF4-FFF2-40B4-BE49-F238E27FC236}">
                <a16:creationId xmlns:a16="http://schemas.microsoft.com/office/drawing/2014/main" id="{38D1F8CC-9841-439A-AFBA-E5890C84C688}"/>
              </a:ext>
            </a:extLst>
          </p:cNvPr>
          <p:cNvSpPr txBox="1"/>
          <p:nvPr/>
        </p:nvSpPr>
        <p:spPr>
          <a:xfrm>
            <a:off x="6310752" y="4071532"/>
            <a:ext cx="2524790" cy="646331"/>
          </a:xfrm>
          <a:prstGeom prst="rect">
            <a:avLst/>
          </a:prstGeom>
          <a:noFill/>
        </p:spPr>
        <p:txBody>
          <a:bodyPr wrap="square" rtlCol="0">
            <a:spAutoFit/>
          </a:bodyPr>
          <a:lstStyle/>
          <a:p>
            <a:pPr algn="ctr"/>
            <a:r>
              <a:rPr lang="en-US" b="1" i="1" dirty="0"/>
              <a:t>“HOW”</a:t>
            </a:r>
          </a:p>
          <a:p>
            <a:pPr algn="ctr"/>
            <a:r>
              <a:rPr lang="en-US" b="1" dirty="0">
                <a:solidFill>
                  <a:srgbClr val="5B9BD5"/>
                </a:solidFill>
              </a:rPr>
              <a:t>THE PLAN</a:t>
            </a:r>
          </a:p>
        </p:txBody>
      </p:sp>
      <p:sp>
        <p:nvSpPr>
          <p:cNvPr id="35" name="Rectangle 34">
            <a:extLst>
              <a:ext uri="{FF2B5EF4-FFF2-40B4-BE49-F238E27FC236}">
                <a16:creationId xmlns:a16="http://schemas.microsoft.com/office/drawing/2014/main" id="{CF31EF65-4F8F-4B2D-ADD1-3934804925DF}"/>
              </a:ext>
            </a:extLst>
          </p:cNvPr>
          <p:cNvSpPr/>
          <p:nvPr/>
        </p:nvSpPr>
        <p:spPr>
          <a:xfrm>
            <a:off x="335618" y="3276347"/>
            <a:ext cx="922728" cy="589601"/>
          </a:xfrm>
          <a:prstGeom prst="rect">
            <a:avLst/>
          </a:prstGeom>
          <a:solidFill>
            <a:srgbClr val="00B050">
              <a:alpha val="4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554F20F2-4202-4EBE-B4B3-F412B2CCAA4E}"/>
              </a:ext>
            </a:extLst>
          </p:cNvPr>
          <p:cNvSpPr/>
          <p:nvPr/>
        </p:nvSpPr>
        <p:spPr>
          <a:xfrm>
            <a:off x="1936201" y="3241919"/>
            <a:ext cx="1735543" cy="128415"/>
          </a:xfrm>
          <a:prstGeom prst="rect">
            <a:avLst/>
          </a:prstGeom>
          <a:solidFill>
            <a:srgbClr val="00B050">
              <a:alpha val="4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974AC29A-25D8-4D61-8DDD-CB36AC8BECA0}"/>
              </a:ext>
            </a:extLst>
          </p:cNvPr>
          <p:cNvSpPr/>
          <p:nvPr/>
        </p:nvSpPr>
        <p:spPr>
          <a:xfrm>
            <a:off x="6609762" y="3246377"/>
            <a:ext cx="1660619" cy="280914"/>
          </a:xfrm>
          <a:prstGeom prst="rect">
            <a:avLst/>
          </a:prstGeom>
          <a:solidFill>
            <a:srgbClr val="00B050">
              <a:alpha val="4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9F07C393-22DF-432D-83C6-FC33421F285D}"/>
              </a:ext>
            </a:extLst>
          </p:cNvPr>
          <p:cNvSpPr/>
          <p:nvPr/>
        </p:nvSpPr>
        <p:spPr>
          <a:xfrm>
            <a:off x="8530685" y="2947276"/>
            <a:ext cx="3036930" cy="3294786"/>
          </a:xfrm>
          <a:prstGeom prst="rect">
            <a:avLst/>
          </a:prstGeom>
          <a:solidFill>
            <a:srgbClr val="FF0000">
              <a:alpha val="4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BC664B4B-6922-4BFE-BB0D-CDC30ABEB1BC}"/>
              </a:ext>
            </a:extLst>
          </p:cNvPr>
          <p:cNvSpPr txBox="1"/>
          <p:nvPr/>
        </p:nvSpPr>
        <p:spPr>
          <a:xfrm>
            <a:off x="308411" y="2401598"/>
            <a:ext cx="6270596" cy="584775"/>
          </a:xfrm>
          <a:prstGeom prst="rect">
            <a:avLst/>
          </a:prstGeom>
          <a:noFill/>
        </p:spPr>
        <p:txBody>
          <a:bodyPr wrap="square" rtlCol="0">
            <a:spAutoFit/>
          </a:bodyPr>
          <a:lstStyle/>
          <a:p>
            <a:r>
              <a:rPr lang="en-US" sz="3200" b="1" dirty="0">
                <a:solidFill>
                  <a:srgbClr val="00B050"/>
                </a:solidFill>
              </a:rPr>
              <a:t>THE THINGS IN YOUR CONTROL</a:t>
            </a:r>
          </a:p>
        </p:txBody>
      </p:sp>
      <p:sp>
        <p:nvSpPr>
          <p:cNvPr id="43" name="TextBox 42">
            <a:extLst>
              <a:ext uri="{FF2B5EF4-FFF2-40B4-BE49-F238E27FC236}">
                <a16:creationId xmlns:a16="http://schemas.microsoft.com/office/drawing/2014/main" id="{B9BFB2D2-1C9C-4BD7-85E6-9C72F03A2B47}"/>
              </a:ext>
            </a:extLst>
          </p:cNvPr>
          <p:cNvSpPr txBox="1"/>
          <p:nvPr/>
        </p:nvSpPr>
        <p:spPr>
          <a:xfrm>
            <a:off x="8441909" y="2414376"/>
            <a:ext cx="3476822" cy="584775"/>
          </a:xfrm>
          <a:prstGeom prst="rect">
            <a:avLst/>
          </a:prstGeom>
          <a:noFill/>
        </p:spPr>
        <p:txBody>
          <a:bodyPr wrap="square" rtlCol="0">
            <a:spAutoFit/>
          </a:bodyPr>
          <a:lstStyle/>
          <a:p>
            <a:r>
              <a:rPr lang="en-US" sz="3200" b="1" dirty="0">
                <a:solidFill>
                  <a:srgbClr val="FF0000"/>
                </a:solidFill>
              </a:rPr>
              <a:t>NO CONTROL...</a:t>
            </a:r>
          </a:p>
        </p:txBody>
      </p:sp>
      <p:sp>
        <p:nvSpPr>
          <p:cNvPr id="44" name="TextBox 43">
            <a:extLst>
              <a:ext uri="{FF2B5EF4-FFF2-40B4-BE49-F238E27FC236}">
                <a16:creationId xmlns:a16="http://schemas.microsoft.com/office/drawing/2014/main" id="{87BE38F0-8504-4152-8B1E-E53E728959EB}"/>
              </a:ext>
            </a:extLst>
          </p:cNvPr>
          <p:cNvSpPr txBox="1"/>
          <p:nvPr/>
        </p:nvSpPr>
        <p:spPr>
          <a:xfrm>
            <a:off x="7112839" y="6190186"/>
            <a:ext cx="5294874" cy="553998"/>
          </a:xfrm>
          <a:prstGeom prst="rect">
            <a:avLst/>
          </a:prstGeom>
          <a:noFill/>
        </p:spPr>
        <p:txBody>
          <a:bodyPr wrap="square" rtlCol="0">
            <a:spAutoFit/>
          </a:bodyPr>
          <a:lstStyle/>
          <a:p>
            <a:pPr algn="ctr"/>
            <a:r>
              <a:rPr lang="en-US" sz="3000" b="1" dirty="0">
                <a:solidFill>
                  <a:srgbClr val="FF0000"/>
                </a:solidFill>
              </a:rPr>
              <a:t>BUT YOU CAN  INFLUENCE!</a:t>
            </a:r>
          </a:p>
        </p:txBody>
      </p:sp>
      <p:sp>
        <p:nvSpPr>
          <p:cNvPr id="45" name="Rectangle 44">
            <a:extLst>
              <a:ext uri="{FF2B5EF4-FFF2-40B4-BE49-F238E27FC236}">
                <a16:creationId xmlns:a16="http://schemas.microsoft.com/office/drawing/2014/main" id="{7C6A332C-A84E-4775-ABB7-42B1F02CD576}"/>
              </a:ext>
            </a:extLst>
          </p:cNvPr>
          <p:cNvSpPr/>
          <p:nvPr/>
        </p:nvSpPr>
        <p:spPr>
          <a:xfrm>
            <a:off x="4438721" y="3250085"/>
            <a:ext cx="1872031" cy="589601"/>
          </a:xfrm>
          <a:prstGeom prst="rect">
            <a:avLst/>
          </a:prstGeom>
          <a:solidFill>
            <a:srgbClr val="00B050">
              <a:alpha val="4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3BD5EBE3-E6BA-4A1C-8E8B-90F98DC916A6}"/>
              </a:ext>
            </a:extLst>
          </p:cNvPr>
          <p:cNvGrpSpPr/>
          <p:nvPr/>
        </p:nvGrpSpPr>
        <p:grpSpPr>
          <a:xfrm>
            <a:off x="298548" y="3296104"/>
            <a:ext cx="7988848" cy="523220"/>
            <a:chOff x="880271" y="4654771"/>
            <a:chExt cx="7988848" cy="523220"/>
          </a:xfrm>
        </p:grpSpPr>
        <p:sp>
          <p:nvSpPr>
            <p:cNvPr id="32" name="TextBox 31">
              <a:extLst>
                <a:ext uri="{FF2B5EF4-FFF2-40B4-BE49-F238E27FC236}">
                  <a16:creationId xmlns:a16="http://schemas.microsoft.com/office/drawing/2014/main" id="{42D0582E-F5CE-4386-91D1-F4D1FBEF783E}"/>
                </a:ext>
              </a:extLst>
            </p:cNvPr>
            <p:cNvSpPr txBox="1"/>
            <p:nvPr/>
          </p:nvSpPr>
          <p:spPr>
            <a:xfrm>
              <a:off x="880271" y="4654771"/>
              <a:ext cx="7988848" cy="523220"/>
            </a:xfrm>
            <a:prstGeom prst="rect">
              <a:avLst/>
            </a:prstGeom>
            <a:noFill/>
          </p:spPr>
          <p:txBody>
            <a:bodyPr wrap="square" rtlCol="0">
              <a:spAutoFit/>
            </a:bodyPr>
            <a:lstStyle/>
            <a:p>
              <a:r>
                <a:rPr lang="en-US" sz="2800" dirty="0"/>
                <a:t>IDEA        CONCEPT        PROPOSAL</a:t>
              </a:r>
            </a:p>
          </p:txBody>
        </p:sp>
        <p:sp>
          <p:nvSpPr>
            <p:cNvPr id="34" name="Arrow: Right 10">
              <a:extLst>
                <a:ext uri="{FF2B5EF4-FFF2-40B4-BE49-F238E27FC236}">
                  <a16:creationId xmlns:a16="http://schemas.microsoft.com/office/drawing/2014/main" id="{41EF7A23-2AEC-4214-8E1F-C3FBC215A73C}"/>
                </a:ext>
              </a:extLst>
            </p:cNvPr>
            <p:cNvSpPr/>
            <p:nvPr/>
          </p:nvSpPr>
          <p:spPr>
            <a:xfrm>
              <a:off x="2014894" y="4778361"/>
              <a:ext cx="398298" cy="337597"/>
            </a:xfrm>
            <a:prstGeom prst="rightArrow">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19">
              <a:extLst>
                <a:ext uri="{FF2B5EF4-FFF2-40B4-BE49-F238E27FC236}">
                  <a16:creationId xmlns:a16="http://schemas.microsoft.com/office/drawing/2014/main" id="{B9EDF0A8-CC82-4F44-B10F-7EA1919804AC}"/>
                </a:ext>
              </a:extLst>
            </p:cNvPr>
            <p:cNvSpPr/>
            <p:nvPr/>
          </p:nvSpPr>
          <p:spPr>
            <a:xfrm>
              <a:off x="4465228" y="4778361"/>
              <a:ext cx="398298" cy="337597"/>
            </a:xfrm>
            <a:prstGeom prst="rightArrow">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571EB5A3-DE59-4582-A519-63F74AA7A743}"/>
              </a:ext>
            </a:extLst>
          </p:cNvPr>
          <p:cNvSpPr txBox="1"/>
          <p:nvPr/>
        </p:nvSpPr>
        <p:spPr>
          <a:xfrm>
            <a:off x="6600912" y="3271624"/>
            <a:ext cx="1723667" cy="523220"/>
          </a:xfrm>
          <a:prstGeom prst="rect">
            <a:avLst/>
          </a:prstGeom>
          <a:noFill/>
        </p:spPr>
        <p:txBody>
          <a:bodyPr wrap="square" rtlCol="0">
            <a:spAutoFit/>
          </a:bodyPr>
          <a:lstStyle/>
          <a:p>
            <a:r>
              <a:rPr lang="en-US" sz="2800" dirty="0"/>
              <a:t>PROJECT</a:t>
            </a:r>
          </a:p>
        </p:txBody>
      </p:sp>
    </p:spTree>
    <p:extLst>
      <p:ext uri="{BB962C8B-B14F-4D97-AF65-F5344CB8AC3E}">
        <p14:creationId xmlns:p14="http://schemas.microsoft.com/office/powerpoint/2010/main" val="494252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BA27-F912-44D2-A475-B0B1798756A3}"/>
              </a:ext>
            </a:extLst>
          </p:cNvPr>
          <p:cNvSpPr>
            <a:spLocks noGrp="1"/>
          </p:cNvSpPr>
          <p:nvPr>
            <p:ph type="title"/>
          </p:nvPr>
        </p:nvSpPr>
        <p:spPr>
          <a:xfrm>
            <a:off x="638175" y="610912"/>
            <a:ext cx="10991850" cy="627673"/>
          </a:xfrm>
        </p:spPr>
        <p:txBody>
          <a:bodyPr/>
          <a:lstStyle/>
          <a:p>
            <a:r>
              <a:rPr lang="en-US" dirty="0"/>
              <a:t>Revisiting “Broader Impacts”</a:t>
            </a:r>
          </a:p>
        </p:txBody>
      </p:sp>
      <p:sp>
        <p:nvSpPr>
          <p:cNvPr id="3" name="Slide Number Placeholder 2">
            <a:extLst>
              <a:ext uri="{FF2B5EF4-FFF2-40B4-BE49-F238E27FC236}">
                <a16:creationId xmlns:a16="http://schemas.microsoft.com/office/drawing/2014/main" id="{B66C52C5-CFEA-496D-8C5F-358A8665BCD1}"/>
              </a:ext>
            </a:extLst>
          </p:cNvPr>
          <p:cNvSpPr>
            <a:spLocks noGrp="1"/>
          </p:cNvSpPr>
          <p:nvPr>
            <p:ph type="sldNum" sz="quarter" idx="4294967295"/>
          </p:nvPr>
        </p:nvSpPr>
        <p:spPr/>
        <p:txBody>
          <a:bodyPr/>
          <a:lstStyle/>
          <a:p>
            <a:endParaRPr lang="en-US" dirty="0"/>
          </a:p>
        </p:txBody>
      </p:sp>
      <p:sp>
        <p:nvSpPr>
          <p:cNvPr id="5" name="Title 1">
            <a:extLst>
              <a:ext uri="{FF2B5EF4-FFF2-40B4-BE49-F238E27FC236}">
                <a16:creationId xmlns:a16="http://schemas.microsoft.com/office/drawing/2014/main" id="{8EED41AC-8337-4C46-AB56-CE66266E5EDA}"/>
              </a:ext>
            </a:extLst>
          </p:cNvPr>
          <p:cNvSpPr txBox="1">
            <a:spLocks/>
          </p:cNvSpPr>
          <p:nvPr/>
        </p:nvSpPr>
        <p:spPr>
          <a:xfrm>
            <a:off x="638173" y="1402060"/>
            <a:ext cx="8393631" cy="286099"/>
          </a:xfrm>
          <a:prstGeom prst="rect">
            <a:avLst/>
          </a:prstGeom>
          <a:noFill/>
          <a:ln w="12700">
            <a:noFill/>
          </a:ln>
        </p:spPr>
        <p:txBody>
          <a:bodyPr vert="horz" lIns="0" tIns="0" rIns="0" bIns="0" rtlCol="0" anchor="ctr" anchorCtr="0">
            <a:noAutofit/>
          </a:bodyPr>
          <a:lstStyle>
            <a:lvl1pPr marL="114300" indent="0" algn="l" defTabSz="914400" rtl="0" eaLnBrk="1" latinLnBrk="0" hangingPunct="1">
              <a:lnSpc>
                <a:spcPct val="90000"/>
              </a:lnSpc>
              <a:spcBef>
                <a:spcPct val="0"/>
              </a:spcBef>
              <a:buNone/>
              <a:defRPr sz="3600" b="1" kern="1200">
                <a:solidFill>
                  <a:srgbClr val="461D7C"/>
                </a:solidFill>
                <a:latin typeface="+mn-lt"/>
                <a:ea typeface="+mj-ea"/>
                <a:cs typeface="+mj-cs"/>
              </a:defRPr>
            </a:lvl1pPr>
          </a:lstStyle>
          <a:p>
            <a:r>
              <a:rPr lang="en-US" sz="2400" dirty="0">
                <a:solidFill>
                  <a:srgbClr val="D29F13"/>
                </a:solidFill>
              </a:rPr>
              <a:t>AIM TO CREATE VALUE, AND WRITE TO SUGGEST IMPACT</a:t>
            </a:r>
          </a:p>
        </p:txBody>
      </p:sp>
      <p:sp>
        <p:nvSpPr>
          <p:cNvPr id="6" name="TextBox 5">
            <a:extLst>
              <a:ext uri="{FF2B5EF4-FFF2-40B4-BE49-F238E27FC236}">
                <a16:creationId xmlns:a16="http://schemas.microsoft.com/office/drawing/2014/main" id="{66B9CDC3-BA73-4E1C-A50D-0F7D9E8B7EE1}"/>
              </a:ext>
            </a:extLst>
          </p:cNvPr>
          <p:cNvSpPr txBox="1"/>
          <p:nvPr/>
        </p:nvSpPr>
        <p:spPr>
          <a:xfrm>
            <a:off x="711540" y="2455324"/>
            <a:ext cx="10845120" cy="523220"/>
          </a:xfrm>
          <a:prstGeom prst="rect">
            <a:avLst/>
          </a:prstGeom>
          <a:noFill/>
        </p:spPr>
        <p:txBody>
          <a:bodyPr wrap="square" rtlCol="0">
            <a:spAutoFit/>
          </a:bodyPr>
          <a:lstStyle/>
          <a:p>
            <a:r>
              <a:rPr lang="en-US" sz="2800" b="1" dirty="0">
                <a:solidFill>
                  <a:srgbClr val="461D7C"/>
                </a:solidFill>
              </a:rPr>
              <a:t>A Proposal = A Sales Pitch = A Value Proposition</a:t>
            </a:r>
            <a:endParaRPr lang="en-US" sz="2800" dirty="0"/>
          </a:p>
        </p:txBody>
      </p:sp>
      <p:sp>
        <p:nvSpPr>
          <p:cNvPr id="8" name="TextBox 7">
            <a:extLst>
              <a:ext uri="{FF2B5EF4-FFF2-40B4-BE49-F238E27FC236}">
                <a16:creationId xmlns:a16="http://schemas.microsoft.com/office/drawing/2014/main" id="{7462017A-14F2-4432-8D9D-3E06B5AE30AE}"/>
              </a:ext>
            </a:extLst>
          </p:cNvPr>
          <p:cNvSpPr txBox="1"/>
          <p:nvPr/>
        </p:nvSpPr>
        <p:spPr>
          <a:xfrm>
            <a:off x="711540" y="2978544"/>
            <a:ext cx="11480460" cy="3293209"/>
          </a:xfrm>
          <a:prstGeom prst="rect">
            <a:avLst/>
          </a:prstGeom>
          <a:noFill/>
        </p:spPr>
        <p:txBody>
          <a:bodyPr wrap="square" rtlCol="0">
            <a:spAutoFit/>
          </a:bodyPr>
          <a:lstStyle/>
          <a:p>
            <a:r>
              <a:rPr lang="en-US" sz="2600" b="1" dirty="0">
                <a:solidFill>
                  <a:srgbClr val="0070C0"/>
                </a:solidFill>
              </a:rPr>
              <a:t>1. Relative: </a:t>
            </a:r>
            <a:r>
              <a:rPr lang="en-US" sz="2600" dirty="0"/>
              <a:t>why would stakeholder care about pain/gain? Vs. doing nothing?</a:t>
            </a:r>
          </a:p>
          <a:p>
            <a:pPr marL="514350" indent="-514350">
              <a:buAutoNum type="arabicPeriod"/>
            </a:pPr>
            <a:endParaRPr lang="en-US" sz="2600" dirty="0"/>
          </a:p>
          <a:p>
            <a:r>
              <a:rPr lang="en-US" sz="2600" b="1" dirty="0">
                <a:solidFill>
                  <a:srgbClr val="0070C0"/>
                </a:solidFill>
              </a:rPr>
              <a:t>2. Prioritize: </a:t>
            </a:r>
            <a:r>
              <a:rPr lang="en-US" sz="2600" dirty="0"/>
              <a:t>Get stakeholders to care - </a:t>
            </a:r>
            <a:r>
              <a:rPr lang="en-US" sz="2600" b="1" dirty="0">
                <a:solidFill>
                  <a:srgbClr val="00B050"/>
                </a:solidFill>
              </a:rPr>
              <a:t>they drive impact</a:t>
            </a:r>
          </a:p>
          <a:p>
            <a:endParaRPr lang="en-US" sz="2600" dirty="0"/>
          </a:p>
          <a:p>
            <a:r>
              <a:rPr lang="en-US" sz="2600" b="1" dirty="0">
                <a:solidFill>
                  <a:srgbClr val="0070C0"/>
                </a:solidFill>
              </a:rPr>
              <a:t>3. Testable: </a:t>
            </a:r>
            <a:r>
              <a:rPr lang="en-US" sz="2600" dirty="0"/>
              <a:t>Can you determine if the concept moves the needle? </a:t>
            </a:r>
          </a:p>
          <a:p>
            <a:endParaRPr lang="en-US" sz="2600" dirty="0"/>
          </a:p>
          <a:p>
            <a:r>
              <a:rPr lang="en-US" sz="2600" b="1" dirty="0">
                <a:solidFill>
                  <a:srgbClr val="0070C0"/>
                </a:solidFill>
              </a:rPr>
              <a:t>4. Measurable: </a:t>
            </a:r>
            <a:r>
              <a:rPr lang="en-US" sz="2600" dirty="0"/>
              <a:t>How will you determine that?</a:t>
            </a:r>
          </a:p>
        </p:txBody>
      </p:sp>
    </p:spTree>
    <p:extLst>
      <p:ext uri="{BB962C8B-B14F-4D97-AF65-F5344CB8AC3E}">
        <p14:creationId xmlns:p14="http://schemas.microsoft.com/office/powerpoint/2010/main" val="161298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F0E3AB5-A019-4343-8A7F-909D866E124D}"/>
              </a:ext>
            </a:extLst>
          </p:cNvPr>
          <p:cNvGrpSpPr/>
          <p:nvPr/>
        </p:nvGrpSpPr>
        <p:grpSpPr>
          <a:xfrm>
            <a:off x="1302340" y="3031868"/>
            <a:ext cx="9516785" cy="3615425"/>
            <a:chOff x="1302340" y="3029676"/>
            <a:chExt cx="9516785" cy="3615425"/>
          </a:xfrm>
        </p:grpSpPr>
        <p:sp>
          <p:nvSpPr>
            <p:cNvPr id="8" name="TextBox 7">
              <a:extLst>
                <a:ext uri="{FF2B5EF4-FFF2-40B4-BE49-F238E27FC236}">
                  <a16:creationId xmlns:a16="http://schemas.microsoft.com/office/drawing/2014/main" id="{2947CC5E-7A92-4F26-BDC0-EF278E8FD49A}"/>
                </a:ext>
              </a:extLst>
            </p:cNvPr>
            <p:cNvSpPr txBox="1"/>
            <p:nvPr/>
          </p:nvSpPr>
          <p:spPr>
            <a:xfrm>
              <a:off x="3371851" y="6060326"/>
              <a:ext cx="6520544" cy="584775"/>
            </a:xfrm>
            <a:prstGeom prst="rect">
              <a:avLst/>
            </a:prstGeom>
            <a:noFill/>
          </p:spPr>
          <p:txBody>
            <a:bodyPr wrap="square" rtlCol="0">
              <a:spAutoFit/>
            </a:bodyPr>
            <a:lstStyle/>
            <a:p>
              <a:r>
                <a:rPr lang="en-US" sz="3200" b="1" dirty="0">
                  <a:solidFill>
                    <a:srgbClr val="00B050"/>
                  </a:solidFill>
                </a:rPr>
                <a:t>THIS IS A BROADER IMPACT</a:t>
              </a:r>
            </a:p>
          </p:txBody>
        </p:sp>
        <p:sp>
          <p:nvSpPr>
            <p:cNvPr id="9" name="Rectangle 8">
              <a:extLst>
                <a:ext uri="{FF2B5EF4-FFF2-40B4-BE49-F238E27FC236}">
                  <a16:creationId xmlns:a16="http://schemas.microsoft.com/office/drawing/2014/main" id="{7110AC53-05C8-4FB5-AFAA-42B5B68BCA19}"/>
                </a:ext>
              </a:extLst>
            </p:cNvPr>
            <p:cNvSpPr/>
            <p:nvPr/>
          </p:nvSpPr>
          <p:spPr>
            <a:xfrm>
              <a:off x="1302340" y="3029676"/>
              <a:ext cx="9516785" cy="3030650"/>
            </a:xfrm>
            <a:prstGeom prst="rect">
              <a:avLst/>
            </a:prstGeom>
            <a:solidFill>
              <a:srgbClr val="00B050">
                <a:alpha val="4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8330BA27-F912-44D2-A475-B0B1798756A3}"/>
              </a:ext>
            </a:extLst>
          </p:cNvPr>
          <p:cNvSpPr>
            <a:spLocks noGrp="1"/>
          </p:cNvSpPr>
          <p:nvPr>
            <p:ph type="title"/>
          </p:nvPr>
        </p:nvSpPr>
        <p:spPr>
          <a:xfrm>
            <a:off x="638175" y="721268"/>
            <a:ext cx="10991850" cy="627673"/>
          </a:xfrm>
        </p:spPr>
        <p:txBody>
          <a:bodyPr/>
          <a:lstStyle/>
          <a:p>
            <a:r>
              <a:rPr lang="en-US" dirty="0"/>
              <a:t>Revisiting “Broader Impacts”</a:t>
            </a:r>
          </a:p>
        </p:txBody>
      </p:sp>
      <p:sp>
        <p:nvSpPr>
          <p:cNvPr id="3" name="Slide Number Placeholder 2">
            <a:extLst>
              <a:ext uri="{FF2B5EF4-FFF2-40B4-BE49-F238E27FC236}">
                <a16:creationId xmlns:a16="http://schemas.microsoft.com/office/drawing/2014/main" id="{B66C52C5-CFEA-496D-8C5F-358A8665BCD1}"/>
              </a:ext>
            </a:extLst>
          </p:cNvPr>
          <p:cNvSpPr>
            <a:spLocks noGrp="1"/>
          </p:cNvSpPr>
          <p:nvPr>
            <p:ph type="sldNum" sz="quarter" idx="4294967295"/>
          </p:nvPr>
        </p:nvSpPr>
        <p:spPr/>
        <p:txBody>
          <a:bodyPr/>
          <a:lstStyle/>
          <a:p>
            <a:endParaRPr lang="en-US" dirty="0"/>
          </a:p>
        </p:txBody>
      </p:sp>
      <p:sp>
        <p:nvSpPr>
          <p:cNvPr id="5" name="Title 1">
            <a:extLst>
              <a:ext uri="{FF2B5EF4-FFF2-40B4-BE49-F238E27FC236}">
                <a16:creationId xmlns:a16="http://schemas.microsoft.com/office/drawing/2014/main" id="{8EED41AC-8337-4C46-AB56-CE66266E5EDA}"/>
              </a:ext>
            </a:extLst>
          </p:cNvPr>
          <p:cNvSpPr txBox="1">
            <a:spLocks/>
          </p:cNvSpPr>
          <p:nvPr/>
        </p:nvSpPr>
        <p:spPr>
          <a:xfrm>
            <a:off x="638173" y="1512416"/>
            <a:ext cx="10845120" cy="286099"/>
          </a:xfrm>
          <a:prstGeom prst="rect">
            <a:avLst/>
          </a:prstGeom>
          <a:noFill/>
          <a:ln w="12700">
            <a:noFill/>
          </a:ln>
        </p:spPr>
        <p:txBody>
          <a:bodyPr vert="horz" lIns="0" tIns="0" rIns="0" bIns="0" rtlCol="0" anchor="ctr" anchorCtr="0">
            <a:noAutofit/>
          </a:bodyPr>
          <a:lstStyle>
            <a:lvl1pPr marL="114300" indent="0" algn="l" defTabSz="914400" rtl="0" eaLnBrk="1" latinLnBrk="0" hangingPunct="1">
              <a:lnSpc>
                <a:spcPct val="90000"/>
              </a:lnSpc>
              <a:spcBef>
                <a:spcPct val="0"/>
              </a:spcBef>
              <a:buNone/>
              <a:defRPr sz="3600" b="1" kern="1200">
                <a:solidFill>
                  <a:srgbClr val="461D7C"/>
                </a:solidFill>
                <a:latin typeface="+mn-lt"/>
                <a:ea typeface="+mj-ea"/>
                <a:cs typeface="+mj-cs"/>
              </a:defRPr>
            </a:lvl1pPr>
          </a:lstStyle>
          <a:p>
            <a:r>
              <a:rPr lang="en-US" sz="2400" dirty="0">
                <a:solidFill>
                  <a:srgbClr val="D29F13"/>
                </a:solidFill>
              </a:rPr>
              <a:t>A SUGGESTED FORMAT: IDENTIFY STAKEHOLDERS + FRAME “BROADER IMPACTS”</a:t>
            </a:r>
          </a:p>
        </p:txBody>
      </p:sp>
      <p:sp>
        <p:nvSpPr>
          <p:cNvPr id="6" name="TextBox 5">
            <a:extLst>
              <a:ext uri="{FF2B5EF4-FFF2-40B4-BE49-F238E27FC236}">
                <a16:creationId xmlns:a16="http://schemas.microsoft.com/office/drawing/2014/main" id="{66B9CDC3-BA73-4E1C-A50D-0F7D9E8B7EE1}"/>
              </a:ext>
            </a:extLst>
          </p:cNvPr>
          <p:cNvSpPr txBox="1"/>
          <p:nvPr/>
        </p:nvSpPr>
        <p:spPr>
          <a:xfrm>
            <a:off x="638173" y="2446144"/>
            <a:ext cx="10845120" cy="523220"/>
          </a:xfrm>
          <a:prstGeom prst="rect">
            <a:avLst/>
          </a:prstGeom>
          <a:noFill/>
        </p:spPr>
        <p:txBody>
          <a:bodyPr wrap="square" rtlCol="0">
            <a:spAutoFit/>
          </a:bodyPr>
          <a:lstStyle/>
          <a:p>
            <a:r>
              <a:rPr lang="en-US" sz="2800" b="1" dirty="0">
                <a:solidFill>
                  <a:srgbClr val="461D7C"/>
                </a:solidFill>
              </a:rPr>
              <a:t>A Proposal = A Sales Pitch = A Value Proposition</a:t>
            </a:r>
            <a:endParaRPr lang="en-US" sz="2800" dirty="0"/>
          </a:p>
        </p:txBody>
      </p:sp>
      <p:sp>
        <p:nvSpPr>
          <p:cNvPr id="7" name="TextBox 6">
            <a:extLst>
              <a:ext uri="{FF2B5EF4-FFF2-40B4-BE49-F238E27FC236}">
                <a16:creationId xmlns:a16="http://schemas.microsoft.com/office/drawing/2014/main" id="{84416F91-7381-4B15-AE3D-84A30DE84FE2}"/>
              </a:ext>
            </a:extLst>
          </p:cNvPr>
          <p:cNvSpPr txBox="1"/>
          <p:nvPr/>
        </p:nvSpPr>
        <p:spPr>
          <a:xfrm>
            <a:off x="1735623" y="3031868"/>
            <a:ext cx="9315371" cy="3093154"/>
          </a:xfrm>
          <a:prstGeom prst="rect">
            <a:avLst/>
          </a:prstGeom>
          <a:noFill/>
        </p:spPr>
        <p:txBody>
          <a:bodyPr wrap="none" rtlCol="0">
            <a:spAutoFit/>
          </a:bodyPr>
          <a:lstStyle/>
          <a:p>
            <a:pPr>
              <a:lnSpc>
                <a:spcPct val="130000"/>
              </a:lnSpc>
            </a:pPr>
            <a:r>
              <a:rPr lang="en-US" sz="3000" b="1" dirty="0">
                <a:solidFill>
                  <a:schemeClr val="tx1"/>
                </a:solidFill>
              </a:rPr>
              <a:t>Our </a:t>
            </a:r>
            <a:r>
              <a:rPr lang="en-US" sz="3000" b="1" dirty="0"/>
              <a:t>idea</a:t>
            </a:r>
            <a:r>
              <a:rPr lang="en-US" sz="3000" b="1" dirty="0">
                <a:solidFill>
                  <a:schemeClr val="tx1"/>
                </a:solidFill>
              </a:rPr>
              <a:t>  </a:t>
            </a:r>
            <a:r>
              <a:rPr lang="en-US" sz="3000" b="1" u="sng" dirty="0">
                <a:solidFill>
                  <a:schemeClr val="bg1"/>
                </a:solidFill>
              </a:rPr>
              <a:t>(</a:t>
            </a:r>
            <a:r>
              <a:rPr lang="en-US" sz="3000" b="1" i="1" u="sng" dirty="0">
                <a:solidFill>
                  <a:schemeClr val="bg1"/>
                </a:solidFill>
              </a:rPr>
              <a:t>research offering / effort</a:t>
            </a:r>
            <a:r>
              <a:rPr lang="en-US" sz="3000" b="1" u="sng" dirty="0">
                <a:solidFill>
                  <a:schemeClr val="bg1"/>
                </a:solidFill>
              </a:rPr>
              <a:t>)</a:t>
            </a:r>
          </a:p>
          <a:p>
            <a:pPr>
              <a:lnSpc>
                <a:spcPct val="130000"/>
              </a:lnSpc>
            </a:pPr>
            <a:r>
              <a:rPr lang="en-US" sz="3000" b="1" dirty="0"/>
              <a:t>h</a:t>
            </a:r>
            <a:r>
              <a:rPr lang="en-US" sz="3000" b="1" dirty="0">
                <a:solidFill>
                  <a:schemeClr val="tx1"/>
                </a:solidFill>
              </a:rPr>
              <a:t>elps   </a:t>
            </a:r>
            <a:r>
              <a:rPr lang="en-US" sz="3000" b="1" dirty="0">
                <a:solidFill>
                  <a:schemeClr val="bg1"/>
                </a:solidFill>
              </a:rPr>
              <a:t>(</a:t>
            </a:r>
            <a:r>
              <a:rPr lang="en-US" sz="3000" b="1" i="1" u="sng" dirty="0">
                <a:solidFill>
                  <a:schemeClr val="bg1"/>
                </a:solidFill>
              </a:rPr>
              <a:t>a defined stakeholder</a:t>
            </a:r>
            <a:r>
              <a:rPr lang="en-US" sz="3000" b="1" dirty="0">
                <a:solidFill>
                  <a:schemeClr val="bg1"/>
                </a:solidFill>
              </a:rPr>
              <a:t>)</a:t>
            </a:r>
          </a:p>
          <a:p>
            <a:pPr>
              <a:lnSpc>
                <a:spcPct val="130000"/>
              </a:lnSpc>
            </a:pPr>
            <a:r>
              <a:rPr lang="en-US" sz="3000" b="1" dirty="0"/>
              <a:t>who wants to   </a:t>
            </a:r>
            <a:r>
              <a:rPr lang="en-US" sz="3000" b="1" dirty="0">
                <a:solidFill>
                  <a:schemeClr val="bg1"/>
                </a:solidFill>
              </a:rPr>
              <a:t>(</a:t>
            </a:r>
            <a:r>
              <a:rPr lang="en-US" sz="3000" b="1" i="1" u="sng" dirty="0">
                <a:solidFill>
                  <a:schemeClr val="bg1"/>
                </a:solidFill>
              </a:rPr>
              <a:t>complete some task / objective</a:t>
            </a:r>
            <a:r>
              <a:rPr lang="en-US" sz="3000" b="1" dirty="0">
                <a:solidFill>
                  <a:schemeClr val="bg1"/>
                </a:solidFill>
              </a:rPr>
              <a:t>) </a:t>
            </a:r>
          </a:p>
          <a:p>
            <a:pPr>
              <a:lnSpc>
                <a:spcPct val="130000"/>
              </a:lnSpc>
            </a:pPr>
            <a:r>
              <a:rPr lang="en-US" sz="3000" b="1" dirty="0">
                <a:solidFill>
                  <a:schemeClr val="tx1"/>
                </a:solidFill>
              </a:rPr>
              <a:t>by   </a:t>
            </a:r>
            <a:r>
              <a:rPr lang="en-US" sz="3000" b="1" dirty="0">
                <a:solidFill>
                  <a:schemeClr val="bg1"/>
                </a:solidFill>
              </a:rPr>
              <a:t>(</a:t>
            </a:r>
            <a:r>
              <a:rPr lang="en-US" sz="3000" b="1" i="1" u="sng" dirty="0">
                <a:solidFill>
                  <a:schemeClr val="bg1"/>
                </a:solidFill>
              </a:rPr>
              <a:t>reducing / avoiding a stakeholder pain</a:t>
            </a:r>
            <a:r>
              <a:rPr lang="en-US" sz="3000" b="1" dirty="0">
                <a:solidFill>
                  <a:schemeClr val="bg1"/>
                </a:solidFill>
              </a:rPr>
              <a:t>)</a:t>
            </a:r>
          </a:p>
          <a:p>
            <a:pPr>
              <a:lnSpc>
                <a:spcPct val="130000"/>
              </a:lnSpc>
            </a:pPr>
            <a:r>
              <a:rPr lang="en-US" sz="3000" b="1" dirty="0"/>
              <a:t>and   </a:t>
            </a:r>
            <a:r>
              <a:rPr lang="en-US" sz="3000" b="1" dirty="0">
                <a:solidFill>
                  <a:schemeClr val="bg1"/>
                </a:solidFill>
              </a:rPr>
              <a:t>(</a:t>
            </a:r>
            <a:r>
              <a:rPr lang="en-US" sz="3000" b="1" i="1" u="sng" dirty="0">
                <a:solidFill>
                  <a:schemeClr val="bg1"/>
                </a:solidFill>
              </a:rPr>
              <a:t>increasing / enabling a stakeholder gain</a:t>
            </a:r>
            <a:r>
              <a:rPr lang="en-US" sz="3000" b="1" dirty="0">
                <a:solidFill>
                  <a:schemeClr val="bg1"/>
                </a:solidFill>
              </a:rPr>
              <a:t>)</a:t>
            </a:r>
          </a:p>
        </p:txBody>
      </p:sp>
    </p:spTree>
    <p:extLst>
      <p:ext uri="{BB962C8B-B14F-4D97-AF65-F5344CB8AC3E}">
        <p14:creationId xmlns:p14="http://schemas.microsoft.com/office/powerpoint/2010/main" val="7996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867" y="595223"/>
            <a:ext cx="9144000" cy="1661020"/>
          </a:xfrm>
        </p:spPr>
        <p:txBody>
          <a:bodyPr>
            <a:normAutofit/>
          </a:bodyPr>
          <a:lstStyle/>
          <a:p>
            <a:pPr algn="ctr"/>
            <a:r>
              <a:rPr lang="en-US" dirty="0" smtClean="0">
                <a:solidFill>
                  <a:schemeClr val="bg1"/>
                </a:solidFill>
                <a:latin typeface="Bookman Old Style" panose="02050604050505020204" pitchFamily="18" charset="0"/>
              </a:rPr>
              <a:t>National Science Foundation</a:t>
            </a:r>
            <a:br>
              <a:rPr lang="en-US" dirty="0" smtClean="0">
                <a:solidFill>
                  <a:schemeClr val="bg1"/>
                </a:solidFill>
                <a:latin typeface="Bookman Old Style" panose="02050604050505020204" pitchFamily="18" charset="0"/>
              </a:rPr>
            </a:br>
            <a:r>
              <a:rPr lang="en-US" b="1" dirty="0" smtClean="0">
                <a:solidFill>
                  <a:srgbClr val="D29F13"/>
                </a:solidFill>
                <a:latin typeface="Bookman Old Style" panose="02050604050505020204" pitchFamily="18" charset="0"/>
              </a:rPr>
              <a:t>Criteria for Merit Review</a:t>
            </a:r>
            <a:endParaRPr lang="en-US" b="1" dirty="0">
              <a:solidFill>
                <a:srgbClr val="D29F13"/>
              </a:solidFill>
              <a:latin typeface="Bookman Old Style" panose="02050604050505020204" pitchFamily="18" charset="0"/>
            </a:endParaRPr>
          </a:p>
        </p:txBody>
      </p:sp>
      <p:sp>
        <p:nvSpPr>
          <p:cNvPr id="3" name="Content Placeholder 2"/>
          <p:cNvSpPr>
            <a:spLocks noGrp="1"/>
          </p:cNvSpPr>
          <p:nvPr>
            <p:ph idx="1"/>
          </p:nvPr>
        </p:nvSpPr>
        <p:spPr>
          <a:xfrm>
            <a:off x="1154954" y="2681320"/>
            <a:ext cx="10445375" cy="3416300"/>
          </a:xfrm>
        </p:spPr>
        <p:txBody>
          <a:bodyPr>
            <a:noAutofit/>
          </a:bodyPr>
          <a:lstStyle/>
          <a:p>
            <a:r>
              <a:rPr lang="en-US" sz="2800" b="1" dirty="0"/>
              <a:t>Intellectual Merit</a:t>
            </a:r>
            <a:r>
              <a:rPr lang="en-US" sz="2800" dirty="0"/>
              <a:t>: The Intellectual Merit criterion encompasses the potential to </a:t>
            </a:r>
            <a:r>
              <a:rPr lang="en-US" sz="2800" b="1" i="1" u="sng" dirty="0">
                <a:solidFill>
                  <a:srgbClr val="D29F13"/>
                </a:solidFill>
              </a:rPr>
              <a:t>advance knowledge</a:t>
            </a:r>
            <a:r>
              <a:rPr lang="en-US" sz="2800" dirty="0"/>
              <a:t>; and</a:t>
            </a:r>
          </a:p>
          <a:p>
            <a:endParaRPr lang="en-US" sz="2800" dirty="0"/>
          </a:p>
          <a:p>
            <a:r>
              <a:rPr lang="en-US" sz="2800" b="1" dirty="0"/>
              <a:t>Broader Impacts</a:t>
            </a:r>
            <a:r>
              <a:rPr lang="en-US" sz="2800" dirty="0"/>
              <a:t>: The Broader Impacts criterion encompasses the potential to </a:t>
            </a:r>
            <a:r>
              <a:rPr lang="en-US" sz="2800" b="1" i="1" u="sng" dirty="0">
                <a:solidFill>
                  <a:srgbClr val="D29F13"/>
                </a:solidFill>
              </a:rPr>
              <a:t>benefit society </a:t>
            </a:r>
            <a:r>
              <a:rPr lang="en-US" sz="2800" dirty="0"/>
              <a:t>and contribute to the achievement of specific, desired </a:t>
            </a:r>
            <a:r>
              <a:rPr lang="en-US" sz="2800" b="1" i="1" u="sng" dirty="0">
                <a:solidFill>
                  <a:srgbClr val="D29F13"/>
                </a:solidFill>
              </a:rPr>
              <a:t>societal outcomes</a:t>
            </a:r>
            <a:r>
              <a:rPr lang="en-US" sz="2800" dirty="0"/>
              <a:t>.</a:t>
            </a:r>
          </a:p>
        </p:txBody>
      </p:sp>
      <p:pic>
        <p:nvPicPr>
          <p:cNvPr id="4" name="Picture 4" descr="Image result for ns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0869" y="4809558"/>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443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551</TotalTime>
  <Words>2235</Words>
  <Application>Microsoft Office PowerPoint</Application>
  <PresentationFormat>Widescreen</PresentationFormat>
  <Paragraphs>310</Paragraphs>
  <Slides>40</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MS PGothic</vt:lpstr>
      <vt:lpstr>MS PGothic</vt:lpstr>
      <vt:lpstr>Arial</vt:lpstr>
      <vt:lpstr>Arial Unicode MS</vt:lpstr>
      <vt:lpstr>Bookman Old Style</vt:lpstr>
      <vt:lpstr>Calibri</vt:lpstr>
      <vt:lpstr>Calibri Light</vt:lpstr>
      <vt:lpstr>Cambria</vt:lpstr>
      <vt:lpstr>Century Gothic</vt:lpstr>
      <vt:lpstr>Gill Sans MT</vt:lpstr>
      <vt:lpstr>Impact</vt:lpstr>
      <vt:lpstr>Wingdings 3</vt:lpstr>
      <vt:lpstr>Ion Boardroom</vt:lpstr>
      <vt:lpstr>Incorporating Broader Impacts</vt:lpstr>
      <vt:lpstr>What are broader impacts?</vt:lpstr>
      <vt:lpstr>PowerPoint Presentation</vt:lpstr>
      <vt:lpstr>Semantic (Possibly Pedantic): Words Matter</vt:lpstr>
      <vt:lpstr>Value vs. Impact, Illustrated</vt:lpstr>
      <vt:lpstr>So What Should You Write For?</vt:lpstr>
      <vt:lpstr>Revisiting “Broader Impacts”</vt:lpstr>
      <vt:lpstr>Revisiting “Broader Impacts”</vt:lpstr>
      <vt:lpstr>National Science Foundation Criteria for Merit Review</vt:lpstr>
      <vt:lpstr>Why Broader Impacts?</vt:lpstr>
      <vt:lpstr>How Does This Work?</vt:lpstr>
      <vt:lpstr>PowerPoint Presentation</vt:lpstr>
      <vt:lpstr>PowerPoint Presentation</vt:lpstr>
      <vt:lpstr>PowerPoint Presentation</vt:lpstr>
      <vt:lpstr>PowerPoint Presentation</vt:lpstr>
      <vt:lpstr>PowerPoint Presentation</vt:lpstr>
      <vt:lpstr>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Mathematical training at different levels</vt:lpstr>
      <vt:lpstr>Promoting diversity in mathematics and academia. </vt:lpstr>
      <vt:lpstr>Service to the profession</vt:lpstr>
      <vt:lpstr>CASE STUDIES</vt:lpstr>
      <vt:lpstr>Example Criteria for Prioritizing BI Activity </vt:lpstr>
      <vt:lpstr>PowerPoint Presentation</vt:lpstr>
      <vt:lpstr>PowerPoint Presentation</vt:lpstr>
      <vt:lpstr>PowerPoint Presentation</vt:lpstr>
      <vt:lpstr>PowerPoint Presentation</vt:lpstr>
      <vt:lpstr>PowerPoint Presentation</vt:lpstr>
      <vt:lpstr>Knowledge Base is Emerging</vt:lpstr>
      <vt:lpstr>Resources (examples and not exhaustive)</vt:lpstr>
      <vt:lpstr>Resources (examples and not exhaustive)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Broader Impacts</dc:title>
  <dc:creator>Zakiya S Wilson-Kennedy</dc:creator>
  <cp:lastModifiedBy>Zakiya S Wilson-Kennedy</cp:lastModifiedBy>
  <cp:revision>48</cp:revision>
  <cp:lastPrinted>2018-11-15T18:21:01Z</cp:lastPrinted>
  <dcterms:created xsi:type="dcterms:W3CDTF">2018-11-14T19:46:19Z</dcterms:created>
  <dcterms:modified xsi:type="dcterms:W3CDTF">2019-03-21T18:20:50Z</dcterms:modified>
</cp:coreProperties>
</file>