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69" r:id="rId4"/>
    <p:sldId id="278" r:id="rId5"/>
    <p:sldId id="275" r:id="rId6"/>
    <p:sldId id="270" r:id="rId7"/>
    <p:sldId id="276" r:id="rId8"/>
    <p:sldId id="271" r:id="rId9"/>
    <p:sldId id="272" r:id="rId10"/>
    <p:sldId id="273" r:id="rId11"/>
    <p:sldId id="274" r:id="rId12"/>
    <p:sldId id="265" r:id="rId13"/>
    <p:sldId id="277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1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3" autoAdjust="0"/>
    <p:restoredTop sz="94660"/>
  </p:normalViewPr>
  <p:slideViewPr>
    <p:cSldViewPr>
      <p:cViewPr varScale="1">
        <p:scale>
          <a:sx n="90" d="100"/>
          <a:sy n="90" d="100"/>
        </p:scale>
        <p:origin x="-114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1AE22B3-78E7-434F-9DD3-681C81E71F38}" type="datetimeFigureOut">
              <a:rPr lang="en-US" smtClean="0"/>
              <a:t>9/24/2012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E3D5CE5-AB4A-4D0F-8C0C-8050613A83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owl.english.purdue.edu/owl/resource/604/01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304800"/>
            <a:ext cx="7772400" cy="3581399"/>
          </a:xfrm>
        </p:spPr>
        <p:txBody>
          <a:bodyPr>
            <a:normAutofit fontScale="90000"/>
          </a:bodyPr>
          <a:lstStyle/>
          <a:p>
            <a:r>
              <a:rPr lang="en-US" sz="5300" cap="none" dirty="0" smtClean="0">
                <a:latin typeface="Arial"/>
                <a:cs typeface="Arial"/>
              </a:rPr>
              <a:t/>
            </a:r>
            <a:br>
              <a:rPr lang="en-US" sz="5300" cap="none" dirty="0" smtClean="0">
                <a:latin typeface="Arial"/>
                <a:cs typeface="Arial"/>
              </a:rPr>
            </a:br>
            <a:r>
              <a:rPr lang="en-US" sz="5300" cap="none" dirty="0" smtClean="0">
                <a:latin typeface="Arial"/>
                <a:cs typeface="Arial"/>
              </a:rPr>
              <a:t/>
            </a:r>
            <a:br>
              <a:rPr lang="en-US" sz="5300" cap="none" dirty="0" smtClean="0">
                <a:latin typeface="Arial"/>
                <a:cs typeface="Arial"/>
              </a:rPr>
            </a:br>
            <a:r>
              <a:rPr lang="en-US" sz="5300" cap="none" dirty="0" smtClean="0">
                <a:latin typeface="Arial"/>
                <a:cs typeface="Arial"/>
              </a:rPr>
              <a:t/>
            </a:r>
            <a:br>
              <a:rPr lang="en-US" sz="5300" cap="none" dirty="0" smtClean="0">
                <a:latin typeface="Arial"/>
                <a:cs typeface="Arial"/>
              </a:rPr>
            </a:br>
            <a:r>
              <a:rPr lang="en-US" sz="5300" cap="none" dirty="0" smtClean="0">
                <a:latin typeface="Arial"/>
                <a:cs typeface="Arial"/>
              </a:rPr>
              <a:t>Looking for a workshop to compliment your knowledge of writing rules?  Wonder if the amount of mistakes in your emails really do effect the way readers’ view you?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 rot="20501064">
            <a:off x="101303" y="3505112"/>
            <a:ext cx="8763000" cy="20574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6300" dirty="0" smtClean="0"/>
              <a:t>Common Mistakes of College Writers</a:t>
            </a:r>
          </a:p>
          <a:p>
            <a:pPr algn="r"/>
            <a:endParaRPr lang="en-US" sz="2800" dirty="0" smtClean="0"/>
          </a:p>
          <a:p>
            <a:pPr algn="r"/>
            <a:endParaRPr lang="en-US" sz="5600" dirty="0" smtClean="0"/>
          </a:p>
          <a:p>
            <a:pPr algn="r"/>
            <a:endParaRPr lang="en-US" sz="56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5410200"/>
            <a:ext cx="1838978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BF161F"/>
                </a:solidFill>
              </a:rPr>
              <a:t>Sarah Liggett</a:t>
            </a:r>
          </a:p>
          <a:p>
            <a:pPr algn="ctr"/>
            <a:r>
              <a:rPr lang="en-US" dirty="0" err="1">
                <a:solidFill>
                  <a:srgbClr val="BF161F"/>
                </a:solidFill>
              </a:rPr>
              <a:t>CxC</a:t>
            </a:r>
            <a:endParaRPr lang="en-US" dirty="0">
              <a:solidFill>
                <a:srgbClr val="BF161F"/>
              </a:solidFill>
            </a:endParaRPr>
          </a:p>
          <a:p>
            <a:pPr algn="ctr"/>
            <a:r>
              <a:rPr lang="en-US" dirty="0" err="1">
                <a:solidFill>
                  <a:srgbClr val="BF161F"/>
                </a:solidFill>
              </a:rPr>
              <a:t>enligg@lsu.edu</a:t>
            </a:r>
            <a:endParaRPr lang="en-US" dirty="0">
              <a:solidFill>
                <a:srgbClr val="BF161F"/>
              </a:solidFill>
            </a:endParaRPr>
          </a:p>
          <a:p>
            <a:endParaRPr lang="en-US" sz="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30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3200400"/>
            <a:ext cx="4876800" cy="1096963"/>
          </a:xfrm>
        </p:spPr>
        <p:txBody>
          <a:bodyPr anchor="ctr">
            <a:noAutofit/>
          </a:bodyPr>
          <a:lstStyle/>
          <a:p>
            <a:pPr algn="ctr"/>
            <a:r>
              <a:rPr lang="en-US" sz="4400" dirty="0" smtClean="0"/>
              <a:t>Verb Form Errors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447800"/>
            <a:ext cx="24373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Wrong Tense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9050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first chapter, the author identified Boris, who I thought would be the main character, but in the second chapter Boris dies.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77869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first chapter, the author </a:t>
            </a:r>
            <a:r>
              <a:rPr lang="en-US" dirty="0" smtClean="0"/>
              <a:t>identifies </a:t>
            </a:r>
            <a:r>
              <a:rPr lang="en-US" dirty="0"/>
              <a:t>Boris, who I thought would be the main character, but in the second chapter Boris dies.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3941802"/>
            <a:ext cx="231528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Wrong Form</a:t>
            </a:r>
            <a:endParaRPr lang="en-US" sz="30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355068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His boss had spoke very highly of him.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4724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His boss had spoken very highly of him.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4419600"/>
            <a:ext cx="220914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Wrong Verb</a:t>
            </a:r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5486400" y="4953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She lays in bed all day.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53456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She lies in bed all 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1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04143 C 0.00087 0.03078 -0.01319 0.02014 -0.01805 0.02014 C -0.04913 0.02014 -0.08107 0.1868 -0.08107 0.35347 C -0.08107 0.26944 -0.09704 0.1868 -0.11215 0.1868 C -0.12812 0.1868 -0.14323 0.27083 -0.14323 0.35347 C -0.14323 0.31203 -0.15121 0.26944 -0.1592 0.26944 C -0.16718 0.26944 -0.17517 0.31088 -0.17517 0.35347 C -0.17517 0.33217 -0.17916 0.31203 -0.18316 0.31203 C -0.18715 0.31203 -0.19114 0.33333 -0.19114 0.35347 C -0.19114 0.34282 -0.19323 0.33217 -0.19514 0.33217 C -0.19618 0.33217 -0.19913 0.34282 -0.19913 0.35347 C -0.19913 0.34815 -0.20017 0.34282 -0.20121 0.34282 C -0.20121 0.34143 -0.20329 0.34815 -0.20329 0.35347 C -0.20329 0.35069 -0.20329 0.34815 -0.20434 0.34815 C -0.20434 0.34953 -0.20538 0.35092 -0.20538 0.35347 C -0.20538 0.35208 -0.20538 0.35069 -0.20538 0.34953 C -0.20642 0.34953 -0.20642 0.35092 -0.20642 0.35231 C -0.20746 0.35231 -0.20746 0.35092 -0.20746 0.34953 C -0.2085 0.34953 -0.2085 0.35092 -0.2085 0.35231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77" y="1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5" grpId="1"/>
      <p:bldP spid="6" grpId="0"/>
      <p:bldP spid="6" grpId="1"/>
      <p:bldP spid="7" grpId="0"/>
      <p:bldP spid="8" grpId="0"/>
      <p:bldP spid="8" grpId="1"/>
      <p:bldP spid="9" grpId="1"/>
      <p:bldP spid="9" grpId="2"/>
      <p:bldP spid="10" grpId="0"/>
      <p:bldP spid="11" grpId="0"/>
      <p:bldP spid="11" grpId="1"/>
      <p:bldP spid="12" grpId="0"/>
      <p:bldP spid="1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7620000" cy="1401763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Spelling and Homophones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362200"/>
            <a:ext cx="2481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Separate or </a:t>
            </a:r>
            <a:r>
              <a:rPr lang="en-US" dirty="0" err="1"/>
              <a:t>seperate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1981200"/>
            <a:ext cx="245128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Receive or </a:t>
            </a:r>
            <a:r>
              <a:rPr lang="en-US" sz="2000" dirty="0" err="1"/>
              <a:t>recieve</a:t>
            </a:r>
            <a:r>
              <a:rPr lang="en-US" sz="2000" dirty="0"/>
              <a:t>?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2590800"/>
            <a:ext cx="182679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Cite or site?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4648200"/>
            <a:ext cx="28351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Could of or could’ve?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15000" y="5257800"/>
            <a:ext cx="20894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Your or you’re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1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95600"/>
            <a:ext cx="8229600" cy="762318"/>
          </a:xfrm>
        </p:spPr>
        <p:txBody>
          <a:bodyPr>
            <a:noAutofit/>
          </a:bodyPr>
          <a:lstStyle/>
          <a:p>
            <a:r>
              <a:rPr lang="en-US" sz="5000" dirty="0" smtClean="0"/>
              <a:t>An editing exercise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83505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Proofreading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7620000" cy="457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Take a break between writing and proofreading.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86200" y="2133600"/>
            <a:ext cx="4419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Get out your list of frequent errors.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2590800"/>
            <a:ext cx="6629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Change your font to 14 point; put a return after every sentence.  Work from a printed copy.</a:t>
            </a:r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2057400"/>
            <a:ext cx="2590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Read the paper aloud.</a:t>
            </a:r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3429000"/>
            <a:ext cx="6019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Cover the paper with a ruler or another paper or scroll down so you see only one line at a time.</a:t>
            </a:r>
          </a:p>
          <a:p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24600" y="3124200"/>
            <a:ext cx="1953434" cy="685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Circle subjects, locate verbs.</a:t>
            </a:r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438400" y="4191000"/>
            <a:ext cx="4953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Circle pronouns, locate the nouns to which they refer.</a:t>
            </a:r>
          </a:p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0" y="4800600"/>
            <a:ext cx="74676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If you tend to overuse commas, give the rule for each one you use.</a:t>
            </a:r>
          </a:p>
          <a:p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505200" y="5181600"/>
            <a:ext cx="5410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Use find/replace for passive voice, wordy phrases, vague pronouns.</a:t>
            </a:r>
          </a:p>
          <a:p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52400" y="5715000"/>
            <a:ext cx="5410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Use a handbook, the Purdue OWL, on-line grammar guides.</a:t>
            </a:r>
          </a:p>
          <a:p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867400" y="5791200"/>
            <a:ext cx="2438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hlinkClick r:id="rId2"/>
              </a:rPr>
              <a:t>B</a:t>
            </a:r>
            <a:r>
              <a:rPr lang="en-US" sz="1800" dirty="0" smtClean="0">
                <a:hlinkClick r:id="rId2"/>
              </a:rPr>
              <a:t>asic </a:t>
            </a:r>
            <a:r>
              <a:rPr lang="en-US" sz="1800" dirty="0">
                <a:hlinkClick r:id="rId2"/>
              </a:rPr>
              <a:t>S</a:t>
            </a:r>
            <a:r>
              <a:rPr lang="en-US" sz="1800" dirty="0" smtClean="0">
                <a:hlinkClick r:id="rId2"/>
              </a:rPr>
              <a:t>entence </a:t>
            </a:r>
            <a:r>
              <a:rPr lang="en-US" sz="1800" dirty="0">
                <a:hlinkClick r:id="rId2"/>
              </a:rPr>
              <a:t>P</a:t>
            </a:r>
            <a:r>
              <a:rPr lang="en-US" sz="1800" dirty="0" smtClean="0">
                <a:hlinkClick r:id="rId2"/>
              </a:rPr>
              <a:t>atterns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19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So. . 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the mistakes you make most often.</a:t>
            </a:r>
          </a:p>
          <a:p>
            <a:r>
              <a:rPr lang="en-US" dirty="0" smtClean="0"/>
              <a:t>Understand why you make them and how to fix them.</a:t>
            </a:r>
          </a:p>
          <a:p>
            <a:r>
              <a:rPr lang="en-US" dirty="0" smtClean="0"/>
              <a:t>Proofread just for the common mistakes.</a:t>
            </a:r>
          </a:p>
          <a:p>
            <a:r>
              <a:rPr lang="en-US" dirty="0" smtClean="0"/>
              <a:t>Proofread once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68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5791200" cy="837882"/>
          </a:xfrm>
        </p:spPr>
        <p:txBody>
          <a:bodyPr/>
          <a:lstStyle/>
          <a:p>
            <a:r>
              <a:rPr lang="en-US" dirty="0" smtClean="0"/>
              <a:t>Source of error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616775">
            <a:off x="979277" y="2719668"/>
            <a:ext cx="2040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Why do 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you make mistakes?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00" y="381000"/>
            <a:ext cx="3124200" cy="1600200"/>
          </a:xfrm>
        </p:spPr>
        <p:txBody>
          <a:bodyPr/>
          <a:lstStyle/>
          <a:p>
            <a:pPr algn="ctr"/>
            <a:r>
              <a:rPr lang="en-US" dirty="0" smtClean="0"/>
              <a:t>Why do you make mistakes?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81000" y="1066800"/>
            <a:ext cx="3124200" cy="15240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Lack knowledge</a:t>
            </a:r>
            <a:endParaRPr lang="en-US" sz="2000" b="1" dirty="0"/>
          </a:p>
        </p:txBody>
      </p:sp>
      <p:sp>
        <p:nvSpPr>
          <p:cNvPr id="8" name="Oval 7"/>
          <p:cNvSpPr/>
          <p:nvPr/>
        </p:nvSpPr>
        <p:spPr>
          <a:xfrm>
            <a:off x="5562600" y="1600200"/>
            <a:ext cx="3124200" cy="152400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Misinterpret rule</a:t>
            </a:r>
            <a:endParaRPr lang="en-US" sz="2000" b="1" dirty="0"/>
          </a:p>
        </p:txBody>
      </p:sp>
      <p:sp>
        <p:nvSpPr>
          <p:cNvPr id="9" name="Oval 8"/>
          <p:cNvSpPr/>
          <p:nvPr/>
        </p:nvSpPr>
        <p:spPr>
          <a:xfrm>
            <a:off x="457200" y="4724400"/>
            <a:ext cx="3124200" cy="152400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Too much faith in technology</a:t>
            </a:r>
            <a:endParaRPr lang="en-US" sz="2000" b="1" dirty="0"/>
          </a:p>
        </p:txBody>
      </p:sp>
      <p:sp>
        <p:nvSpPr>
          <p:cNvPr id="10" name="Oval 9"/>
          <p:cNvSpPr/>
          <p:nvPr/>
        </p:nvSpPr>
        <p:spPr>
          <a:xfrm rot="269767">
            <a:off x="4664681" y="4635475"/>
            <a:ext cx="3124200" cy="152400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Fail to </a:t>
            </a:r>
            <a:r>
              <a:rPr lang="en-US" sz="2000" b="1" dirty="0"/>
              <a:t>p</a:t>
            </a:r>
            <a:r>
              <a:rPr lang="en-US" sz="2000" b="1" dirty="0" smtClean="0"/>
              <a:t>roofread</a:t>
            </a:r>
            <a:endParaRPr lang="en-US" sz="20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057400" y="2438400"/>
            <a:ext cx="45720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876800" y="2438400"/>
            <a:ext cx="1295400" cy="228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4495800" y="4419600"/>
            <a:ext cx="1371600" cy="533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286000" y="4114800"/>
            <a:ext cx="457200" cy="762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92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07121E-7 2.84225E-6 L -0.38347 0.3891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73" y="19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743200"/>
            <a:ext cx="8077200" cy="1143000"/>
          </a:xfrm>
        </p:spPr>
        <p:txBody>
          <a:bodyPr anchor="ctr">
            <a:noAutofit/>
          </a:bodyPr>
          <a:lstStyle/>
          <a:p>
            <a:pPr algn="ctr"/>
            <a:r>
              <a:rPr lang="en-US" sz="4600" dirty="0" smtClean="0"/>
              <a:t>Mechanics and Punctuation</a:t>
            </a:r>
            <a:endParaRPr lang="en-US" sz="46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3124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590800"/>
            <a:ext cx="828133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No comma after introductory clause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679" y="4055983"/>
            <a:ext cx="861072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After she learned she’d gotten the job, she headed to the </a:t>
            </a:r>
            <a:r>
              <a:rPr lang="en-US" sz="3200" dirty="0" smtClean="0"/>
              <a:t>BMW dealership</a:t>
            </a:r>
            <a:r>
              <a:rPr lang="en-US" sz="3200" dirty="0"/>
              <a:t>.</a:t>
            </a:r>
          </a:p>
          <a:p>
            <a:endParaRPr lang="en-US" dirty="0"/>
          </a:p>
        </p:txBody>
      </p:sp>
      <p:sp>
        <p:nvSpPr>
          <p:cNvPr id="9" name="Freeform 19"/>
          <p:cNvSpPr>
            <a:spLocks noEditPoints="1"/>
          </p:cNvSpPr>
          <p:nvPr/>
        </p:nvSpPr>
        <p:spPr bwMode="auto">
          <a:xfrm>
            <a:off x="7467600" y="4343400"/>
            <a:ext cx="304800" cy="337796"/>
          </a:xfrm>
          <a:custGeom>
            <a:avLst/>
            <a:gdLst/>
            <a:ahLst/>
            <a:cxnLst>
              <a:cxn ang="0">
                <a:pos x="5" y="185"/>
              </a:cxn>
              <a:cxn ang="0">
                <a:pos x="58" y="81"/>
              </a:cxn>
              <a:cxn ang="0">
                <a:pos x="285" y="20"/>
              </a:cxn>
              <a:cxn ang="0">
                <a:pos x="316" y="31"/>
              </a:cxn>
              <a:cxn ang="0">
                <a:pos x="416" y="85"/>
              </a:cxn>
              <a:cxn ang="0">
                <a:pos x="441" y="200"/>
              </a:cxn>
              <a:cxn ang="0">
                <a:pos x="130" y="283"/>
              </a:cxn>
              <a:cxn ang="0">
                <a:pos x="47" y="252"/>
              </a:cxn>
              <a:cxn ang="0">
                <a:pos x="5" y="185"/>
              </a:cxn>
              <a:cxn ang="0">
                <a:pos x="304" y="37"/>
              </a:cxn>
              <a:cxn ang="0">
                <a:pos x="266" y="31"/>
              </a:cxn>
              <a:cxn ang="0">
                <a:pos x="250" y="25"/>
              </a:cxn>
              <a:cxn ang="0">
                <a:pos x="189" y="29"/>
              </a:cxn>
              <a:cxn ang="0">
                <a:pos x="68" y="97"/>
              </a:cxn>
              <a:cxn ang="0">
                <a:pos x="51" y="108"/>
              </a:cxn>
              <a:cxn ang="0">
                <a:pos x="45" y="120"/>
              </a:cxn>
              <a:cxn ang="0">
                <a:pos x="22" y="148"/>
              </a:cxn>
              <a:cxn ang="0">
                <a:pos x="45" y="229"/>
              </a:cxn>
              <a:cxn ang="0">
                <a:pos x="191" y="273"/>
              </a:cxn>
              <a:cxn ang="0">
                <a:pos x="345" y="242"/>
              </a:cxn>
              <a:cxn ang="0">
                <a:pos x="425" y="185"/>
              </a:cxn>
              <a:cxn ang="0">
                <a:pos x="444" y="131"/>
              </a:cxn>
              <a:cxn ang="0">
                <a:pos x="394" y="79"/>
              </a:cxn>
              <a:cxn ang="0">
                <a:pos x="329" y="43"/>
              </a:cxn>
              <a:cxn ang="0">
                <a:pos x="339" y="58"/>
              </a:cxn>
              <a:cxn ang="0">
                <a:pos x="304" y="37"/>
              </a:cxn>
              <a:cxn ang="0">
                <a:pos x="337" y="258"/>
              </a:cxn>
              <a:cxn ang="0">
                <a:pos x="448" y="166"/>
              </a:cxn>
              <a:cxn ang="0">
                <a:pos x="450" y="162"/>
              </a:cxn>
              <a:cxn ang="0">
                <a:pos x="398" y="217"/>
              </a:cxn>
              <a:cxn ang="0">
                <a:pos x="371" y="239"/>
              </a:cxn>
              <a:cxn ang="0">
                <a:pos x="164" y="281"/>
              </a:cxn>
              <a:cxn ang="0">
                <a:pos x="337" y="258"/>
              </a:cxn>
            </a:cxnLst>
            <a:rect l="0" t="0" r="r" b="b"/>
            <a:pathLst>
              <a:path w="475" h="311">
                <a:moveTo>
                  <a:pt x="5" y="185"/>
                </a:moveTo>
                <a:cubicBezTo>
                  <a:pt x="0" y="145"/>
                  <a:pt x="32" y="103"/>
                  <a:pt x="58" y="81"/>
                </a:cubicBezTo>
                <a:cubicBezTo>
                  <a:pt x="107" y="42"/>
                  <a:pt x="190" y="0"/>
                  <a:pt x="285" y="20"/>
                </a:cubicBezTo>
                <a:cubicBezTo>
                  <a:pt x="295" y="22"/>
                  <a:pt x="305" y="27"/>
                  <a:pt x="316" y="31"/>
                </a:cubicBezTo>
                <a:cubicBezTo>
                  <a:pt x="354" y="45"/>
                  <a:pt x="383" y="58"/>
                  <a:pt x="416" y="85"/>
                </a:cubicBezTo>
                <a:cubicBezTo>
                  <a:pt x="453" y="115"/>
                  <a:pt x="475" y="154"/>
                  <a:pt x="441" y="200"/>
                </a:cubicBezTo>
                <a:cubicBezTo>
                  <a:pt x="389" y="268"/>
                  <a:pt x="248" y="311"/>
                  <a:pt x="130" y="283"/>
                </a:cubicBezTo>
                <a:cubicBezTo>
                  <a:pt x="99" y="275"/>
                  <a:pt x="66" y="265"/>
                  <a:pt x="47" y="252"/>
                </a:cubicBezTo>
                <a:cubicBezTo>
                  <a:pt x="28" y="240"/>
                  <a:pt x="8" y="214"/>
                  <a:pt x="5" y="185"/>
                </a:cubicBezTo>
                <a:close/>
                <a:moveTo>
                  <a:pt x="304" y="37"/>
                </a:moveTo>
                <a:cubicBezTo>
                  <a:pt x="294" y="33"/>
                  <a:pt x="279" y="34"/>
                  <a:pt x="266" y="31"/>
                </a:cubicBezTo>
                <a:cubicBezTo>
                  <a:pt x="260" y="30"/>
                  <a:pt x="256" y="26"/>
                  <a:pt x="250" y="25"/>
                </a:cubicBezTo>
                <a:cubicBezTo>
                  <a:pt x="234" y="23"/>
                  <a:pt x="206" y="25"/>
                  <a:pt x="189" y="29"/>
                </a:cubicBezTo>
                <a:cubicBezTo>
                  <a:pt x="149" y="39"/>
                  <a:pt x="97" y="72"/>
                  <a:pt x="68" y="97"/>
                </a:cubicBezTo>
                <a:cubicBezTo>
                  <a:pt x="63" y="101"/>
                  <a:pt x="54" y="105"/>
                  <a:pt x="51" y="108"/>
                </a:cubicBezTo>
                <a:cubicBezTo>
                  <a:pt x="49" y="110"/>
                  <a:pt x="48" y="116"/>
                  <a:pt x="45" y="120"/>
                </a:cubicBezTo>
                <a:cubicBezTo>
                  <a:pt x="38" y="128"/>
                  <a:pt x="24" y="142"/>
                  <a:pt x="22" y="148"/>
                </a:cubicBezTo>
                <a:cubicBezTo>
                  <a:pt x="12" y="181"/>
                  <a:pt x="31" y="213"/>
                  <a:pt x="45" y="229"/>
                </a:cubicBezTo>
                <a:cubicBezTo>
                  <a:pt x="76" y="265"/>
                  <a:pt x="132" y="273"/>
                  <a:pt x="191" y="273"/>
                </a:cubicBezTo>
                <a:cubicBezTo>
                  <a:pt x="249" y="273"/>
                  <a:pt x="296" y="264"/>
                  <a:pt x="345" y="242"/>
                </a:cubicBezTo>
                <a:cubicBezTo>
                  <a:pt x="371" y="230"/>
                  <a:pt x="410" y="203"/>
                  <a:pt x="425" y="185"/>
                </a:cubicBezTo>
                <a:cubicBezTo>
                  <a:pt x="434" y="174"/>
                  <a:pt x="447" y="146"/>
                  <a:pt x="444" y="131"/>
                </a:cubicBezTo>
                <a:cubicBezTo>
                  <a:pt x="441" y="111"/>
                  <a:pt x="410" y="91"/>
                  <a:pt x="394" y="79"/>
                </a:cubicBezTo>
                <a:cubicBezTo>
                  <a:pt x="373" y="63"/>
                  <a:pt x="353" y="52"/>
                  <a:pt x="329" y="43"/>
                </a:cubicBezTo>
                <a:cubicBezTo>
                  <a:pt x="330" y="50"/>
                  <a:pt x="344" y="52"/>
                  <a:pt x="339" y="58"/>
                </a:cubicBezTo>
                <a:cubicBezTo>
                  <a:pt x="322" y="55"/>
                  <a:pt x="319" y="43"/>
                  <a:pt x="304" y="37"/>
                </a:cubicBezTo>
                <a:close/>
                <a:moveTo>
                  <a:pt x="337" y="258"/>
                </a:moveTo>
                <a:cubicBezTo>
                  <a:pt x="390" y="237"/>
                  <a:pt x="431" y="215"/>
                  <a:pt x="448" y="166"/>
                </a:cubicBezTo>
                <a:cubicBezTo>
                  <a:pt x="450" y="165"/>
                  <a:pt x="450" y="164"/>
                  <a:pt x="450" y="162"/>
                </a:cubicBezTo>
                <a:cubicBezTo>
                  <a:pt x="440" y="186"/>
                  <a:pt x="420" y="201"/>
                  <a:pt x="398" y="217"/>
                </a:cubicBezTo>
                <a:cubicBezTo>
                  <a:pt x="389" y="225"/>
                  <a:pt x="381" y="233"/>
                  <a:pt x="371" y="239"/>
                </a:cubicBezTo>
                <a:cubicBezTo>
                  <a:pt x="317" y="270"/>
                  <a:pt x="242" y="281"/>
                  <a:pt x="164" y="281"/>
                </a:cubicBezTo>
                <a:cubicBezTo>
                  <a:pt x="234" y="288"/>
                  <a:pt x="287" y="277"/>
                  <a:pt x="337" y="25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" y="2514600"/>
            <a:ext cx="79687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No comma in compound sentence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3313093"/>
            <a:ext cx="77725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She </a:t>
            </a:r>
            <a:r>
              <a:rPr lang="en-US" sz="2800" dirty="0"/>
              <a:t>got the job, so she headed to the BMW dealership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12" name="Freeform 19"/>
          <p:cNvSpPr>
            <a:spLocks noEditPoints="1"/>
          </p:cNvSpPr>
          <p:nvPr/>
        </p:nvSpPr>
        <p:spPr bwMode="auto">
          <a:xfrm>
            <a:off x="3048000" y="3548404"/>
            <a:ext cx="304800" cy="337796"/>
          </a:xfrm>
          <a:custGeom>
            <a:avLst/>
            <a:gdLst/>
            <a:ahLst/>
            <a:cxnLst>
              <a:cxn ang="0">
                <a:pos x="5" y="185"/>
              </a:cxn>
              <a:cxn ang="0">
                <a:pos x="58" y="81"/>
              </a:cxn>
              <a:cxn ang="0">
                <a:pos x="285" y="20"/>
              </a:cxn>
              <a:cxn ang="0">
                <a:pos x="316" y="31"/>
              </a:cxn>
              <a:cxn ang="0">
                <a:pos x="416" y="85"/>
              </a:cxn>
              <a:cxn ang="0">
                <a:pos x="441" y="200"/>
              </a:cxn>
              <a:cxn ang="0">
                <a:pos x="130" y="283"/>
              </a:cxn>
              <a:cxn ang="0">
                <a:pos x="47" y="252"/>
              </a:cxn>
              <a:cxn ang="0">
                <a:pos x="5" y="185"/>
              </a:cxn>
              <a:cxn ang="0">
                <a:pos x="304" y="37"/>
              </a:cxn>
              <a:cxn ang="0">
                <a:pos x="266" y="31"/>
              </a:cxn>
              <a:cxn ang="0">
                <a:pos x="250" y="25"/>
              </a:cxn>
              <a:cxn ang="0">
                <a:pos x="189" y="29"/>
              </a:cxn>
              <a:cxn ang="0">
                <a:pos x="68" y="97"/>
              </a:cxn>
              <a:cxn ang="0">
                <a:pos x="51" y="108"/>
              </a:cxn>
              <a:cxn ang="0">
                <a:pos x="45" y="120"/>
              </a:cxn>
              <a:cxn ang="0">
                <a:pos x="22" y="148"/>
              </a:cxn>
              <a:cxn ang="0">
                <a:pos x="45" y="229"/>
              </a:cxn>
              <a:cxn ang="0">
                <a:pos x="191" y="273"/>
              </a:cxn>
              <a:cxn ang="0">
                <a:pos x="345" y="242"/>
              </a:cxn>
              <a:cxn ang="0">
                <a:pos x="425" y="185"/>
              </a:cxn>
              <a:cxn ang="0">
                <a:pos x="444" y="131"/>
              </a:cxn>
              <a:cxn ang="0">
                <a:pos x="394" y="79"/>
              </a:cxn>
              <a:cxn ang="0">
                <a:pos x="329" y="43"/>
              </a:cxn>
              <a:cxn ang="0">
                <a:pos x="339" y="58"/>
              </a:cxn>
              <a:cxn ang="0">
                <a:pos x="304" y="37"/>
              </a:cxn>
              <a:cxn ang="0">
                <a:pos x="337" y="258"/>
              </a:cxn>
              <a:cxn ang="0">
                <a:pos x="448" y="166"/>
              </a:cxn>
              <a:cxn ang="0">
                <a:pos x="450" y="162"/>
              </a:cxn>
              <a:cxn ang="0">
                <a:pos x="398" y="217"/>
              </a:cxn>
              <a:cxn ang="0">
                <a:pos x="371" y="239"/>
              </a:cxn>
              <a:cxn ang="0">
                <a:pos x="164" y="281"/>
              </a:cxn>
              <a:cxn ang="0">
                <a:pos x="337" y="258"/>
              </a:cxn>
            </a:cxnLst>
            <a:rect l="0" t="0" r="r" b="b"/>
            <a:pathLst>
              <a:path w="475" h="311">
                <a:moveTo>
                  <a:pt x="5" y="185"/>
                </a:moveTo>
                <a:cubicBezTo>
                  <a:pt x="0" y="145"/>
                  <a:pt x="32" y="103"/>
                  <a:pt x="58" y="81"/>
                </a:cubicBezTo>
                <a:cubicBezTo>
                  <a:pt x="107" y="42"/>
                  <a:pt x="190" y="0"/>
                  <a:pt x="285" y="20"/>
                </a:cubicBezTo>
                <a:cubicBezTo>
                  <a:pt x="295" y="22"/>
                  <a:pt x="305" y="27"/>
                  <a:pt x="316" y="31"/>
                </a:cubicBezTo>
                <a:cubicBezTo>
                  <a:pt x="354" y="45"/>
                  <a:pt x="383" y="58"/>
                  <a:pt x="416" y="85"/>
                </a:cubicBezTo>
                <a:cubicBezTo>
                  <a:pt x="453" y="115"/>
                  <a:pt x="475" y="154"/>
                  <a:pt x="441" y="200"/>
                </a:cubicBezTo>
                <a:cubicBezTo>
                  <a:pt x="389" y="268"/>
                  <a:pt x="248" y="311"/>
                  <a:pt x="130" y="283"/>
                </a:cubicBezTo>
                <a:cubicBezTo>
                  <a:pt x="99" y="275"/>
                  <a:pt x="66" y="265"/>
                  <a:pt x="47" y="252"/>
                </a:cubicBezTo>
                <a:cubicBezTo>
                  <a:pt x="28" y="240"/>
                  <a:pt x="8" y="214"/>
                  <a:pt x="5" y="185"/>
                </a:cubicBezTo>
                <a:close/>
                <a:moveTo>
                  <a:pt x="304" y="37"/>
                </a:moveTo>
                <a:cubicBezTo>
                  <a:pt x="294" y="33"/>
                  <a:pt x="279" y="34"/>
                  <a:pt x="266" y="31"/>
                </a:cubicBezTo>
                <a:cubicBezTo>
                  <a:pt x="260" y="30"/>
                  <a:pt x="256" y="26"/>
                  <a:pt x="250" y="25"/>
                </a:cubicBezTo>
                <a:cubicBezTo>
                  <a:pt x="234" y="23"/>
                  <a:pt x="206" y="25"/>
                  <a:pt x="189" y="29"/>
                </a:cubicBezTo>
                <a:cubicBezTo>
                  <a:pt x="149" y="39"/>
                  <a:pt x="97" y="72"/>
                  <a:pt x="68" y="97"/>
                </a:cubicBezTo>
                <a:cubicBezTo>
                  <a:pt x="63" y="101"/>
                  <a:pt x="54" y="105"/>
                  <a:pt x="51" y="108"/>
                </a:cubicBezTo>
                <a:cubicBezTo>
                  <a:pt x="49" y="110"/>
                  <a:pt x="48" y="116"/>
                  <a:pt x="45" y="120"/>
                </a:cubicBezTo>
                <a:cubicBezTo>
                  <a:pt x="38" y="128"/>
                  <a:pt x="24" y="142"/>
                  <a:pt x="22" y="148"/>
                </a:cubicBezTo>
                <a:cubicBezTo>
                  <a:pt x="12" y="181"/>
                  <a:pt x="31" y="213"/>
                  <a:pt x="45" y="229"/>
                </a:cubicBezTo>
                <a:cubicBezTo>
                  <a:pt x="76" y="265"/>
                  <a:pt x="132" y="273"/>
                  <a:pt x="191" y="273"/>
                </a:cubicBezTo>
                <a:cubicBezTo>
                  <a:pt x="249" y="273"/>
                  <a:pt x="296" y="264"/>
                  <a:pt x="345" y="242"/>
                </a:cubicBezTo>
                <a:cubicBezTo>
                  <a:pt x="371" y="230"/>
                  <a:pt x="410" y="203"/>
                  <a:pt x="425" y="185"/>
                </a:cubicBezTo>
                <a:cubicBezTo>
                  <a:pt x="434" y="174"/>
                  <a:pt x="447" y="146"/>
                  <a:pt x="444" y="131"/>
                </a:cubicBezTo>
                <a:cubicBezTo>
                  <a:pt x="441" y="111"/>
                  <a:pt x="410" y="91"/>
                  <a:pt x="394" y="79"/>
                </a:cubicBezTo>
                <a:cubicBezTo>
                  <a:pt x="373" y="63"/>
                  <a:pt x="353" y="52"/>
                  <a:pt x="329" y="43"/>
                </a:cubicBezTo>
                <a:cubicBezTo>
                  <a:pt x="330" y="50"/>
                  <a:pt x="344" y="52"/>
                  <a:pt x="339" y="58"/>
                </a:cubicBezTo>
                <a:cubicBezTo>
                  <a:pt x="322" y="55"/>
                  <a:pt x="319" y="43"/>
                  <a:pt x="304" y="37"/>
                </a:cubicBezTo>
                <a:close/>
                <a:moveTo>
                  <a:pt x="337" y="258"/>
                </a:moveTo>
                <a:cubicBezTo>
                  <a:pt x="390" y="237"/>
                  <a:pt x="431" y="215"/>
                  <a:pt x="448" y="166"/>
                </a:cubicBezTo>
                <a:cubicBezTo>
                  <a:pt x="450" y="165"/>
                  <a:pt x="450" y="164"/>
                  <a:pt x="450" y="162"/>
                </a:cubicBezTo>
                <a:cubicBezTo>
                  <a:pt x="440" y="186"/>
                  <a:pt x="420" y="201"/>
                  <a:pt x="398" y="217"/>
                </a:cubicBezTo>
                <a:cubicBezTo>
                  <a:pt x="389" y="225"/>
                  <a:pt x="381" y="233"/>
                  <a:pt x="371" y="239"/>
                </a:cubicBezTo>
                <a:cubicBezTo>
                  <a:pt x="317" y="270"/>
                  <a:pt x="242" y="281"/>
                  <a:pt x="164" y="281"/>
                </a:cubicBezTo>
                <a:cubicBezTo>
                  <a:pt x="234" y="288"/>
                  <a:pt x="287" y="277"/>
                  <a:pt x="337" y="25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" y="4648200"/>
            <a:ext cx="86107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FAN BOYS—for, and, nor, but, or, yet, so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679" y="5486400"/>
            <a:ext cx="86107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She got the job </a:t>
            </a:r>
            <a:r>
              <a:rPr lang="en-US" sz="2800" dirty="0" smtClean="0"/>
              <a:t>and </a:t>
            </a:r>
            <a:r>
              <a:rPr lang="en-US" sz="2800" dirty="0"/>
              <a:t>headed straight to the BMW dealership.</a:t>
            </a:r>
          </a:p>
        </p:txBody>
      </p:sp>
    </p:spTree>
    <p:extLst>
      <p:ext uri="{BB962C8B-B14F-4D97-AF65-F5344CB8AC3E}">
        <p14:creationId xmlns:p14="http://schemas.microsoft.com/office/powerpoint/2010/main" val="282829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4461 " pathEditMode="relative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6" grpId="1"/>
      <p:bldP spid="8" grpId="0"/>
      <p:bldP spid="8" grpId="1"/>
      <p:bldP spid="9" grpId="0" animBg="1"/>
      <p:bldP spid="9" grpId="1" animBg="1"/>
      <p:bldP spid="10" grpId="0"/>
      <p:bldP spid="11" grpId="0"/>
      <p:bldP spid="11" grpId="1"/>
      <p:bldP spid="12" grpId="0" animBg="1"/>
      <p:bldP spid="13" grpId="0"/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1401763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Mechanics and Punctuation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3124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62600" y="2514600"/>
            <a:ext cx="278433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Comma splice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85" y="3200400"/>
            <a:ext cx="90388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She </a:t>
            </a:r>
            <a:r>
              <a:rPr lang="en-US" sz="3200" dirty="0"/>
              <a:t>got the job, she headed to the BMW dealership.</a:t>
            </a:r>
          </a:p>
        </p:txBody>
      </p:sp>
      <p:sp>
        <p:nvSpPr>
          <p:cNvPr id="18" name="Freeform 19"/>
          <p:cNvSpPr>
            <a:spLocks noEditPoints="1"/>
          </p:cNvSpPr>
          <p:nvPr/>
        </p:nvSpPr>
        <p:spPr bwMode="auto">
          <a:xfrm>
            <a:off x="2667000" y="3276600"/>
            <a:ext cx="685800" cy="609600"/>
          </a:xfrm>
          <a:custGeom>
            <a:avLst/>
            <a:gdLst/>
            <a:ahLst/>
            <a:cxnLst>
              <a:cxn ang="0">
                <a:pos x="5" y="185"/>
              </a:cxn>
              <a:cxn ang="0">
                <a:pos x="58" y="81"/>
              </a:cxn>
              <a:cxn ang="0">
                <a:pos x="285" y="20"/>
              </a:cxn>
              <a:cxn ang="0">
                <a:pos x="316" y="31"/>
              </a:cxn>
              <a:cxn ang="0">
                <a:pos x="416" y="85"/>
              </a:cxn>
              <a:cxn ang="0">
                <a:pos x="441" y="200"/>
              </a:cxn>
              <a:cxn ang="0">
                <a:pos x="130" y="283"/>
              </a:cxn>
              <a:cxn ang="0">
                <a:pos x="47" y="252"/>
              </a:cxn>
              <a:cxn ang="0">
                <a:pos x="5" y="185"/>
              </a:cxn>
              <a:cxn ang="0">
                <a:pos x="304" y="37"/>
              </a:cxn>
              <a:cxn ang="0">
                <a:pos x="266" y="31"/>
              </a:cxn>
              <a:cxn ang="0">
                <a:pos x="250" y="25"/>
              </a:cxn>
              <a:cxn ang="0">
                <a:pos x="189" y="29"/>
              </a:cxn>
              <a:cxn ang="0">
                <a:pos x="68" y="97"/>
              </a:cxn>
              <a:cxn ang="0">
                <a:pos x="51" y="108"/>
              </a:cxn>
              <a:cxn ang="0">
                <a:pos x="45" y="120"/>
              </a:cxn>
              <a:cxn ang="0">
                <a:pos x="22" y="148"/>
              </a:cxn>
              <a:cxn ang="0">
                <a:pos x="45" y="229"/>
              </a:cxn>
              <a:cxn ang="0">
                <a:pos x="191" y="273"/>
              </a:cxn>
              <a:cxn ang="0">
                <a:pos x="345" y="242"/>
              </a:cxn>
              <a:cxn ang="0">
                <a:pos x="425" y="185"/>
              </a:cxn>
              <a:cxn ang="0">
                <a:pos x="444" y="131"/>
              </a:cxn>
              <a:cxn ang="0">
                <a:pos x="394" y="79"/>
              </a:cxn>
              <a:cxn ang="0">
                <a:pos x="329" y="43"/>
              </a:cxn>
              <a:cxn ang="0">
                <a:pos x="339" y="58"/>
              </a:cxn>
              <a:cxn ang="0">
                <a:pos x="304" y="37"/>
              </a:cxn>
              <a:cxn ang="0">
                <a:pos x="337" y="258"/>
              </a:cxn>
              <a:cxn ang="0">
                <a:pos x="448" y="166"/>
              </a:cxn>
              <a:cxn ang="0">
                <a:pos x="450" y="162"/>
              </a:cxn>
              <a:cxn ang="0">
                <a:pos x="398" y="217"/>
              </a:cxn>
              <a:cxn ang="0">
                <a:pos x="371" y="239"/>
              </a:cxn>
              <a:cxn ang="0">
                <a:pos x="164" y="281"/>
              </a:cxn>
              <a:cxn ang="0">
                <a:pos x="337" y="258"/>
              </a:cxn>
            </a:cxnLst>
            <a:rect l="0" t="0" r="r" b="b"/>
            <a:pathLst>
              <a:path w="475" h="311">
                <a:moveTo>
                  <a:pt x="5" y="185"/>
                </a:moveTo>
                <a:cubicBezTo>
                  <a:pt x="0" y="145"/>
                  <a:pt x="32" y="103"/>
                  <a:pt x="58" y="81"/>
                </a:cubicBezTo>
                <a:cubicBezTo>
                  <a:pt x="107" y="42"/>
                  <a:pt x="190" y="0"/>
                  <a:pt x="285" y="20"/>
                </a:cubicBezTo>
                <a:cubicBezTo>
                  <a:pt x="295" y="22"/>
                  <a:pt x="305" y="27"/>
                  <a:pt x="316" y="31"/>
                </a:cubicBezTo>
                <a:cubicBezTo>
                  <a:pt x="354" y="45"/>
                  <a:pt x="383" y="58"/>
                  <a:pt x="416" y="85"/>
                </a:cubicBezTo>
                <a:cubicBezTo>
                  <a:pt x="453" y="115"/>
                  <a:pt x="475" y="154"/>
                  <a:pt x="441" y="200"/>
                </a:cubicBezTo>
                <a:cubicBezTo>
                  <a:pt x="389" y="268"/>
                  <a:pt x="248" y="311"/>
                  <a:pt x="130" y="283"/>
                </a:cubicBezTo>
                <a:cubicBezTo>
                  <a:pt x="99" y="275"/>
                  <a:pt x="66" y="265"/>
                  <a:pt x="47" y="252"/>
                </a:cubicBezTo>
                <a:cubicBezTo>
                  <a:pt x="28" y="240"/>
                  <a:pt x="8" y="214"/>
                  <a:pt x="5" y="185"/>
                </a:cubicBezTo>
                <a:close/>
                <a:moveTo>
                  <a:pt x="304" y="37"/>
                </a:moveTo>
                <a:cubicBezTo>
                  <a:pt x="294" y="33"/>
                  <a:pt x="279" y="34"/>
                  <a:pt x="266" y="31"/>
                </a:cubicBezTo>
                <a:cubicBezTo>
                  <a:pt x="260" y="30"/>
                  <a:pt x="256" y="26"/>
                  <a:pt x="250" y="25"/>
                </a:cubicBezTo>
                <a:cubicBezTo>
                  <a:pt x="234" y="23"/>
                  <a:pt x="206" y="25"/>
                  <a:pt x="189" y="29"/>
                </a:cubicBezTo>
                <a:cubicBezTo>
                  <a:pt x="149" y="39"/>
                  <a:pt x="97" y="72"/>
                  <a:pt x="68" y="97"/>
                </a:cubicBezTo>
                <a:cubicBezTo>
                  <a:pt x="63" y="101"/>
                  <a:pt x="54" y="105"/>
                  <a:pt x="51" y="108"/>
                </a:cubicBezTo>
                <a:cubicBezTo>
                  <a:pt x="49" y="110"/>
                  <a:pt x="48" y="116"/>
                  <a:pt x="45" y="120"/>
                </a:cubicBezTo>
                <a:cubicBezTo>
                  <a:pt x="38" y="128"/>
                  <a:pt x="24" y="142"/>
                  <a:pt x="22" y="148"/>
                </a:cubicBezTo>
                <a:cubicBezTo>
                  <a:pt x="12" y="181"/>
                  <a:pt x="31" y="213"/>
                  <a:pt x="45" y="229"/>
                </a:cubicBezTo>
                <a:cubicBezTo>
                  <a:pt x="76" y="265"/>
                  <a:pt x="132" y="273"/>
                  <a:pt x="191" y="273"/>
                </a:cubicBezTo>
                <a:cubicBezTo>
                  <a:pt x="249" y="273"/>
                  <a:pt x="296" y="264"/>
                  <a:pt x="345" y="242"/>
                </a:cubicBezTo>
                <a:cubicBezTo>
                  <a:pt x="371" y="230"/>
                  <a:pt x="410" y="203"/>
                  <a:pt x="425" y="185"/>
                </a:cubicBezTo>
                <a:cubicBezTo>
                  <a:pt x="434" y="174"/>
                  <a:pt x="447" y="146"/>
                  <a:pt x="444" y="131"/>
                </a:cubicBezTo>
                <a:cubicBezTo>
                  <a:pt x="441" y="111"/>
                  <a:pt x="410" y="91"/>
                  <a:pt x="394" y="79"/>
                </a:cubicBezTo>
                <a:cubicBezTo>
                  <a:pt x="373" y="63"/>
                  <a:pt x="353" y="52"/>
                  <a:pt x="329" y="43"/>
                </a:cubicBezTo>
                <a:cubicBezTo>
                  <a:pt x="330" y="50"/>
                  <a:pt x="344" y="52"/>
                  <a:pt x="339" y="58"/>
                </a:cubicBezTo>
                <a:cubicBezTo>
                  <a:pt x="322" y="55"/>
                  <a:pt x="319" y="43"/>
                  <a:pt x="304" y="37"/>
                </a:cubicBezTo>
                <a:close/>
                <a:moveTo>
                  <a:pt x="337" y="258"/>
                </a:moveTo>
                <a:cubicBezTo>
                  <a:pt x="390" y="237"/>
                  <a:pt x="431" y="215"/>
                  <a:pt x="448" y="166"/>
                </a:cubicBezTo>
                <a:cubicBezTo>
                  <a:pt x="450" y="165"/>
                  <a:pt x="450" y="164"/>
                  <a:pt x="450" y="162"/>
                </a:cubicBezTo>
                <a:cubicBezTo>
                  <a:pt x="440" y="186"/>
                  <a:pt x="420" y="201"/>
                  <a:pt x="398" y="217"/>
                </a:cubicBezTo>
                <a:cubicBezTo>
                  <a:pt x="389" y="225"/>
                  <a:pt x="381" y="233"/>
                  <a:pt x="371" y="239"/>
                </a:cubicBezTo>
                <a:cubicBezTo>
                  <a:pt x="317" y="270"/>
                  <a:pt x="242" y="281"/>
                  <a:pt x="164" y="281"/>
                </a:cubicBezTo>
                <a:cubicBezTo>
                  <a:pt x="234" y="288"/>
                  <a:pt x="287" y="277"/>
                  <a:pt x="337" y="258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05185" y="4572000"/>
            <a:ext cx="90388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She </a:t>
            </a:r>
            <a:r>
              <a:rPr lang="en-US" sz="3200" dirty="0"/>
              <a:t>got the </a:t>
            </a:r>
            <a:r>
              <a:rPr lang="en-US" sz="3200" dirty="0" smtClean="0"/>
              <a:t>job  </a:t>
            </a:r>
            <a:r>
              <a:rPr lang="en-US" sz="3200" dirty="0"/>
              <a:t>she headed to the BMW dealership.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95600" y="4572000"/>
            <a:ext cx="25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7447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15" grpId="1"/>
      <p:bldP spid="18" grpId="0" animBg="1"/>
      <p:bldP spid="18" grpId="1" animBg="1"/>
      <p:bldP spid="19" grpId="0"/>
      <p:bldP spid="19" grpId="1"/>
      <p:bldP spid="4" grpId="0"/>
      <p:bldP spid="4" grpId="1"/>
      <p:bldP spid="4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1401763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Mechanics and Punctuation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3124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2362200"/>
            <a:ext cx="903881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No comma(s) in a non-restrictive (non-essential element)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2385" y="2920424"/>
            <a:ext cx="90388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Bananas                           have </a:t>
            </a:r>
            <a:r>
              <a:rPr lang="en-US" sz="3200" dirty="0"/>
              <a:t>lots of K.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" y="4495800"/>
            <a:ext cx="90388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Apples </a:t>
            </a:r>
            <a:r>
              <a:rPr lang="en-US" sz="3200" dirty="0"/>
              <a:t>which are green are often not sweet.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8280" y="2920424"/>
            <a:ext cx="29895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</a:t>
            </a:r>
            <a:r>
              <a:rPr lang="en-US" sz="3200" dirty="0" smtClean="0"/>
              <a:t>y favorite fruit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2895600"/>
            <a:ext cx="76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,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5105400" y="2920424"/>
            <a:ext cx="76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,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1905000" y="3505200"/>
            <a:ext cx="49240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Bananas have </a:t>
            </a:r>
            <a:r>
              <a:rPr lang="en-US" sz="3200" dirty="0"/>
              <a:t>lots of K.</a:t>
            </a:r>
          </a:p>
        </p:txBody>
      </p:sp>
      <p:sp>
        <p:nvSpPr>
          <p:cNvPr id="21" name="Freeform 19"/>
          <p:cNvSpPr>
            <a:spLocks noEditPoints="1"/>
          </p:cNvSpPr>
          <p:nvPr/>
        </p:nvSpPr>
        <p:spPr bwMode="auto">
          <a:xfrm>
            <a:off x="2133600" y="3200400"/>
            <a:ext cx="304800" cy="337796"/>
          </a:xfrm>
          <a:custGeom>
            <a:avLst/>
            <a:gdLst/>
            <a:ahLst/>
            <a:cxnLst>
              <a:cxn ang="0">
                <a:pos x="5" y="185"/>
              </a:cxn>
              <a:cxn ang="0">
                <a:pos x="58" y="81"/>
              </a:cxn>
              <a:cxn ang="0">
                <a:pos x="285" y="20"/>
              </a:cxn>
              <a:cxn ang="0">
                <a:pos x="316" y="31"/>
              </a:cxn>
              <a:cxn ang="0">
                <a:pos x="416" y="85"/>
              </a:cxn>
              <a:cxn ang="0">
                <a:pos x="441" y="200"/>
              </a:cxn>
              <a:cxn ang="0">
                <a:pos x="130" y="283"/>
              </a:cxn>
              <a:cxn ang="0">
                <a:pos x="47" y="252"/>
              </a:cxn>
              <a:cxn ang="0">
                <a:pos x="5" y="185"/>
              </a:cxn>
              <a:cxn ang="0">
                <a:pos x="304" y="37"/>
              </a:cxn>
              <a:cxn ang="0">
                <a:pos x="266" y="31"/>
              </a:cxn>
              <a:cxn ang="0">
                <a:pos x="250" y="25"/>
              </a:cxn>
              <a:cxn ang="0">
                <a:pos x="189" y="29"/>
              </a:cxn>
              <a:cxn ang="0">
                <a:pos x="68" y="97"/>
              </a:cxn>
              <a:cxn ang="0">
                <a:pos x="51" y="108"/>
              </a:cxn>
              <a:cxn ang="0">
                <a:pos x="45" y="120"/>
              </a:cxn>
              <a:cxn ang="0">
                <a:pos x="22" y="148"/>
              </a:cxn>
              <a:cxn ang="0">
                <a:pos x="45" y="229"/>
              </a:cxn>
              <a:cxn ang="0">
                <a:pos x="191" y="273"/>
              </a:cxn>
              <a:cxn ang="0">
                <a:pos x="345" y="242"/>
              </a:cxn>
              <a:cxn ang="0">
                <a:pos x="425" y="185"/>
              </a:cxn>
              <a:cxn ang="0">
                <a:pos x="444" y="131"/>
              </a:cxn>
              <a:cxn ang="0">
                <a:pos x="394" y="79"/>
              </a:cxn>
              <a:cxn ang="0">
                <a:pos x="329" y="43"/>
              </a:cxn>
              <a:cxn ang="0">
                <a:pos x="339" y="58"/>
              </a:cxn>
              <a:cxn ang="0">
                <a:pos x="304" y="37"/>
              </a:cxn>
              <a:cxn ang="0">
                <a:pos x="337" y="258"/>
              </a:cxn>
              <a:cxn ang="0">
                <a:pos x="448" y="166"/>
              </a:cxn>
              <a:cxn ang="0">
                <a:pos x="450" y="162"/>
              </a:cxn>
              <a:cxn ang="0">
                <a:pos x="398" y="217"/>
              </a:cxn>
              <a:cxn ang="0">
                <a:pos x="371" y="239"/>
              </a:cxn>
              <a:cxn ang="0">
                <a:pos x="164" y="281"/>
              </a:cxn>
              <a:cxn ang="0">
                <a:pos x="337" y="258"/>
              </a:cxn>
            </a:cxnLst>
            <a:rect l="0" t="0" r="r" b="b"/>
            <a:pathLst>
              <a:path w="475" h="311">
                <a:moveTo>
                  <a:pt x="5" y="185"/>
                </a:moveTo>
                <a:cubicBezTo>
                  <a:pt x="0" y="145"/>
                  <a:pt x="32" y="103"/>
                  <a:pt x="58" y="81"/>
                </a:cubicBezTo>
                <a:cubicBezTo>
                  <a:pt x="107" y="42"/>
                  <a:pt x="190" y="0"/>
                  <a:pt x="285" y="20"/>
                </a:cubicBezTo>
                <a:cubicBezTo>
                  <a:pt x="295" y="22"/>
                  <a:pt x="305" y="27"/>
                  <a:pt x="316" y="31"/>
                </a:cubicBezTo>
                <a:cubicBezTo>
                  <a:pt x="354" y="45"/>
                  <a:pt x="383" y="58"/>
                  <a:pt x="416" y="85"/>
                </a:cubicBezTo>
                <a:cubicBezTo>
                  <a:pt x="453" y="115"/>
                  <a:pt x="475" y="154"/>
                  <a:pt x="441" y="200"/>
                </a:cubicBezTo>
                <a:cubicBezTo>
                  <a:pt x="389" y="268"/>
                  <a:pt x="248" y="311"/>
                  <a:pt x="130" y="283"/>
                </a:cubicBezTo>
                <a:cubicBezTo>
                  <a:pt x="99" y="275"/>
                  <a:pt x="66" y="265"/>
                  <a:pt x="47" y="252"/>
                </a:cubicBezTo>
                <a:cubicBezTo>
                  <a:pt x="28" y="240"/>
                  <a:pt x="8" y="214"/>
                  <a:pt x="5" y="185"/>
                </a:cubicBezTo>
                <a:close/>
                <a:moveTo>
                  <a:pt x="304" y="37"/>
                </a:moveTo>
                <a:cubicBezTo>
                  <a:pt x="294" y="33"/>
                  <a:pt x="279" y="34"/>
                  <a:pt x="266" y="31"/>
                </a:cubicBezTo>
                <a:cubicBezTo>
                  <a:pt x="260" y="30"/>
                  <a:pt x="256" y="26"/>
                  <a:pt x="250" y="25"/>
                </a:cubicBezTo>
                <a:cubicBezTo>
                  <a:pt x="234" y="23"/>
                  <a:pt x="206" y="25"/>
                  <a:pt x="189" y="29"/>
                </a:cubicBezTo>
                <a:cubicBezTo>
                  <a:pt x="149" y="39"/>
                  <a:pt x="97" y="72"/>
                  <a:pt x="68" y="97"/>
                </a:cubicBezTo>
                <a:cubicBezTo>
                  <a:pt x="63" y="101"/>
                  <a:pt x="54" y="105"/>
                  <a:pt x="51" y="108"/>
                </a:cubicBezTo>
                <a:cubicBezTo>
                  <a:pt x="49" y="110"/>
                  <a:pt x="48" y="116"/>
                  <a:pt x="45" y="120"/>
                </a:cubicBezTo>
                <a:cubicBezTo>
                  <a:pt x="38" y="128"/>
                  <a:pt x="24" y="142"/>
                  <a:pt x="22" y="148"/>
                </a:cubicBezTo>
                <a:cubicBezTo>
                  <a:pt x="12" y="181"/>
                  <a:pt x="31" y="213"/>
                  <a:pt x="45" y="229"/>
                </a:cubicBezTo>
                <a:cubicBezTo>
                  <a:pt x="76" y="265"/>
                  <a:pt x="132" y="273"/>
                  <a:pt x="191" y="273"/>
                </a:cubicBezTo>
                <a:cubicBezTo>
                  <a:pt x="249" y="273"/>
                  <a:pt x="296" y="264"/>
                  <a:pt x="345" y="242"/>
                </a:cubicBezTo>
                <a:cubicBezTo>
                  <a:pt x="371" y="230"/>
                  <a:pt x="410" y="203"/>
                  <a:pt x="425" y="185"/>
                </a:cubicBezTo>
                <a:cubicBezTo>
                  <a:pt x="434" y="174"/>
                  <a:pt x="447" y="146"/>
                  <a:pt x="444" y="131"/>
                </a:cubicBezTo>
                <a:cubicBezTo>
                  <a:pt x="441" y="111"/>
                  <a:pt x="410" y="91"/>
                  <a:pt x="394" y="79"/>
                </a:cubicBezTo>
                <a:cubicBezTo>
                  <a:pt x="373" y="63"/>
                  <a:pt x="353" y="52"/>
                  <a:pt x="329" y="43"/>
                </a:cubicBezTo>
                <a:cubicBezTo>
                  <a:pt x="330" y="50"/>
                  <a:pt x="344" y="52"/>
                  <a:pt x="339" y="58"/>
                </a:cubicBezTo>
                <a:cubicBezTo>
                  <a:pt x="322" y="55"/>
                  <a:pt x="319" y="43"/>
                  <a:pt x="304" y="37"/>
                </a:cubicBezTo>
                <a:close/>
                <a:moveTo>
                  <a:pt x="337" y="258"/>
                </a:moveTo>
                <a:cubicBezTo>
                  <a:pt x="390" y="237"/>
                  <a:pt x="431" y="215"/>
                  <a:pt x="448" y="166"/>
                </a:cubicBezTo>
                <a:cubicBezTo>
                  <a:pt x="450" y="165"/>
                  <a:pt x="450" y="164"/>
                  <a:pt x="450" y="162"/>
                </a:cubicBezTo>
                <a:cubicBezTo>
                  <a:pt x="440" y="186"/>
                  <a:pt x="420" y="201"/>
                  <a:pt x="398" y="217"/>
                </a:cubicBezTo>
                <a:cubicBezTo>
                  <a:pt x="389" y="225"/>
                  <a:pt x="381" y="233"/>
                  <a:pt x="371" y="239"/>
                </a:cubicBezTo>
                <a:cubicBezTo>
                  <a:pt x="317" y="270"/>
                  <a:pt x="242" y="281"/>
                  <a:pt x="164" y="281"/>
                </a:cubicBezTo>
                <a:cubicBezTo>
                  <a:pt x="234" y="288"/>
                  <a:pt x="287" y="277"/>
                  <a:pt x="337" y="258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9"/>
          <p:cNvSpPr>
            <a:spLocks noEditPoints="1"/>
          </p:cNvSpPr>
          <p:nvPr/>
        </p:nvSpPr>
        <p:spPr bwMode="auto">
          <a:xfrm>
            <a:off x="5029200" y="3200400"/>
            <a:ext cx="304800" cy="337796"/>
          </a:xfrm>
          <a:custGeom>
            <a:avLst/>
            <a:gdLst/>
            <a:ahLst/>
            <a:cxnLst>
              <a:cxn ang="0">
                <a:pos x="5" y="185"/>
              </a:cxn>
              <a:cxn ang="0">
                <a:pos x="58" y="81"/>
              </a:cxn>
              <a:cxn ang="0">
                <a:pos x="285" y="20"/>
              </a:cxn>
              <a:cxn ang="0">
                <a:pos x="316" y="31"/>
              </a:cxn>
              <a:cxn ang="0">
                <a:pos x="416" y="85"/>
              </a:cxn>
              <a:cxn ang="0">
                <a:pos x="441" y="200"/>
              </a:cxn>
              <a:cxn ang="0">
                <a:pos x="130" y="283"/>
              </a:cxn>
              <a:cxn ang="0">
                <a:pos x="47" y="252"/>
              </a:cxn>
              <a:cxn ang="0">
                <a:pos x="5" y="185"/>
              </a:cxn>
              <a:cxn ang="0">
                <a:pos x="304" y="37"/>
              </a:cxn>
              <a:cxn ang="0">
                <a:pos x="266" y="31"/>
              </a:cxn>
              <a:cxn ang="0">
                <a:pos x="250" y="25"/>
              </a:cxn>
              <a:cxn ang="0">
                <a:pos x="189" y="29"/>
              </a:cxn>
              <a:cxn ang="0">
                <a:pos x="68" y="97"/>
              </a:cxn>
              <a:cxn ang="0">
                <a:pos x="51" y="108"/>
              </a:cxn>
              <a:cxn ang="0">
                <a:pos x="45" y="120"/>
              </a:cxn>
              <a:cxn ang="0">
                <a:pos x="22" y="148"/>
              </a:cxn>
              <a:cxn ang="0">
                <a:pos x="45" y="229"/>
              </a:cxn>
              <a:cxn ang="0">
                <a:pos x="191" y="273"/>
              </a:cxn>
              <a:cxn ang="0">
                <a:pos x="345" y="242"/>
              </a:cxn>
              <a:cxn ang="0">
                <a:pos x="425" y="185"/>
              </a:cxn>
              <a:cxn ang="0">
                <a:pos x="444" y="131"/>
              </a:cxn>
              <a:cxn ang="0">
                <a:pos x="394" y="79"/>
              </a:cxn>
              <a:cxn ang="0">
                <a:pos x="329" y="43"/>
              </a:cxn>
              <a:cxn ang="0">
                <a:pos x="339" y="58"/>
              </a:cxn>
              <a:cxn ang="0">
                <a:pos x="304" y="37"/>
              </a:cxn>
              <a:cxn ang="0">
                <a:pos x="337" y="258"/>
              </a:cxn>
              <a:cxn ang="0">
                <a:pos x="448" y="166"/>
              </a:cxn>
              <a:cxn ang="0">
                <a:pos x="450" y="162"/>
              </a:cxn>
              <a:cxn ang="0">
                <a:pos x="398" y="217"/>
              </a:cxn>
              <a:cxn ang="0">
                <a:pos x="371" y="239"/>
              </a:cxn>
              <a:cxn ang="0">
                <a:pos x="164" y="281"/>
              </a:cxn>
              <a:cxn ang="0">
                <a:pos x="337" y="258"/>
              </a:cxn>
            </a:cxnLst>
            <a:rect l="0" t="0" r="r" b="b"/>
            <a:pathLst>
              <a:path w="475" h="311">
                <a:moveTo>
                  <a:pt x="5" y="185"/>
                </a:moveTo>
                <a:cubicBezTo>
                  <a:pt x="0" y="145"/>
                  <a:pt x="32" y="103"/>
                  <a:pt x="58" y="81"/>
                </a:cubicBezTo>
                <a:cubicBezTo>
                  <a:pt x="107" y="42"/>
                  <a:pt x="190" y="0"/>
                  <a:pt x="285" y="20"/>
                </a:cubicBezTo>
                <a:cubicBezTo>
                  <a:pt x="295" y="22"/>
                  <a:pt x="305" y="27"/>
                  <a:pt x="316" y="31"/>
                </a:cubicBezTo>
                <a:cubicBezTo>
                  <a:pt x="354" y="45"/>
                  <a:pt x="383" y="58"/>
                  <a:pt x="416" y="85"/>
                </a:cubicBezTo>
                <a:cubicBezTo>
                  <a:pt x="453" y="115"/>
                  <a:pt x="475" y="154"/>
                  <a:pt x="441" y="200"/>
                </a:cubicBezTo>
                <a:cubicBezTo>
                  <a:pt x="389" y="268"/>
                  <a:pt x="248" y="311"/>
                  <a:pt x="130" y="283"/>
                </a:cubicBezTo>
                <a:cubicBezTo>
                  <a:pt x="99" y="275"/>
                  <a:pt x="66" y="265"/>
                  <a:pt x="47" y="252"/>
                </a:cubicBezTo>
                <a:cubicBezTo>
                  <a:pt x="28" y="240"/>
                  <a:pt x="8" y="214"/>
                  <a:pt x="5" y="185"/>
                </a:cubicBezTo>
                <a:close/>
                <a:moveTo>
                  <a:pt x="304" y="37"/>
                </a:moveTo>
                <a:cubicBezTo>
                  <a:pt x="294" y="33"/>
                  <a:pt x="279" y="34"/>
                  <a:pt x="266" y="31"/>
                </a:cubicBezTo>
                <a:cubicBezTo>
                  <a:pt x="260" y="30"/>
                  <a:pt x="256" y="26"/>
                  <a:pt x="250" y="25"/>
                </a:cubicBezTo>
                <a:cubicBezTo>
                  <a:pt x="234" y="23"/>
                  <a:pt x="206" y="25"/>
                  <a:pt x="189" y="29"/>
                </a:cubicBezTo>
                <a:cubicBezTo>
                  <a:pt x="149" y="39"/>
                  <a:pt x="97" y="72"/>
                  <a:pt x="68" y="97"/>
                </a:cubicBezTo>
                <a:cubicBezTo>
                  <a:pt x="63" y="101"/>
                  <a:pt x="54" y="105"/>
                  <a:pt x="51" y="108"/>
                </a:cubicBezTo>
                <a:cubicBezTo>
                  <a:pt x="49" y="110"/>
                  <a:pt x="48" y="116"/>
                  <a:pt x="45" y="120"/>
                </a:cubicBezTo>
                <a:cubicBezTo>
                  <a:pt x="38" y="128"/>
                  <a:pt x="24" y="142"/>
                  <a:pt x="22" y="148"/>
                </a:cubicBezTo>
                <a:cubicBezTo>
                  <a:pt x="12" y="181"/>
                  <a:pt x="31" y="213"/>
                  <a:pt x="45" y="229"/>
                </a:cubicBezTo>
                <a:cubicBezTo>
                  <a:pt x="76" y="265"/>
                  <a:pt x="132" y="273"/>
                  <a:pt x="191" y="273"/>
                </a:cubicBezTo>
                <a:cubicBezTo>
                  <a:pt x="249" y="273"/>
                  <a:pt x="296" y="264"/>
                  <a:pt x="345" y="242"/>
                </a:cubicBezTo>
                <a:cubicBezTo>
                  <a:pt x="371" y="230"/>
                  <a:pt x="410" y="203"/>
                  <a:pt x="425" y="185"/>
                </a:cubicBezTo>
                <a:cubicBezTo>
                  <a:pt x="434" y="174"/>
                  <a:pt x="447" y="146"/>
                  <a:pt x="444" y="131"/>
                </a:cubicBezTo>
                <a:cubicBezTo>
                  <a:pt x="441" y="111"/>
                  <a:pt x="410" y="91"/>
                  <a:pt x="394" y="79"/>
                </a:cubicBezTo>
                <a:cubicBezTo>
                  <a:pt x="373" y="63"/>
                  <a:pt x="353" y="52"/>
                  <a:pt x="329" y="43"/>
                </a:cubicBezTo>
                <a:cubicBezTo>
                  <a:pt x="330" y="50"/>
                  <a:pt x="344" y="52"/>
                  <a:pt x="339" y="58"/>
                </a:cubicBezTo>
                <a:cubicBezTo>
                  <a:pt x="322" y="55"/>
                  <a:pt x="319" y="43"/>
                  <a:pt x="304" y="37"/>
                </a:cubicBezTo>
                <a:close/>
                <a:moveTo>
                  <a:pt x="337" y="258"/>
                </a:moveTo>
                <a:cubicBezTo>
                  <a:pt x="390" y="237"/>
                  <a:pt x="431" y="215"/>
                  <a:pt x="448" y="166"/>
                </a:cubicBezTo>
                <a:cubicBezTo>
                  <a:pt x="450" y="165"/>
                  <a:pt x="450" y="164"/>
                  <a:pt x="450" y="162"/>
                </a:cubicBezTo>
                <a:cubicBezTo>
                  <a:pt x="440" y="186"/>
                  <a:pt x="420" y="201"/>
                  <a:pt x="398" y="217"/>
                </a:cubicBezTo>
                <a:cubicBezTo>
                  <a:pt x="389" y="225"/>
                  <a:pt x="381" y="233"/>
                  <a:pt x="371" y="239"/>
                </a:cubicBezTo>
                <a:cubicBezTo>
                  <a:pt x="317" y="270"/>
                  <a:pt x="242" y="281"/>
                  <a:pt x="164" y="281"/>
                </a:cubicBezTo>
                <a:cubicBezTo>
                  <a:pt x="234" y="288"/>
                  <a:pt x="287" y="277"/>
                  <a:pt x="337" y="258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0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2" grpId="1"/>
      <p:bldP spid="23" grpId="0"/>
      <p:bldP spid="6" grpId="0"/>
      <p:bldP spid="6" grpId="1"/>
      <p:bldP spid="7" grpId="0"/>
      <p:bldP spid="16" grpId="0"/>
      <p:bldP spid="17" grpId="0"/>
      <p:bldP spid="21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971800"/>
            <a:ext cx="5410200" cy="106680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Pronoun Errors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3843" y="1600200"/>
            <a:ext cx="514775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Vague </a:t>
            </a:r>
            <a:r>
              <a:rPr lang="en-US" sz="3200" dirty="0" smtClean="0"/>
              <a:t>Pronoun Reference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52400" y="2286000"/>
            <a:ext cx="8678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Robert enjoyed his work at the zoo last summer, and this </a:t>
            </a:r>
            <a:r>
              <a:rPr lang="en-US" dirty="0" smtClean="0"/>
              <a:t>may </a:t>
            </a:r>
            <a:r>
              <a:rPr lang="en-US" dirty="0"/>
              <a:t>be his career choice.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2667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EDE61"/>
                </a:solidFill>
              </a:rPr>
              <a:t>Robert </a:t>
            </a:r>
            <a:r>
              <a:rPr lang="en-US" dirty="0">
                <a:solidFill>
                  <a:srgbClr val="FEDE61"/>
                </a:solidFill>
              </a:rPr>
              <a:t>enjoyed his work at the zoo last summer, and a </a:t>
            </a:r>
            <a:r>
              <a:rPr lang="en-US" dirty="0" smtClean="0">
                <a:solidFill>
                  <a:srgbClr val="FEDE61"/>
                </a:solidFill>
              </a:rPr>
              <a:t>career </a:t>
            </a:r>
            <a:r>
              <a:rPr lang="en-US" dirty="0">
                <a:solidFill>
                  <a:srgbClr val="FEDE61"/>
                </a:solidFill>
              </a:rPr>
              <a:t>as a veterinarian of exotic animals may be in his </a:t>
            </a:r>
            <a:r>
              <a:rPr lang="en-US" dirty="0" smtClean="0">
                <a:solidFill>
                  <a:srgbClr val="FEDE61"/>
                </a:solidFill>
              </a:rPr>
              <a:t>future</a:t>
            </a:r>
            <a:r>
              <a:rPr lang="en-US" dirty="0">
                <a:solidFill>
                  <a:srgbClr val="FEDE61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26468"/>
            <a:ext cx="5869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Ann </a:t>
            </a:r>
            <a:r>
              <a:rPr lang="en-US" dirty="0"/>
              <a:t>told Sarah that she had ridden her bike to the park.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659868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EDE61"/>
                </a:solidFill>
              </a:rPr>
              <a:t>Without </a:t>
            </a:r>
            <a:r>
              <a:rPr lang="en-US" dirty="0">
                <a:solidFill>
                  <a:srgbClr val="FEDE61"/>
                </a:solidFill>
              </a:rPr>
              <a:t>permission, Ann rode Sarah’s bike to the park.</a:t>
            </a:r>
          </a:p>
        </p:txBody>
      </p:sp>
    </p:spTree>
    <p:extLst>
      <p:ext uri="{BB962C8B-B14F-4D97-AF65-F5344CB8AC3E}">
        <p14:creationId xmlns:p14="http://schemas.microsoft.com/office/powerpoint/2010/main" val="362601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2681E-6 3.70396E-6 L 0.00399 0.366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8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36692 L 0.27075 0.3669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CC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CC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  <p:bldP spid="5" grpId="0"/>
      <p:bldP spid="7" grpId="0"/>
      <p:bldP spid="7" grpId="1"/>
      <p:bldP spid="8" grpId="0"/>
      <p:bldP spid="9" grpId="0"/>
      <p:bldP spid="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486400"/>
            <a:ext cx="5410200" cy="106680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   Pronoun Errors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3843" y="1600200"/>
            <a:ext cx="514775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Pronoun </a:t>
            </a:r>
            <a:r>
              <a:rPr lang="en-US" sz="3200" dirty="0" smtClean="0"/>
              <a:t>Agreement Error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52400" y="2286000"/>
            <a:ext cx="4623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Everybody has their own opinions.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2983468"/>
            <a:ext cx="5136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Everybody has his or her own opinions.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3657600"/>
            <a:ext cx="362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Everybody has opinions.</a:t>
            </a:r>
          </a:p>
        </p:txBody>
      </p:sp>
    </p:spTree>
    <p:extLst>
      <p:ext uri="{BB962C8B-B14F-4D97-AF65-F5344CB8AC3E}">
        <p14:creationId xmlns:p14="http://schemas.microsoft.com/office/powerpoint/2010/main" val="426019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CC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CC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3352800"/>
            <a:ext cx="4114800" cy="868363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Usage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362200"/>
            <a:ext cx="2404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 or a LSU student?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1828800"/>
            <a:ext cx="24430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A lot or a lot?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495800"/>
            <a:ext cx="29175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Amount or number?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24600" y="3048000"/>
            <a:ext cx="19292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Few or less?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5181600"/>
            <a:ext cx="29393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Between or among?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5867400"/>
            <a:ext cx="182386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Its or it’s?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77000" y="685800"/>
            <a:ext cx="229399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Criterion or criteria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1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Frequent errors of college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7620000" cy="1020763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/>
              <a:t>Sentence Structure Errors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684347"/>
            <a:ext cx="4568190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/>
              <a:t>Subject/verb </a:t>
            </a:r>
            <a:r>
              <a:rPr lang="en-US" sz="2500" dirty="0" smtClean="0"/>
              <a:t>Agreement Errors</a:t>
            </a:r>
            <a:endParaRPr lang="en-US" sz="25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133600"/>
            <a:ext cx="5290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life </a:t>
            </a:r>
            <a:r>
              <a:rPr lang="en-US" dirty="0" smtClean="0"/>
              <a:t>span                                too </a:t>
            </a:r>
            <a:r>
              <a:rPr lang="en-US" dirty="0"/>
              <a:t>long for 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514600"/>
            <a:ext cx="4586036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/>
              <a:t>Dangling or misplaced modifier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964668"/>
            <a:ext cx="6840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Karen </a:t>
            </a:r>
            <a:r>
              <a:rPr lang="en-US" dirty="0"/>
              <a:t>was told that she was fired by her immediate </a:t>
            </a:r>
            <a:r>
              <a:rPr lang="en-US" dirty="0" smtClean="0"/>
              <a:t>supervisor</a:t>
            </a:r>
            <a:r>
              <a:rPr lang="en-US" dirty="0"/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4191000"/>
            <a:ext cx="5812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While </a:t>
            </a:r>
            <a:r>
              <a:rPr lang="en-US" dirty="0"/>
              <a:t>shopping at the mall, a crook stole Dave’s wallet.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048000"/>
            <a:ext cx="732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</a:t>
            </a:r>
            <a:r>
              <a:rPr lang="en-US" dirty="0"/>
              <a:t>running the stop sign, the car failed to stop to help </a:t>
            </a:r>
            <a:r>
              <a:rPr lang="en-US" dirty="0" smtClean="0"/>
              <a:t>the </a:t>
            </a:r>
            <a:r>
              <a:rPr lang="en-US" dirty="0"/>
              <a:t>injured.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72851" y="2145268"/>
            <a:ext cx="1737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f cockroaches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72709" y="2145268"/>
            <a:ext cx="518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211449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F161F"/>
                </a:solidFill>
              </a:rPr>
              <a:t>is</a:t>
            </a:r>
            <a:endParaRPr lang="en-US" sz="2000" b="1" dirty="0">
              <a:solidFill>
                <a:srgbClr val="BF161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524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</a:t>
            </a:r>
            <a:r>
              <a:rPr lang="en-US" dirty="0"/>
              <a:t>running the stop sign, the </a:t>
            </a:r>
            <a:r>
              <a:rPr lang="en-US" dirty="0" smtClean="0"/>
              <a:t>drunk driver </a:t>
            </a:r>
            <a:r>
              <a:rPr lang="en-US" dirty="0"/>
              <a:t>failed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stop to help </a:t>
            </a:r>
            <a:r>
              <a:rPr lang="en-US" dirty="0" smtClean="0"/>
              <a:t>the </a:t>
            </a:r>
            <a:r>
              <a:rPr lang="en-US" dirty="0"/>
              <a:t>injured.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495800"/>
            <a:ext cx="5701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While </a:t>
            </a:r>
            <a:r>
              <a:rPr lang="en-US" dirty="0"/>
              <a:t>shopping at the mall, </a:t>
            </a:r>
            <a:r>
              <a:rPr lang="en-US" dirty="0" smtClean="0"/>
              <a:t>Dave had his wallet stolen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77000" y="4507468"/>
            <a:ext cx="1313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 a crook.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4399746"/>
            <a:ext cx="152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7778" y="5334000"/>
            <a:ext cx="4183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Karen’s immediate supervisor fired her.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1250" y="5715000"/>
            <a:ext cx="389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Karen </a:t>
            </a:r>
            <a:r>
              <a:rPr lang="en-US" dirty="0"/>
              <a:t>was told that she was fired by </a:t>
            </a:r>
            <a:endParaRPr lang="en-US" dirty="0" smtClean="0"/>
          </a:p>
          <a:p>
            <a:r>
              <a:rPr lang="en-US" dirty="0" smtClean="0"/>
              <a:t>her </a:t>
            </a:r>
            <a:r>
              <a:rPr lang="en-US" dirty="0"/>
              <a:t>immediate </a:t>
            </a:r>
            <a:r>
              <a:rPr lang="en-US" dirty="0" smtClean="0"/>
              <a:t>supervisor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601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-3.88889E-6 -0.18217 C -3.88889E-6 -0.26342 0.02275 -0.36319 0.04132 -0.36319 L 0.08282 -0.36319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2" y="-1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4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8" grpId="1"/>
      <p:bldP spid="9" grpId="0"/>
      <p:bldP spid="9" grpId="1"/>
      <p:bldP spid="10" grpId="0"/>
      <p:bldP spid="10" grpId="1"/>
      <p:bldP spid="10" grpId="2"/>
      <p:bldP spid="12" grpId="0"/>
      <p:bldP spid="12" grpId="1"/>
      <p:bldP spid="13" grpId="0"/>
      <p:bldP spid="14" grpId="0"/>
      <p:bldP spid="14" grpId="1"/>
      <p:bldP spid="15" grpId="0"/>
      <p:bldP spid="15" grpId="1"/>
      <p:bldP spid="16" grpId="0"/>
      <p:bldP spid="16" grpId="1"/>
      <p:bldP spid="18" grpId="0"/>
      <p:bldP spid="18" grpId="1"/>
      <p:bldP spid="19" grpId="0"/>
      <p:bldP spid="20" grpId="0"/>
      <p:bldP spid="20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460</TotalTime>
  <Words>719</Words>
  <Application>Microsoft Office PowerPoint</Application>
  <PresentationFormat>On-screen Show (4:3)</PresentationFormat>
  <Paragraphs>114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Essential</vt:lpstr>
      <vt:lpstr>   Looking for a workshop to compliment your knowledge of writing rules?  Wonder if the amount of mistakes in your emails really do effect the way readers’ view you?</vt:lpstr>
      <vt:lpstr>Source of error</vt:lpstr>
      <vt:lpstr>Frequent errors of college students</vt:lpstr>
      <vt:lpstr>Frequent errors of college students</vt:lpstr>
      <vt:lpstr>Frequent errors of college students</vt:lpstr>
      <vt:lpstr>Frequent errors of college students</vt:lpstr>
      <vt:lpstr>Frequent errors of college students</vt:lpstr>
      <vt:lpstr>Frequent errors of college students</vt:lpstr>
      <vt:lpstr>Frequent errors of college students</vt:lpstr>
      <vt:lpstr>Frequent errors of college students</vt:lpstr>
      <vt:lpstr>Frequent errors of college students</vt:lpstr>
      <vt:lpstr>An editing exercise</vt:lpstr>
      <vt:lpstr>Proofreading tips</vt:lpstr>
      <vt:lpstr>So. . . </vt:lpstr>
    </vt:vector>
  </TitlesOfParts>
  <Company>Lenovo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Looking for a workshop to compliment your knowledge of writing rules?  Wonder if the amount of mistakes in your emails really do effect the way readers’ view you.     </dc:title>
  <dc:creator>Sarah Liggett</dc:creator>
  <cp:lastModifiedBy>Sarah Liggett</cp:lastModifiedBy>
  <cp:revision>75</cp:revision>
  <dcterms:created xsi:type="dcterms:W3CDTF">2011-02-21T19:05:34Z</dcterms:created>
  <dcterms:modified xsi:type="dcterms:W3CDTF">2012-09-24T16:42:23Z</dcterms:modified>
</cp:coreProperties>
</file>