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2"/>
  </p:notesMasterIdLst>
  <p:sldIdLst>
    <p:sldId id="256" r:id="rId2"/>
    <p:sldId id="267" r:id="rId3"/>
    <p:sldId id="281" r:id="rId4"/>
    <p:sldId id="285" r:id="rId5"/>
    <p:sldId id="272" r:id="rId6"/>
    <p:sldId id="271" r:id="rId7"/>
    <p:sldId id="280" r:id="rId8"/>
    <p:sldId id="257" r:id="rId9"/>
    <p:sldId id="286" r:id="rId10"/>
    <p:sldId id="258" r:id="rId11"/>
    <p:sldId id="282" r:id="rId12"/>
    <p:sldId id="261" r:id="rId13"/>
    <p:sldId id="262" r:id="rId14"/>
    <p:sldId id="274" r:id="rId15"/>
    <p:sldId id="263" r:id="rId16"/>
    <p:sldId id="264" r:id="rId17"/>
    <p:sldId id="275" r:id="rId18"/>
    <p:sldId id="265" r:id="rId19"/>
    <p:sldId id="266" r:id="rId20"/>
    <p:sldId id="259" r:id="rId21"/>
    <p:sldId id="277" r:id="rId22"/>
    <p:sldId id="279" r:id="rId23"/>
    <p:sldId id="268" r:id="rId24"/>
    <p:sldId id="260" r:id="rId25"/>
    <p:sldId id="269" r:id="rId26"/>
    <p:sldId id="284" r:id="rId27"/>
    <p:sldId id="270" r:id="rId28"/>
    <p:sldId id="273" r:id="rId29"/>
    <p:sldId id="283" r:id="rId30"/>
    <p:sldId id="287"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2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814F396-CC46-48D1-9055-63D4D895E664}" type="datetimeFigureOut">
              <a:rPr lang="en-US"/>
              <a:pPr>
                <a:defRPr/>
              </a:pPr>
              <a:t>9/24/2012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B560476-AC8B-4A2D-A637-69B4E9D19593}" type="slidenum">
              <a:rPr lang="en-US"/>
              <a:pPr>
                <a:defRPr/>
              </a:pPr>
              <a:t>‹#›</a:t>
            </a:fld>
            <a:endParaRPr lang="en-US"/>
          </a:p>
        </p:txBody>
      </p:sp>
    </p:spTree>
    <p:extLst>
      <p:ext uri="{BB962C8B-B14F-4D97-AF65-F5344CB8AC3E}">
        <p14:creationId xmlns:p14="http://schemas.microsoft.com/office/powerpoint/2010/main" val="42106521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5CBEA0E5-BD7F-4B92-8454-0297AD4447D7}"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F5D7697C-B4C8-4016-8315-AA99B93C25CB}" type="slidenum">
              <a:rPr lang="en-US" smtClean="0"/>
              <a:pPr/>
              <a:t>14</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7FB580F9-6AFB-4AF4-BA80-2E48440CFEC3}" type="slidenum">
              <a:rPr lang="en-US" smtClean="0"/>
              <a:pPr/>
              <a:t>15</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075F2EA3-57F5-4DF8-91F6-DFBB2389831C}" type="slidenum">
              <a:rPr lang="en-US" smtClean="0"/>
              <a:pPr/>
              <a:t>16</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EF561D17-2FF5-4037-8000-E5BC7D563B15}" type="slidenum">
              <a:rPr lang="en-US" smtClean="0"/>
              <a:pPr/>
              <a:t>17</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2C5A763A-3934-4EA9-8446-66DB2DE7CB24}" type="slidenum">
              <a:rPr lang="en-US" smtClean="0"/>
              <a:pPr/>
              <a:t>18</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D08FF3BB-3FFB-441B-A288-4FE15616D42D}" type="slidenum">
              <a:rPr lang="en-US" smtClean="0"/>
              <a:pPr/>
              <a:t>19</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03F0B2C0-231D-4AD5-A447-3A8E4288CF90}" type="slidenum">
              <a:rPr lang="en-US" smtClean="0"/>
              <a:pPr/>
              <a:t>20</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430352DF-8B0F-46FE-96BA-323EA4007386}" type="slidenum">
              <a:rPr lang="en-US" smtClean="0"/>
              <a:pPr/>
              <a:t>21</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2DE85F8C-246F-4D29-8211-A64062AF5F51}" type="slidenum">
              <a:rPr lang="en-US" smtClean="0"/>
              <a:pPr/>
              <a:t>22</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7BCADA3C-A08E-4782-A25C-54EA4ECFD29F}" type="slidenum">
              <a:rPr lang="en-US" smtClean="0"/>
              <a:pPr/>
              <a:t>23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13C498B2-19D6-4B74-A4E3-F8423D610912}"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A181DB6B-D3B9-4E57-A02E-405CA43F9183}" type="slidenum">
              <a:rPr lang="en-US" smtClean="0"/>
              <a:pPr/>
              <a:t>24</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BE56B35F-7E0F-483D-9D0C-1DAAA942F04E}" type="slidenum">
              <a:rPr lang="en-US" smtClean="0"/>
              <a:pPr/>
              <a:t>25</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8A80D80E-38E5-473A-98B5-D930A74EFFC8}" type="slidenum">
              <a:rPr lang="en-US" smtClean="0"/>
              <a:pPr/>
              <a:t>27</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1106FE0B-25EF-4AF1-8097-C18779317A11}" type="slidenum">
              <a:rPr lang="en-US" smtClean="0"/>
              <a:pPr/>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27D46A74-6545-4C90-862A-6D6BD284FDFE}"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6912CEA1-48CC-4B8A-B2C9-1ECDB2DFA53E}"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55640A62-4EA0-4487-B38B-D8177131938C}" type="slidenum">
              <a:rPr lang="en-US" smtClean="0"/>
              <a:pPr/>
              <a:t>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1C584F02-FB3F-4845-93D6-182D64AF621A}" type="slidenum">
              <a:rPr lang="en-US" smtClean="0">
                <a:solidFill>
                  <a:prstClr val="black"/>
                </a:solidFill>
              </a:rPr>
              <a:pPr/>
              <a:t>9</a:t>
            </a:fld>
            <a:endParaRPr lang="en-US" smtClean="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1C584F02-FB3F-4845-93D6-182D64AF621A}" type="slidenum">
              <a:rPr lang="en-US" smtClean="0"/>
              <a:pPr/>
              <a:t>10</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71FDB2CD-2838-4C85-90FB-DDCCBCC01250}" type="slidenum">
              <a:rPr lang="en-US" smtClean="0"/>
              <a:pPr/>
              <a:t>12</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fld id="{81329D50-B1BA-4383-BE3B-8AD2EEAF43A9}" type="slidenum">
              <a:rPr lang="en-US" smtClean="0"/>
              <a:pPr/>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194"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819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68F1E8-836B-489B-87E0-10DA13D94A77}" type="slidenum">
              <a:rPr lang="en-US"/>
              <a:pPr>
                <a:defRPr/>
              </a:pPr>
              <a:t>‹#›</a:t>
            </a:fld>
            <a:endParaRPr lang="en-US"/>
          </a:p>
        </p:txBody>
      </p:sp>
    </p:spTree>
    <p:extLst>
      <p:ext uri="{BB962C8B-B14F-4D97-AF65-F5344CB8AC3E}">
        <p14:creationId xmlns:p14="http://schemas.microsoft.com/office/powerpoint/2010/main" val="300046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4C9726-74FE-4EEC-BF8F-EC9370EECFC5}" type="slidenum">
              <a:rPr lang="en-US"/>
              <a:pPr>
                <a:defRPr/>
              </a:pPr>
              <a:t>‹#›</a:t>
            </a:fld>
            <a:endParaRPr lang="en-US"/>
          </a:p>
        </p:txBody>
      </p:sp>
    </p:spTree>
    <p:extLst>
      <p:ext uri="{BB962C8B-B14F-4D97-AF65-F5344CB8AC3E}">
        <p14:creationId xmlns:p14="http://schemas.microsoft.com/office/powerpoint/2010/main" val="369601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4DA100-1E38-42D3-923F-AEDD5FC15DB2}" type="slidenum">
              <a:rPr lang="en-US"/>
              <a:pPr>
                <a:defRPr/>
              </a:pPr>
              <a:t>‹#›</a:t>
            </a:fld>
            <a:endParaRPr lang="en-US"/>
          </a:p>
        </p:txBody>
      </p:sp>
    </p:spTree>
    <p:extLst>
      <p:ext uri="{BB962C8B-B14F-4D97-AF65-F5344CB8AC3E}">
        <p14:creationId xmlns:p14="http://schemas.microsoft.com/office/powerpoint/2010/main" val="1293068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441BC1F-00C3-4625-941F-E8269E861CCA}" type="slidenum">
              <a:rPr lang="en-US"/>
              <a:pPr>
                <a:defRPr/>
              </a:pPr>
              <a:t>‹#›</a:t>
            </a:fld>
            <a:endParaRPr lang="en-US"/>
          </a:p>
        </p:txBody>
      </p:sp>
    </p:spTree>
    <p:extLst>
      <p:ext uri="{BB962C8B-B14F-4D97-AF65-F5344CB8AC3E}">
        <p14:creationId xmlns:p14="http://schemas.microsoft.com/office/powerpoint/2010/main" val="976145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EA2704-1717-4D45-BA13-4E858C49B041}" type="slidenum">
              <a:rPr lang="en-US"/>
              <a:pPr>
                <a:defRPr/>
              </a:pPr>
              <a:t>‹#›</a:t>
            </a:fld>
            <a:endParaRPr lang="en-US"/>
          </a:p>
        </p:txBody>
      </p:sp>
    </p:spTree>
    <p:extLst>
      <p:ext uri="{BB962C8B-B14F-4D97-AF65-F5344CB8AC3E}">
        <p14:creationId xmlns:p14="http://schemas.microsoft.com/office/powerpoint/2010/main" val="39007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E75BA9-43A6-442D-80EF-740EC944F564}" type="slidenum">
              <a:rPr lang="en-US"/>
              <a:pPr>
                <a:defRPr/>
              </a:pPr>
              <a:t>‹#›</a:t>
            </a:fld>
            <a:endParaRPr lang="en-US"/>
          </a:p>
        </p:txBody>
      </p:sp>
    </p:spTree>
    <p:extLst>
      <p:ext uri="{BB962C8B-B14F-4D97-AF65-F5344CB8AC3E}">
        <p14:creationId xmlns:p14="http://schemas.microsoft.com/office/powerpoint/2010/main" val="281457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7AD6D4-8EDA-438D-8274-E45F5D641FA1}" type="slidenum">
              <a:rPr lang="en-US"/>
              <a:pPr>
                <a:defRPr/>
              </a:pPr>
              <a:t>‹#›</a:t>
            </a:fld>
            <a:endParaRPr lang="en-US"/>
          </a:p>
        </p:txBody>
      </p:sp>
    </p:spTree>
    <p:extLst>
      <p:ext uri="{BB962C8B-B14F-4D97-AF65-F5344CB8AC3E}">
        <p14:creationId xmlns:p14="http://schemas.microsoft.com/office/powerpoint/2010/main" val="156621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D3FA9B-D3D5-49AF-A780-6E06FB26FB0C}" type="slidenum">
              <a:rPr lang="en-US"/>
              <a:pPr>
                <a:defRPr/>
              </a:pPr>
              <a:t>‹#›</a:t>
            </a:fld>
            <a:endParaRPr lang="en-US"/>
          </a:p>
        </p:txBody>
      </p:sp>
    </p:spTree>
    <p:extLst>
      <p:ext uri="{BB962C8B-B14F-4D97-AF65-F5344CB8AC3E}">
        <p14:creationId xmlns:p14="http://schemas.microsoft.com/office/powerpoint/2010/main" val="237821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01EA8E9-F825-4497-A82C-8A28D37D5F45}" type="slidenum">
              <a:rPr lang="en-US"/>
              <a:pPr>
                <a:defRPr/>
              </a:pPr>
              <a:t>‹#›</a:t>
            </a:fld>
            <a:endParaRPr lang="en-US"/>
          </a:p>
        </p:txBody>
      </p:sp>
    </p:spTree>
    <p:extLst>
      <p:ext uri="{BB962C8B-B14F-4D97-AF65-F5344CB8AC3E}">
        <p14:creationId xmlns:p14="http://schemas.microsoft.com/office/powerpoint/2010/main" val="910315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763013-F435-4D9C-A709-D3E403B73B07}" type="slidenum">
              <a:rPr lang="en-US"/>
              <a:pPr>
                <a:defRPr/>
              </a:pPr>
              <a:t>‹#›</a:t>
            </a:fld>
            <a:endParaRPr lang="en-US"/>
          </a:p>
        </p:txBody>
      </p:sp>
    </p:spTree>
    <p:extLst>
      <p:ext uri="{BB962C8B-B14F-4D97-AF65-F5344CB8AC3E}">
        <p14:creationId xmlns:p14="http://schemas.microsoft.com/office/powerpoint/2010/main" val="224350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7577846-C6DF-49EE-ABB5-670774FCF66D}" type="slidenum">
              <a:rPr lang="en-US"/>
              <a:pPr>
                <a:defRPr/>
              </a:pPr>
              <a:t>‹#›</a:t>
            </a:fld>
            <a:endParaRPr lang="en-US"/>
          </a:p>
        </p:txBody>
      </p:sp>
    </p:spTree>
    <p:extLst>
      <p:ext uri="{BB962C8B-B14F-4D97-AF65-F5344CB8AC3E}">
        <p14:creationId xmlns:p14="http://schemas.microsoft.com/office/powerpoint/2010/main" val="379466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74E183-2F7B-469A-B28A-CB4844082499}" type="slidenum">
              <a:rPr lang="en-US"/>
              <a:pPr>
                <a:defRPr/>
              </a:pPr>
              <a:t>‹#›</a:t>
            </a:fld>
            <a:endParaRPr lang="en-US"/>
          </a:p>
        </p:txBody>
      </p:sp>
    </p:spTree>
    <p:extLst>
      <p:ext uri="{BB962C8B-B14F-4D97-AF65-F5344CB8AC3E}">
        <p14:creationId xmlns:p14="http://schemas.microsoft.com/office/powerpoint/2010/main" val="188014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71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71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FBEDCA5F-C751-4A42-A82E-C28A4A66DF2C}"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ngl.niu.edu/wac/freemod.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feature=player_embedded&amp;v=fnFNy1RL97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00400" y="1638300"/>
            <a:ext cx="5257800" cy="1828800"/>
          </a:xfrm>
        </p:spPr>
        <p:txBody>
          <a:bodyPr/>
          <a:lstStyle/>
          <a:p>
            <a:pPr eaLnBrk="1" hangingPunct="1">
              <a:defRPr/>
            </a:pPr>
            <a:r>
              <a:rPr lang="en-US" i="1" dirty="0" smtClean="0"/>
              <a:t>       Error Analysis</a:t>
            </a:r>
          </a:p>
        </p:txBody>
      </p:sp>
      <p:sp>
        <p:nvSpPr>
          <p:cNvPr id="2051" name="Rectangle 3"/>
          <p:cNvSpPr>
            <a:spLocks noGrp="1" noChangeArrowheads="1"/>
          </p:cNvSpPr>
          <p:nvPr>
            <p:ph type="subTitle" idx="1"/>
          </p:nvPr>
        </p:nvSpPr>
        <p:spPr/>
        <p:txBody>
          <a:bodyPr/>
          <a:lstStyle/>
          <a:p>
            <a:pPr eaLnBrk="1" hangingPunct="1">
              <a:defRPr/>
            </a:pPr>
            <a:r>
              <a:rPr lang="en-US" smtClean="0">
                <a:solidFill>
                  <a:schemeClr val="folHlink"/>
                </a:solidFill>
              </a:rPr>
              <a:t>A sensible approach to teaching usage and mechanics</a:t>
            </a:r>
          </a:p>
        </p:txBody>
      </p:sp>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13523"/>
            <a:ext cx="4191000" cy="3391677"/>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1000"/>
                                        <p:tgtEl>
                                          <p:spTgt spid="2051">
                                            <p:txEl>
                                              <p:pRg st="0" end="0"/>
                                            </p:txEl>
                                          </p:spTgt>
                                        </p:tgtEl>
                                      </p:cBhvr>
                                    </p:animEffect>
                                    <p:anim calcmode="lin" valueType="num">
                                      <p:cBhvr>
                                        <p:cTn id="8" dur="10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05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51">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3400" y="0"/>
            <a:ext cx="8229600" cy="1371600"/>
          </a:xfrm>
        </p:spPr>
        <p:txBody>
          <a:bodyPr/>
          <a:lstStyle/>
          <a:p>
            <a:pPr eaLnBrk="1" hangingPunct="1">
              <a:defRPr/>
            </a:pPr>
            <a:r>
              <a:rPr lang="en-US" smtClean="0"/>
              <a:t>Where do errors come from?</a:t>
            </a:r>
          </a:p>
        </p:txBody>
      </p:sp>
      <p:sp>
        <p:nvSpPr>
          <p:cNvPr id="12291" name="Rectangle 3"/>
          <p:cNvSpPr>
            <a:spLocks noGrp="1" noChangeArrowheads="1"/>
          </p:cNvSpPr>
          <p:nvPr>
            <p:ph type="body" idx="1"/>
          </p:nvPr>
        </p:nvSpPr>
        <p:spPr>
          <a:xfrm>
            <a:off x="457200" y="1219200"/>
            <a:ext cx="8229600" cy="4876800"/>
          </a:xfrm>
        </p:spPr>
        <p:txBody>
          <a:bodyPr/>
          <a:lstStyle/>
          <a:p>
            <a:pPr eaLnBrk="1" hangingPunct="1">
              <a:lnSpc>
                <a:spcPct val="90000"/>
              </a:lnSpc>
              <a:defRPr/>
            </a:pPr>
            <a:r>
              <a:rPr lang="en-US" b="1" i="1" dirty="0" smtClean="0">
                <a:solidFill>
                  <a:schemeClr val="folHlink"/>
                </a:solidFill>
              </a:rPr>
              <a:t>Misinterpretation </a:t>
            </a:r>
            <a:r>
              <a:rPr lang="en-US" b="1" i="1" dirty="0" smtClean="0">
                <a:solidFill>
                  <a:schemeClr val="folHlink"/>
                </a:solidFill>
              </a:rPr>
              <a:t>of rule</a:t>
            </a:r>
            <a:r>
              <a:rPr lang="en-US" dirty="0" smtClean="0"/>
              <a:t>:  </a:t>
            </a:r>
            <a:endParaRPr lang="en-US" dirty="0" smtClean="0"/>
          </a:p>
          <a:p>
            <a:pPr lvl="1" eaLnBrk="1" hangingPunct="1">
              <a:lnSpc>
                <a:spcPct val="90000"/>
              </a:lnSpc>
              <a:defRPr/>
            </a:pPr>
            <a:r>
              <a:rPr lang="en-US" dirty="0" smtClean="0"/>
              <a:t>I </a:t>
            </a:r>
            <a:r>
              <a:rPr lang="en-US" dirty="0" smtClean="0"/>
              <a:t>had planned to go on vacation; however, an emergency at work forced me to stay in town. . . . I was</a:t>
            </a:r>
            <a:r>
              <a:rPr lang="en-US" dirty="0" smtClean="0">
                <a:solidFill>
                  <a:srgbClr val="FF5050"/>
                </a:solidFill>
              </a:rPr>
              <a:t>; however,</a:t>
            </a:r>
            <a:r>
              <a:rPr lang="en-US" dirty="0" smtClean="0"/>
              <a:t> glad to have that computer problem solved</a:t>
            </a:r>
            <a:r>
              <a:rPr lang="en-US" dirty="0" smtClean="0"/>
              <a:t>.</a:t>
            </a:r>
          </a:p>
          <a:p>
            <a:pPr marL="457200" lvl="1" indent="0" eaLnBrk="1" hangingPunct="1">
              <a:lnSpc>
                <a:spcPct val="90000"/>
              </a:lnSpc>
              <a:buNone/>
              <a:defRPr/>
            </a:pPr>
            <a:endParaRPr lang="en-US" dirty="0" smtClean="0"/>
          </a:p>
          <a:p>
            <a:pPr eaLnBrk="1" hangingPunct="1">
              <a:lnSpc>
                <a:spcPct val="90000"/>
              </a:lnSpc>
              <a:defRPr/>
            </a:pPr>
            <a:r>
              <a:rPr lang="en-US" b="1" i="1" dirty="0" smtClean="0">
                <a:solidFill>
                  <a:schemeClr val="folHlink"/>
                </a:solidFill>
              </a:rPr>
              <a:t>Reliance on </a:t>
            </a:r>
            <a:r>
              <a:rPr lang="en-US" b="1" i="1" dirty="0" err="1" smtClean="0">
                <a:solidFill>
                  <a:schemeClr val="folHlink"/>
                </a:solidFill>
              </a:rPr>
              <a:t>orality</a:t>
            </a:r>
            <a:r>
              <a:rPr lang="en-US" b="1" i="1" dirty="0" smtClean="0">
                <a:solidFill>
                  <a:schemeClr val="folHlink"/>
                </a:solidFill>
              </a:rPr>
              <a:t>:</a:t>
            </a:r>
          </a:p>
          <a:p>
            <a:pPr lvl="1" eaLnBrk="1" hangingPunct="1">
              <a:lnSpc>
                <a:spcPct val="90000"/>
              </a:lnSpc>
              <a:defRPr/>
            </a:pPr>
            <a:r>
              <a:rPr lang="en-US" dirty="0" smtClean="0">
                <a:effectLst/>
              </a:rPr>
              <a:t>I might could </a:t>
            </a:r>
            <a:r>
              <a:rPr lang="en-US" dirty="0" smtClean="0">
                <a:solidFill>
                  <a:srgbClr val="FF0000"/>
                </a:solidFill>
                <a:effectLst/>
              </a:rPr>
              <a:t>of</a:t>
            </a:r>
            <a:r>
              <a:rPr lang="en-US" dirty="0" smtClean="0">
                <a:effectLst/>
              </a:rPr>
              <a:t> done better in high school if I’d studied.</a:t>
            </a:r>
          </a:p>
          <a:p>
            <a:pPr lvl="1" eaLnBrk="1" hangingPunct="1">
              <a:lnSpc>
                <a:spcPct val="90000"/>
              </a:lnSpc>
              <a:defRPr/>
            </a:pPr>
            <a:r>
              <a:rPr lang="en-US" dirty="0" smtClean="0">
                <a:solidFill>
                  <a:srgbClr val="FF0000"/>
                </a:solidFill>
                <a:effectLst/>
              </a:rPr>
              <a:t>Ferris squeal, sender blocks, soul poppers </a:t>
            </a:r>
            <a:endParaRPr lang="en-US" dirty="0" smtClean="0">
              <a:solidFill>
                <a:srgbClr val="FF0000"/>
              </a:solidFill>
              <a:effectLst/>
            </a:endParaRPr>
          </a:p>
          <a:p>
            <a:pPr marL="457200" lvl="1" indent="0" eaLnBrk="1" hangingPunct="1">
              <a:lnSpc>
                <a:spcPct val="90000"/>
              </a:lnSpc>
              <a:buNone/>
              <a:defRPr/>
            </a:pPr>
            <a:endParaRPr lang="en-US" dirty="0" smtClean="0">
              <a:solidFill>
                <a:srgbClr val="FF0000"/>
              </a:solidFill>
            </a:endParaRPr>
          </a:p>
          <a:p>
            <a:pPr eaLnBrk="1" hangingPunct="1">
              <a:lnSpc>
                <a:spcPct val="90000"/>
              </a:lnSpc>
              <a:defRPr/>
            </a:pPr>
            <a:endParaRPr lang="en-US" dirty="0" smtClean="0"/>
          </a:p>
          <a:p>
            <a:pPr eaLnBrk="1" hangingPunct="1">
              <a:lnSpc>
                <a:spcPct val="90000"/>
              </a:lnSpc>
              <a:buFont typeface="Wingdings" pitchFamily="2" charset="2"/>
              <a:buNone/>
              <a:defRPr/>
            </a:pPr>
            <a:endParaRPr lang="en-US" dirty="0" smtClean="0"/>
          </a:p>
          <a:p>
            <a:pPr eaLnBrk="1" hangingPunct="1">
              <a:lnSpc>
                <a:spcPct val="90000"/>
              </a:lnSpc>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anim calcmode="lin" valueType="num">
                                      <p:cBhvr additive="base">
                                        <p:cTn id="11"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 calcmode="lin" valueType="num">
                                      <p:cBhvr additive="base">
                                        <p:cTn id="1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29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291">
                                            <p:txEl>
                                              <p:pRg st="4" end="4"/>
                                            </p:txEl>
                                          </p:spTgt>
                                        </p:tgtEl>
                                        <p:attrNameLst>
                                          <p:attrName>style.visibility</p:attrName>
                                        </p:attrNameLst>
                                      </p:cBhvr>
                                      <p:to>
                                        <p:strVal val="visible"/>
                                      </p:to>
                                    </p:set>
                                    <p:anim calcmode="lin" valueType="num">
                                      <p:cBhvr additive="base">
                                        <p:cTn id="21"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291">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291">
                                            <p:txEl>
                                              <p:pRg st="5" end="5"/>
                                            </p:txEl>
                                          </p:spTgt>
                                        </p:tgtEl>
                                        <p:attrNameLst>
                                          <p:attrName>style.visibility</p:attrName>
                                        </p:attrNameLst>
                                      </p:cBhvr>
                                      <p:to>
                                        <p:strVal val="visible"/>
                                      </p:to>
                                    </p:set>
                                    <p:anim calcmode="lin" valueType="num">
                                      <p:cBhvr additive="base">
                                        <p:cTn id="25"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lstStyle/>
          <a:p>
            <a:r>
              <a:rPr lang="en-US" sz="3600" dirty="0" smtClean="0"/>
              <a:t>What do these excerpts have in common?</a:t>
            </a:r>
            <a:endParaRPr lang="en-US" sz="3600" dirty="0"/>
          </a:p>
        </p:txBody>
      </p:sp>
      <p:sp>
        <p:nvSpPr>
          <p:cNvPr id="3" name="Content Placeholder 2"/>
          <p:cNvSpPr>
            <a:spLocks noGrp="1"/>
          </p:cNvSpPr>
          <p:nvPr>
            <p:ph idx="1"/>
          </p:nvPr>
        </p:nvSpPr>
        <p:spPr>
          <a:xfrm>
            <a:off x="457200" y="1752600"/>
            <a:ext cx="8229600" cy="4343400"/>
          </a:xfrm>
        </p:spPr>
        <p:txBody>
          <a:bodyPr/>
          <a:lstStyle/>
          <a:p>
            <a:pPr marL="342900" lvl="1" indent="-342900">
              <a:buClr>
                <a:schemeClr val="hlink"/>
              </a:buClr>
            </a:pPr>
            <a:r>
              <a:rPr lang="en-US" dirty="0"/>
              <a:t>In a </a:t>
            </a:r>
            <a:r>
              <a:rPr lang="en-US" dirty="0" smtClean="0"/>
              <a:t>nightclub </a:t>
            </a:r>
            <a:r>
              <a:rPr lang="en-US" dirty="0"/>
              <a:t>in Louisville, a couple of </a:t>
            </a:r>
            <a:r>
              <a:rPr lang="en-US" dirty="0" smtClean="0"/>
              <a:t>guys, </a:t>
            </a:r>
            <a:r>
              <a:rPr lang="en-US" dirty="0"/>
              <a:t>Rick and Lon, the duo who were providing the entertainment that night for the club.  Rick plays an organ with three synthesizers included</a:t>
            </a:r>
            <a:r>
              <a:rPr lang="en-US" dirty="0" smtClean="0"/>
              <a:t>.</a:t>
            </a:r>
          </a:p>
          <a:p>
            <a:pPr marL="342900" lvl="1" indent="-342900">
              <a:buClr>
                <a:schemeClr val="hlink"/>
              </a:buClr>
            </a:pPr>
            <a:r>
              <a:rPr lang="en-US" dirty="0"/>
              <a:t>The salesman tried to convince us that frozen vegetables are healthier than freshly picked ones.  Nonsense</a:t>
            </a:r>
            <a:r>
              <a:rPr lang="en-US" dirty="0" smtClean="0"/>
              <a:t>.</a:t>
            </a:r>
          </a:p>
          <a:p>
            <a:pPr marL="342900" lvl="1" indent="-342900">
              <a:buClr>
                <a:schemeClr val="hlink"/>
              </a:buClr>
            </a:pPr>
            <a:r>
              <a:rPr lang="en-US" dirty="0" smtClean="0"/>
              <a:t>The researcher conducted </a:t>
            </a:r>
            <a:r>
              <a:rPr lang="en-US" dirty="0"/>
              <a:t>a study on aggression.  Introducing competing varieties of crabs into the same tank.</a:t>
            </a:r>
          </a:p>
          <a:p>
            <a:pPr marL="342900" lvl="1" indent="-342900">
              <a:buClr>
                <a:schemeClr val="hlink"/>
              </a:buClr>
            </a:pPr>
            <a:endParaRPr lang="en-US" dirty="0"/>
          </a:p>
          <a:p>
            <a:pPr marL="342900" lvl="1" indent="-342900">
              <a:buClr>
                <a:schemeClr val="hlink"/>
              </a:buClr>
            </a:pPr>
            <a:endParaRPr lang="en-US" dirty="0"/>
          </a:p>
          <a:p>
            <a:endParaRPr lang="en-US" dirty="0"/>
          </a:p>
        </p:txBody>
      </p:sp>
    </p:spTree>
    <p:extLst>
      <p:ext uri="{BB962C8B-B14F-4D97-AF65-F5344CB8AC3E}">
        <p14:creationId xmlns:p14="http://schemas.microsoft.com/office/powerpoint/2010/main" val="42934948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381000"/>
            <a:ext cx="8610600" cy="1371600"/>
          </a:xfrm>
        </p:spPr>
        <p:txBody>
          <a:bodyPr/>
          <a:lstStyle/>
          <a:p>
            <a:pPr algn="l" eaLnBrk="1" hangingPunct="1">
              <a:defRPr/>
            </a:pPr>
            <a:r>
              <a:rPr lang="en-US" sz="3600" dirty="0" smtClean="0"/>
              <a:t>“</a:t>
            </a:r>
            <a:r>
              <a:rPr lang="en-US" sz="3600" dirty="0" smtClean="0"/>
              <a:t>Mending the Fragmented Free Modifier</a:t>
            </a:r>
            <a:r>
              <a:rPr lang="en-US" sz="3600" dirty="0" smtClean="0"/>
              <a:t>”</a:t>
            </a:r>
            <a:br>
              <a:rPr lang="en-US" sz="3600" dirty="0" smtClean="0"/>
            </a:br>
            <a:r>
              <a:rPr lang="en-US" sz="3600" dirty="0"/>
              <a:t>	</a:t>
            </a:r>
            <a:r>
              <a:rPr lang="en-US" sz="3600" dirty="0" smtClean="0"/>
              <a:t>					Muriel Harris</a:t>
            </a:r>
            <a:endParaRPr lang="en-US" sz="3600" dirty="0" smtClean="0"/>
          </a:p>
        </p:txBody>
      </p:sp>
      <p:sp>
        <p:nvSpPr>
          <p:cNvPr id="15363" name="Rectangle 3"/>
          <p:cNvSpPr>
            <a:spLocks noGrp="1" noChangeArrowheads="1"/>
          </p:cNvSpPr>
          <p:nvPr>
            <p:ph type="body" idx="1"/>
          </p:nvPr>
        </p:nvSpPr>
        <p:spPr/>
        <p:txBody>
          <a:bodyPr/>
          <a:lstStyle/>
          <a:p>
            <a:pPr eaLnBrk="1" hangingPunct="1">
              <a:defRPr/>
            </a:pPr>
            <a:r>
              <a:rPr lang="en-US" smtClean="0"/>
              <a:t>“The fragment label is . . . [a] blanket term for several kinds of sentence errors that ought not to be equated.”</a:t>
            </a:r>
          </a:p>
          <a:p>
            <a:pPr eaLnBrk="1" hangingPunct="1">
              <a:defRPr/>
            </a:pPr>
            <a:r>
              <a:rPr lang="en-US" smtClean="0"/>
              <a:t>If we don’t distinguish among different kinds of fragments, we may inhibit students from developing stylistically.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0"/>
            <a:ext cx="8229600" cy="762000"/>
          </a:xfrm>
        </p:spPr>
        <p:txBody>
          <a:bodyPr/>
          <a:lstStyle/>
          <a:p>
            <a:pPr eaLnBrk="1" hangingPunct="1">
              <a:defRPr/>
            </a:pPr>
            <a:r>
              <a:rPr lang="en-US" sz="4000" smtClean="0"/>
              <a:t>Kinds of fragments</a:t>
            </a:r>
          </a:p>
        </p:txBody>
      </p:sp>
      <p:sp>
        <p:nvSpPr>
          <p:cNvPr id="16387" name="Rectangle 3"/>
          <p:cNvSpPr>
            <a:spLocks noGrp="1" noChangeArrowheads="1"/>
          </p:cNvSpPr>
          <p:nvPr>
            <p:ph type="body" idx="1"/>
          </p:nvPr>
        </p:nvSpPr>
        <p:spPr>
          <a:xfrm>
            <a:off x="228600" y="762000"/>
            <a:ext cx="8915400" cy="6096000"/>
          </a:xfrm>
        </p:spPr>
        <p:txBody>
          <a:bodyPr/>
          <a:lstStyle/>
          <a:p>
            <a:pPr marL="120650" indent="-120650" eaLnBrk="1" hangingPunct="1">
              <a:defRPr/>
            </a:pPr>
            <a:r>
              <a:rPr lang="en-US" dirty="0" smtClean="0"/>
              <a:t>Broken sentence—fragmented, discontinuous thought</a:t>
            </a:r>
          </a:p>
          <a:p>
            <a:pPr marL="403225" lvl="1" indent="-168275" eaLnBrk="1" hangingPunct="1">
              <a:defRPr/>
            </a:pPr>
            <a:r>
              <a:rPr lang="en-US" dirty="0" smtClean="0"/>
              <a:t>In a nightclub in Louisville, a couple of guys, Rick and Lon, the duo who were providing the entertainment that night for the club.  Rick plays an organ with three synthesizers included.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anim calcmode="lin" valueType="num">
                                      <p:cBhvr additive="base">
                                        <p:cTn id="11"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0"/>
            <a:ext cx="8229600" cy="838200"/>
          </a:xfrm>
        </p:spPr>
        <p:txBody>
          <a:bodyPr/>
          <a:lstStyle/>
          <a:p>
            <a:pPr eaLnBrk="1" hangingPunct="1">
              <a:defRPr/>
            </a:pPr>
            <a:r>
              <a:rPr lang="en-US" smtClean="0"/>
              <a:t>Kinds of fragments</a:t>
            </a:r>
          </a:p>
        </p:txBody>
      </p:sp>
      <p:sp>
        <p:nvSpPr>
          <p:cNvPr id="32771" name="Rectangle 3"/>
          <p:cNvSpPr>
            <a:spLocks noGrp="1" noChangeArrowheads="1"/>
          </p:cNvSpPr>
          <p:nvPr>
            <p:ph type="body" idx="1"/>
          </p:nvPr>
        </p:nvSpPr>
        <p:spPr>
          <a:xfrm>
            <a:off x="381000" y="1066800"/>
            <a:ext cx="8229600" cy="5486400"/>
          </a:xfrm>
        </p:spPr>
        <p:txBody>
          <a:bodyPr/>
          <a:lstStyle/>
          <a:p>
            <a:pPr eaLnBrk="1" hangingPunct="1">
              <a:lnSpc>
                <a:spcPct val="80000"/>
              </a:lnSpc>
              <a:defRPr/>
            </a:pPr>
            <a:r>
              <a:rPr lang="en-US" sz="2400" dirty="0" smtClean="0"/>
              <a:t>Minor sentence—express a complete thought, often caused by a misplaced period, separating it from the main or base clause with either precedes or follows it.</a:t>
            </a:r>
          </a:p>
          <a:p>
            <a:pPr lvl="1" eaLnBrk="1" hangingPunct="1">
              <a:lnSpc>
                <a:spcPct val="80000"/>
              </a:lnSpc>
              <a:defRPr/>
            </a:pPr>
            <a:r>
              <a:rPr lang="en-US" sz="2000" dirty="0" smtClean="0"/>
              <a:t>The salesman tried to convince us that frozen vegetables are healthier than freshly picked ones.  Nonsense.</a:t>
            </a:r>
          </a:p>
          <a:p>
            <a:pPr lvl="1" eaLnBrk="1" hangingPunct="1">
              <a:lnSpc>
                <a:spcPct val="80000"/>
              </a:lnSpc>
              <a:defRPr/>
            </a:pPr>
            <a:r>
              <a:rPr lang="en-US" sz="2000" dirty="0" smtClean="0"/>
              <a:t>The salesman tried to convince us that frozen vegetables are healthier than freshly picked ones.  </a:t>
            </a:r>
            <a:r>
              <a:rPr lang="en-US" sz="2000" dirty="0" smtClean="0">
                <a:solidFill>
                  <a:schemeClr val="folHlink"/>
                </a:solidFill>
              </a:rPr>
              <a:t>That notion is nonsense.</a:t>
            </a:r>
            <a:endParaRPr lang="en-US" sz="2000" dirty="0" smtClean="0"/>
          </a:p>
          <a:p>
            <a:pPr lvl="1" eaLnBrk="1" hangingPunct="1">
              <a:lnSpc>
                <a:spcPct val="80000"/>
              </a:lnSpc>
              <a:defRPr/>
            </a:pPr>
            <a:r>
              <a:rPr lang="en-US" sz="2000" dirty="0" smtClean="0"/>
              <a:t>*He conducted a study on aggression.  Introducing competing varieties of crabs into the same tank.</a:t>
            </a:r>
          </a:p>
          <a:p>
            <a:pPr lvl="1" eaLnBrk="1" hangingPunct="1">
              <a:lnSpc>
                <a:spcPct val="80000"/>
              </a:lnSpc>
              <a:defRPr/>
            </a:pPr>
            <a:r>
              <a:rPr lang="en-US" sz="2000" dirty="0" smtClean="0">
                <a:solidFill>
                  <a:schemeClr val="folHlink"/>
                </a:solidFill>
              </a:rPr>
              <a:t>He conducted a study on aggression, introducing competing varieties of crabs into the same tank.</a:t>
            </a:r>
          </a:p>
          <a:p>
            <a:pPr lvl="1" eaLnBrk="1" hangingPunct="1">
              <a:lnSpc>
                <a:spcPct val="80000"/>
              </a:lnSpc>
              <a:defRPr/>
            </a:pPr>
            <a:r>
              <a:rPr lang="en-US" sz="2000" dirty="0" smtClean="0"/>
              <a:t>*I am attending college because I think it is a great experience.  College is a chance of a lifetime.  To get more out of life.</a:t>
            </a:r>
          </a:p>
          <a:p>
            <a:pPr lvl="1" eaLnBrk="1" hangingPunct="1">
              <a:lnSpc>
                <a:spcPct val="80000"/>
              </a:lnSpc>
              <a:defRPr/>
            </a:pPr>
            <a:r>
              <a:rPr lang="en-US" sz="2000" dirty="0" smtClean="0">
                <a:solidFill>
                  <a:schemeClr val="folHlink"/>
                </a:solidFill>
              </a:rPr>
              <a:t>I am attending college because I think it is a great experience.  College is a chance of a lifetime, a way to get more out of life.</a:t>
            </a:r>
            <a:r>
              <a:rPr lang="en-US" sz="2000" dirty="0" smtClean="0"/>
              <a:t> </a:t>
            </a:r>
          </a:p>
          <a:p>
            <a:pPr lvl="1" eaLnBrk="1" hangingPunct="1">
              <a:lnSpc>
                <a:spcPct val="80000"/>
              </a:lnSpc>
              <a:defRPr/>
            </a:pPr>
            <a:r>
              <a:rPr lang="en-US" sz="2000" dirty="0" smtClean="0"/>
              <a:t>*The two articles were challenging to read.  Hartwell’s more than </a:t>
            </a:r>
            <a:r>
              <a:rPr lang="en-US" sz="2000" dirty="0" err="1" smtClean="0"/>
              <a:t>Martinsen’s</a:t>
            </a:r>
            <a:r>
              <a:rPr lang="en-US" sz="2000" dirty="0" smtClean="0"/>
              <a:t> level of diction.</a:t>
            </a:r>
          </a:p>
          <a:p>
            <a:pPr lvl="1" eaLnBrk="1" hangingPunct="1">
              <a:lnSpc>
                <a:spcPct val="80000"/>
              </a:lnSpc>
              <a:defRPr/>
            </a:pPr>
            <a:r>
              <a:rPr lang="en-US" sz="2000" dirty="0" smtClean="0">
                <a:solidFill>
                  <a:schemeClr val="folHlink"/>
                </a:solidFill>
              </a:rPr>
              <a:t>The two articles were challenging to read, Hartwell’s more than </a:t>
            </a:r>
            <a:r>
              <a:rPr lang="en-US" sz="2000" dirty="0" err="1" smtClean="0">
                <a:solidFill>
                  <a:schemeClr val="folHlink"/>
                </a:solidFill>
              </a:rPr>
              <a:t>Martinsen’s</a:t>
            </a:r>
            <a:r>
              <a:rPr lang="en-US" sz="2000" dirty="0" smtClean="0">
                <a:solidFill>
                  <a:schemeClr val="folHlink"/>
                </a:solidFill>
              </a:rPr>
              <a:t> because of his level of diction.</a:t>
            </a:r>
          </a:p>
          <a:p>
            <a:pPr eaLnBrk="1" hangingPunct="1">
              <a:lnSpc>
                <a:spcPct val="80000"/>
              </a:lnSpc>
              <a:defRPr/>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anim calcmode="lin" valueType="num">
                                      <p:cBhvr additive="base">
                                        <p:cTn id="11"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2771">
                                            <p:txEl>
                                              <p:pRg st="2" end="2"/>
                                            </p:txEl>
                                          </p:spTgt>
                                        </p:tgtEl>
                                        <p:attrNameLst>
                                          <p:attrName>style.visibility</p:attrName>
                                        </p:attrNameLst>
                                      </p:cBhvr>
                                      <p:to>
                                        <p:strVal val="visible"/>
                                      </p:to>
                                    </p:set>
                                    <p:anim calcmode="lin" valueType="num">
                                      <p:cBhvr additive="base">
                                        <p:cTn id="17"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27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2771">
                                            <p:txEl>
                                              <p:pRg st="3" end="3"/>
                                            </p:txEl>
                                          </p:spTgt>
                                        </p:tgtEl>
                                        <p:attrNameLst>
                                          <p:attrName>style.visibility</p:attrName>
                                        </p:attrNameLst>
                                      </p:cBhvr>
                                      <p:to>
                                        <p:strVal val="visible"/>
                                      </p:to>
                                    </p:set>
                                    <p:anim calcmode="lin" valueType="num">
                                      <p:cBhvr additive="base">
                                        <p:cTn id="23"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27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2771">
                                            <p:txEl>
                                              <p:pRg st="4" end="4"/>
                                            </p:txEl>
                                          </p:spTgt>
                                        </p:tgtEl>
                                        <p:attrNameLst>
                                          <p:attrName>style.visibility</p:attrName>
                                        </p:attrNameLst>
                                      </p:cBhvr>
                                      <p:to>
                                        <p:strVal val="visible"/>
                                      </p:to>
                                    </p:set>
                                    <p:anim calcmode="lin" valueType="num">
                                      <p:cBhvr additive="base">
                                        <p:cTn id="29"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2771">
                                            <p:txEl>
                                              <p:pRg st="5" end="5"/>
                                            </p:txEl>
                                          </p:spTgt>
                                        </p:tgtEl>
                                        <p:attrNameLst>
                                          <p:attrName>style.visibility</p:attrName>
                                        </p:attrNameLst>
                                      </p:cBhvr>
                                      <p:to>
                                        <p:strVal val="visible"/>
                                      </p:to>
                                    </p:set>
                                    <p:anim calcmode="lin" valueType="num">
                                      <p:cBhvr additive="base">
                                        <p:cTn id="35" dur="500" fill="hold"/>
                                        <p:tgtEl>
                                          <p:spTgt spid="32771">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27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2771">
                                            <p:txEl>
                                              <p:pRg st="6" end="6"/>
                                            </p:txEl>
                                          </p:spTgt>
                                        </p:tgtEl>
                                        <p:attrNameLst>
                                          <p:attrName>style.visibility</p:attrName>
                                        </p:attrNameLst>
                                      </p:cBhvr>
                                      <p:to>
                                        <p:strVal val="visible"/>
                                      </p:to>
                                    </p:set>
                                    <p:anim calcmode="lin" valueType="num">
                                      <p:cBhvr additive="base">
                                        <p:cTn id="41" dur="500" fill="hold"/>
                                        <p:tgtEl>
                                          <p:spTgt spid="32771">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27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2771">
                                            <p:txEl>
                                              <p:pRg st="7" end="7"/>
                                            </p:txEl>
                                          </p:spTgt>
                                        </p:tgtEl>
                                        <p:attrNameLst>
                                          <p:attrName>style.visibility</p:attrName>
                                        </p:attrNameLst>
                                      </p:cBhvr>
                                      <p:to>
                                        <p:strVal val="visible"/>
                                      </p:to>
                                    </p:set>
                                    <p:anim calcmode="lin" valueType="num">
                                      <p:cBhvr additive="base">
                                        <p:cTn id="47" dur="500" fill="hold"/>
                                        <p:tgtEl>
                                          <p:spTgt spid="32771">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277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2771">
                                            <p:txEl>
                                              <p:pRg st="8" end="8"/>
                                            </p:txEl>
                                          </p:spTgt>
                                        </p:tgtEl>
                                        <p:attrNameLst>
                                          <p:attrName>style.visibility</p:attrName>
                                        </p:attrNameLst>
                                      </p:cBhvr>
                                      <p:to>
                                        <p:strVal val="visible"/>
                                      </p:to>
                                    </p:set>
                                    <p:anim calcmode="lin" valueType="num">
                                      <p:cBhvr additive="base">
                                        <p:cTn id="53" dur="500" fill="hold"/>
                                        <p:tgtEl>
                                          <p:spTgt spid="32771">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277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Responding to error</a:t>
            </a:r>
          </a:p>
        </p:txBody>
      </p:sp>
      <p:sp>
        <p:nvSpPr>
          <p:cNvPr id="17411" name="Rectangle 3"/>
          <p:cNvSpPr>
            <a:spLocks noGrp="1" noChangeArrowheads="1"/>
          </p:cNvSpPr>
          <p:nvPr>
            <p:ph type="body" idx="1"/>
          </p:nvPr>
        </p:nvSpPr>
        <p:spPr/>
        <p:txBody>
          <a:bodyPr/>
          <a:lstStyle/>
          <a:p>
            <a:pPr eaLnBrk="1" hangingPunct="1">
              <a:defRPr/>
            </a:pPr>
            <a:r>
              <a:rPr lang="en-US" dirty="0" smtClean="0"/>
              <a:t>Hypothesis:  college students tend not to use final free modifiers at all because </a:t>
            </a:r>
          </a:p>
          <a:p>
            <a:pPr lvl="1" eaLnBrk="1" hangingPunct="1">
              <a:defRPr/>
            </a:pPr>
            <a:r>
              <a:rPr lang="en-US" dirty="0" smtClean="0"/>
              <a:t>Teachers stress the use of introductory phrases and clauses.</a:t>
            </a:r>
          </a:p>
          <a:p>
            <a:pPr lvl="1" eaLnBrk="1" hangingPunct="1">
              <a:defRPr/>
            </a:pPr>
            <a:r>
              <a:rPr lang="en-US" dirty="0" smtClean="0"/>
              <a:t>Students fear final free modifiers may produce run-ons (if not punctuated) or sentence fragments (if punctuated too soon).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0" name="Rectangle 8"/>
          <p:cNvSpPr>
            <a:spLocks noGrp="1" noChangeArrowheads="1"/>
          </p:cNvSpPr>
          <p:nvPr>
            <p:ph type="title"/>
          </p:nvPr>
        </p:nvSpPr>
        <p:spPr>
          <a:xfrm>
            <a:off x="457200" y="381000"/>
            <a:ext cx="8229600" cy="609600"/>
          </a:xfrm>
        </p:spPr>
        <p:txBody>
          <a:bodyPr/>
          <a:lstStyle/>
          <a:p>
            <a:pPr eaLnBrk="1" hangingPunct="1">
              <a:defRPr/>
            </a:pPr>
            <a:r>
              <a:rPr lang="en-US" sz="4000" smtClean="0"/>
              <a:t>Kinds of Free Modifiers</a:t>
            </a:r>
          </a:p>
        </p:txBody>
      </p:sp>
      <p:sp>
        <p:nvSpPr>
          <p:cNvPr id="18441" name="Rectangle 9"/>
          <p:cNvSpPr>
            <a:spLocks noGrp="1" noChangeArrowheads="1"/>
          </p:cNvSpPr>
          <p:nvPr>
            <p:ph type="body" idx="1"/>
          </p:nvPr>
        </p:nvSpPr>
        <p:spPr>
          <a:xfrm>
            <a:off x="457200" y="1143000"/>
            <a:ext cx="8229600" cy="5410200"/>
          </a:xfrm>
        </p:spPr>
        <p:txBody>
          <a:bodyPr/>
          <a:lstStyle/>
          <a:p>
            <a:pPr eaLnBrk="1" hangingPunct="1">
              <a:lnSpc>
                <a:spcPct val="90000"/>
              </a:lnSpc>
              <a:defRPr/>
            </a:pPr>
            <a:r>
              <a:rPr lang="en-US" sz="2400" dirty="0" smtClean="0">
                <a:hlinkClick r:id="rId3"/>
              </a:rPr>
              <a:t>Free Modifiers</a:t>
            </a:r>
            <a:endParaRPr lang="en-US" sz="2400" dirty="0" smtClean="0"/>
          </a:p>
          <a:p>
            <a:pPr eaLnBrk="1" hangingPunct="1">
              <a:lnSpc>
                <a:spcPct val="90000"/>
              </a:lnSpc>
              <a:defRPr/>
            </a:pPr>
            <a:r>
              <a:rPr lang="en-US" sz="2400" dirty="0" smtClean="0"/>
              <a:t>Free modifiers are all non-essential phrases and clauses set off by commas or other punctuation at the end of the sentence, after the bound predicate.</a:t>
            </a:r>
          </a:p>
          <a:p>
            <a:pPr eaLnBrk="1" hangingPunct="1">
              <a:lnSpc>
                <a:spcPct val="90000"/>
              </a:lnSpc>
              <a:defRPr/>
            </a:pPr>
            <a:r>
              <a:rPr lang="en-US" sz="2400" dirty="0" smtClean="0"/>
              <a:t>Kinds of free modifiers:</a:t>
            </a:r>
          </a:p>
          <a:p>
            <a:pPr lvl="1" eaLnBrk="1" hangingPunct="1">
              <a:lnSpc>
                <a:spcPct val="90000"/>
              </a:lnSpc>
              <a:defRPr/>
            </a:pPr>
            <a:r>
              <a:rPr lang="en-US" sz="2000" dirty="0" smtClean="0"/>
              <a:t>Nonessential prepositional phrase (see sentence above)</a:t>
            </a:r>
          </a:p>
          <a:p>
            <a:pPr lvl="1" eaLnBrk="1" hangingPunct="1">
              <a:lnSpc>
                <a:spcPct val="90000"/>
              </a:lnSpc>
              <a:defRPr/>
            </a:pPr>
            <a:r>
              <a:rPr lang="en-US" sz="2000" dirty="0" smtClean="0"/>
              <a:t>Relative and subordinate clauses:</a:t>
            </a:r>
          </a:p>
          <a:p>
            <a:pPr lvl="1" eaLnBrk="1" hangingPunct="1">
              <a:lnSpc>
                <a:spcPct val="90000"/>
              </a:lnSpc>
              <a:buFont typeface="Wingdings" pitchFamily="2" charset="2"/>
              <a:buNone/>
              <a:defRPr/>
            </a:pPr>
            <a:r>
              <a:rPr lang="en-US" sz="2000" dirty="0" smtClean="0"/>
              <a:t>	Old Faithful is Yellowstone’s most famous geyser which sometimes reaches 150 feet in height.</a:t>
            </a:r>
          </a:p>
          <a:p>
            <a:pPr lvl="1" eaLnBrk="1" hangingPunct="1">
              <a:lnSpc>
                <a:spcPct val="90000"/>
              </a:lnSpc>
              <a:defRPr/>
            </a:pPr>
            <a:r>
              <a:rPr lang="en-US" sz="2000" dirty="0" smtClean="0"/>
              <a:t>Nominative absolute—modifies the whole sentence; usually consists of a noun followed by a participle or participial phrase.</a:t>
            </a:r>
          </a:p>
          <a:p>
            <a:pPr lvl="1" eaLnBrk="1" hangingPunct="1">
              <a:lnSpc>
                <a:spcPct val="90000"/>
              </a:lnSpc>
              <a:buFont typeface="Wingdings" pitchFamily="2" charset="2"/>
              <a:buNone/>
              <a:defRPr/>
            </a:pPr>
            <a:r>
              <a:rPr lang="en-US" sz="2000" dirty="0" smtClean="0"/>
              <a:t>	Frank huddled over the fire, his hands shaking from the cold.</a:t>
            </a:r>
          </a:p>
          <a:p>
            <a:pPr lvl="1" eaLnBrk="1" hangingPunct="1">
              <a:lnSpc>
                <a:spcPct val="90000"/>
              </a:lnSpc>
              <a:defRPr/>
            </a:pPr>
            <a:r>
              <a:rPr lang="en-US" sz="2000" dirty="0" smtClean="0"/>
              <a:t>Noun, verb, adjectival, and adverbial phrases</a:t>
            </a:r>
          </a:p>
          <a:p>
            <a:pPr marL="731520" lvl="1" indent="0" eaLnBrk="1" hangingPunct="1">
              <a:lnSpc>
                <a:spcPct val="90000"/>
              </a:lnSpc>
              <a:buNone/>
              <a:defRPr/>
            </a:pPr>
            <a:r>
              <a:rPr lang="en-US" sz="2000" dirty="0" smtClean="0"/>
              <a:t>Helen </a:t>
            </a:r>
            <a:r>
              <a:rPr lang="en-US" sz="2000" dirty="0" smtClean="0"/>
              <a:t>is my favorite aunt, a true friend who happens to be a </a:t>
            </a:r>
            <a:r>
              <a:rPr lang="en-US" sz="2000" dirty="0"/>
              <a:t> </a:t>
            </a:r>
            <a:r>
              <a:rPr lang="en-US" sz="2000" dirty="0" smtClean="0"/>
              <a:t>                 </a:t>
            </a:r>
            <a:r>
              <a:rPr lang="en-US" sz="2000" dirty="0" smtClean="0"/>
              <a:t>relative</a:t>
            </a:r>
            <a:r>
              <a:rPr lang="en-US" sz="20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41">
                                            <p:txEl>
                                              <p:pRg st="0" end="0"/>
                                            </p:txEl>
                                          </p:spTgt>
                                        </p:tgtEl>
                                        <p:attrNameLst>
                                          <p:attrName>style.visibility</p:attrName>
                                        </p:attrNameLst>
                                      </p:cBhvr>
                                      <p:to>
                                        <p:strVal val="visible"/>
                                      </p:to>
                                    </p:set>
                                    <p:anim calcmode="lin" valueType="num">
                                      <p:cBhvr additive="base">
                                        <p:cTn id="7" dur="500" fill="hold"/>
                                        <p:tgtEl>
                                          <p:spTgt spid="1844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4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41">
                                            <p:txEl>
                                              <p:pRg st="1" end="1"/>
                                            </p:txEl>
                                          </p:spTgt>
                                        </p:tgtEl>
                                        <p:attrNameLst>
                                          <p:attrName>style.visibility</p:attrName>
                                        </p:attrNameLst>
                                      </p:cBhvr>
                                      <p:to>
                                        <p:strVal val="visible"/>
                                      </p:to>
                                    </p:set>
                                    <p:anim calcmode="lin" valueType="num">
                                      <p:cBhvr additive="base">
                                        <p:cTn id="13" dur="500" fill="hold"/>
                                        <p:tgtEl>
                                          <p:spTgt spid="1844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4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41">
                                            <p:txEl>
                                              <p:pRg st="2" end="2"/>
                                            </p:txEl>
                                          </p:spTgt>
                                        </p:tgtEl>
                                        <p:attrNameLst>
                                          <p:attrName>style.visibility</p:attrName>
                                        </p:attrNameLst>
                                      </p:cBhvr>
                                      <p:to>
                                        <p:strVal val="visible"/>
                                      </p:to>
                                    </p:set>
                                    <p:anim calcmode="lin" valueType="num">
                                      <p:cBhvr additive="base">
                                        <p:cTn id="19" dur="500" fill="hold"/>
                                        <p:tgtEl>
                                          <p:spTgt spid="1844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41">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8441">
                                            <p:txEl>
                                              <p:pRg st="3" end="3"/>
                                            </p:txEl>
                                          </p:spTgt>
                                        </p:tgtEl>
                                        <p:attrNameLst>
                                          <p:attrName>style.visibility</p:attrName>
                                        </p:attrNameLst>
                                      </p:cBhvr>
                                      <p:to>
                                        <p:strVal val="visible"/>
                                      </p:to>
                                    </p:set>
                                    <p:anim calcmode="lin" valueType="num">
                                      <p:cBhvr additive="base">
                                        <p:cTn id="23" dur="500" fill="hold"/>
                                        <p:tgtEl>
                                          <p:spTgt spid="1844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8441">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8441">
                                            <p:txEl>
                                              <p:pRg st="4" end="4"/>
                                            </p:txEl>
                                          </p:spTgt>
                                        </p:tgtEl>
                                        <p:attrNameLst>
                                          <p:attrName>style.visibility</p:attrName>
                                        </p:attrNameLst>
                                      </p:cBhvr>
                                      <p:to>
                                        <p:strVal val="visible"/>
                                      </p:to>
                                    </p:set>
                                    <p:anim calcmode="lin" valueType="num">
                                      <p:cBhvr additive="base">
                                        <p:cTn id="27" dur="500" fill="hold"/>
                                        <p:tgtEl>
                                          <p:spTgt spid="1844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8441">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8441">
                                            <p:txEl>
                                              <p:pRg st="5" end="5"/>
                                            </p:txEl>
                                          </p:spTgt>
                                        </p:tgtEl>
                                        <p:attrNameLst>
                                          <p:attrName>style.visibility</p:attrName>
                                        </p:attrNameLst>
                                      </p:cBhvr>
                                      <p:to>
                                        <p:strVal val="visible"/>
                                      </p:to>
                                    </p:set>
                                    <p:anim calcmode="lin" valueType="num">
                                      <p:cBhvr additive="base">
                                        <p:cTn id="31" dur="500" fill="hold"/>
                                        <p:tgtEl>
                                          <p:spTgt spid="1844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41">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8441">
                                            <p:txEl>
                                              <p:pRg st="6" end="6"/>
                                            </p:txEl>
                                          </p:spTgt>
                                        </p:tgtEl>
                                        <p:attrNameLst>
                                          <p:attrName>style.visibility</p:attrName>
                                        </p:attrNameLst>
                                      </p:cBhvr>
                                      <p:to>
                                        <p:strVal val="visible"/>
                                      </p:to>
                                    </p:set>
                                    <p:anim calcmode="lin" valueType="num">
                                      <p:cBhvr additive="base">
                                        <p:cTn id="35" dur="500" fill="hold"/>
                                        <p:tgtEl>
                                          <p:spTgt spid="18441">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8441">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8441">
                                            <p:txEl>
                                              <p:pRg st="7" end="7"/>
                                            </p:txEl>
                                          </p:spTgt>
                                        </p:tgtEl>
                                        <p:attrNameLst>
                                          <p:attrName>style.visibility</p:attrName>
                                        </p:attrNameLst>
                                      </p:cBhvr>
                                      <p:to>
                                        <p:strVal val="visible"/>
                                      </p:to>
                                    </p:set>
                                    <p:anim calcmode="lin" valueType="num">
                                      <p:cBhvr additive="base">
                                        <p:cTn id="39" dur="500" fill="hold"/>
                                        <p:tgtEl>
                                          <p:spTgt spid="18441">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8441">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8441">
                                            <p:txEl>
                                              <p:pRg st="8" end="8"/>
                                            </p:txEl>
                                          </p:spTgt>
                                        </p:tgtEl>
                                        <p:attrNameLst>
                                          <p:attrName>style.visibility</p:attrName>
                                        </p:attrNameLst>
                                      </p:cBhvr>
                                      <p:to>
                                        <p:strVal val="visible"/>
                                      </p:to>
                                    </p:set>
                                    <p:anim calcmode="lin" valueType="num">
                                      <p:cBhvr additive="base">
                                        <p:cTn id="43" dur="500" fill="hold"/>
                                        <p:tgtEl>
                                          <p:spTgt spid="18441">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41">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441">
                                            <p:txEl>
                                              <p:pRg st="9" end="9"/>
                                            </p:txEl>
                                          </p:spTgt>
                                        </p:tgtEl>
                                        <p:attrNameLst>
                                          <p:attrName>style.visibility</p:attrName>
                                        </p:attrNameLst>
                                      </p:cBhvr>
                                      <p:to>
                                        <p:strVal val="visible"/>
                                      </p:to>
                                    </p:set>
                                    <p:anim calcmode="lin" valueType="num">
                                      <p:cBhvr additive="base">
                                        <p:cTn id="47" dur="500" fill="hold"/>
                                        <p:tgtEl>
                                          <p:spTgt spid="18441">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844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0"/>
            <a:ext cx="8229600" cy="1066800"/>
          </a:xfrm>
        </p:spPr>
        <p:txBody>
          <a:bodyPr/>
          <a:lstStyle/>
          <a:p>
            <a:pPr eaLnBrk="1" hangingPunct="1">
              <a:defRPr/>
            </a:pPr>
            <a:r>
              <a:rPr lang="en-US" smtClean="0"/>
              <a:t>Example</a:t>
            </a:r>
          </a:p>
        </p:txBody>
      </p:sp>
      <p:sp>
        <p:nvSpPr>
          <p:cNvPr id="33795" name="Rectangle 3"/>
          <p:cNvSpPr>
            <a:spLocks noGrp="1" noChangeArrowheads="1"/>
          </p:cNvSpPr>
          <p:nvPr>
            <p:ph type="body" idx="1"/>
          </p:nvPr>
        </p:nvSpPr>
        <p:spPr>
          <a:xfrm>
            <a:off x="457200" y="1295400"/>
            <a:ext cx="8229600" cy="4800600"/>
          </a:xfrm>
        </p:spPr>
        <p:txBody>
          <a:bodyPr/>
          <a:lstStyle/>
          <a:p>
            <a:pPr eaLnBrk="1" hangingPunct="1">
              <a:defRPr/>
            </a:pPr>
            <a:r>
              <a:rPr lang="en-US" dirty="0" smtClean="0"/>
              <a:t>Try growing this sentence by adding modifiers to the end of the sentence:</a:t>
            </a:r>
          </a:p>
          <a:p>
            <a:pPr eaLnBrk="1" hangingPunct="1">
              <a:buFont typeface="Wingdings" pitchFamily="2" charset="2"/>
              <a:buNone/>
              <a:defRPr/>
            </a:pPr>
            <a:r>
              <a:rPr lang="en-US" dirty="0" smtClean="0"/>
              <a:t>	There is a tree in the yard of the house where I grew up.</a:t>
            </a:r>
          </a:p>
          <a:p>
            <a:pPr eaLnBrk="1" hangingPunct="1">
              <a:defRPr/>
            </a:pPr>
            <a:r>
              <a:rPr lang="en-US" dirty="0" smtClean="0"/>
              <a:t>There is a tree in the yard of the house where I grew up, a sturdy maple, light green in the spring, dark green in the summer, ablaze in the fall, and stark against the gray winter sky.</a:t>
            </a:r>
          </a:p>
          <a:p>
            <a:pPr eaLnBrk="1" hangingPunct="1">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additive="base">
                                        <p:cTn id="7" dur="5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anim calcmode="lin" valueType="num">
                                      <p:cBhvr additive="base">
                                        <p:cTn id="11" dur="5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37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 calcmode="lin" valueType="num">
                                      <p:cBhvr additive="base">
                                        <p:cTn id="17" dur="5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7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304800"/>
            <a:ext cx="9144000" cy="685800"/>
          </a:xfrm>
        </p:spPr>
        <p:txBody>
          <a:bodyPr/>
          <a:lstStyle/>
          <a:p>
            <a:pPr eaLnBrk="1" hangingPunct="1">
              <a:defRPr/>
            </a:pPr>
            <a:r>
              <a:rPr lang="en-US" sz="4000" smtClean="0"/>
              <a:t>What can we say about this fragment?</a:t>
            </a:r>
          </a:p>
        </p:txBody>
      </p:sp>
      <p:sp>
        <p:nvSpPr>
          <p:cNvPr id="20483" name="Rectangle 3"/>
          <p:cNvSpPr>
            <a:spLocks noGrp="1" noChangeArrowheads="1"/>
          </p:cNvSpPr>
          <p:nvPr>
            <p:ph type="body" idx="1"/>
          </p:nvPr>
        </p:nvSpPr>
        <p:spPr>
          <a:xfrm>
            <a:off x="533400" y="1219200"/>
            <a:ext cx="8229600" cy="5105400"/>
          </a:xfrm>
        </p:spPr>
        <p:txBody>
          <a:bodyPr/>
          <a:lstStyle/>
          <a:p>
            <a:pPr eaLnBrk="1" hangingPunct="1">
              <a:defRPr/>
            </a:pPr>
            <a:r>
              <a:rPr lang="en-US" sz="2800" smtClean="0"/>
              <a:t>My purpose is to inform parents who have children enrolled in EBRP schools, about how their children are being divided by test scores and placed into classes and why this is so.  Also, to question how and why this contradicts other efforts made by NCLB.</a:t>
            </a:r>
          </a:p>
          <a:p>
            <a:pPr eaLnBrk="1" hangingPunct="1">
              <a:defRPr/>
            </a:pPr>
            <a:r>
              <a:rPr lang="en-US" sz="2800" smtClean="0">
                <a:solidFill>
                  <a:schemeClr val="folHlink"/>
                </a:solidFill>
              </a:rPr>
              <a:t>My purpose is twofold:  </a:t>
            </a:r>
            <a:r>
              <a:rPr lang="en-US" sz="2800" i="1" smtClean="0">
                <a:solidFill>
                  <a:schemeClr val="folHlink"/>
                </a:solidFill>
              </a:rPr>
              <a:t>explaining</a:t>
            </a:r>
            <a:r>
              <a:rPr lang="en-US" sz="2800" smtClean="0">
                <a:solidFill>
                  <a:schemeClr val="folHlink"/>
                </a:solidFill>
              </a:rPr>
              <a:t> to parents with children in EBRP schools how their children are placed into classes based on test scores and </a:t>
            </a:r>
            <a:r>
              <a:rPr lang="en-US" sz="2800" i="1" smtClean="0">
                <a:solidFill>
                  <a:schemeClr val="folHlink"/>
                </a:solidFill>
              </a:rPr>
              <a:t>questioning</a:t>
            </a:r>
            <a:r>
              <a:rPr lang="en-US" sz="2800" smtClean="0">
                <a:solidFill>
                  <a:schemeClr val="folHlink"/>
                </a:solidFill>
              </a:rPr>
              <a:t> whether such placements  contradict other efforts made by NCLB.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2400" y="304800"/>
            <a:ext cx="8991600" cy="685800"/>
          </a:xfrm>
        </p:spPr>
        <p:txBody>
          <a:bodyPr/>
          <a:lstStyle/>
          <a:p>
            <a:pPr algn="l" eaLnBrk="1" hangingPunct="1">
              <a:defRPr/>
            </a:pPr>
            <a:r>
              <a:rPr lang="en-US" sz="4000" smtClean="0"/>
              <a:t>What can we say about this fragment?</a:t>
            </a:r>
          </a:p>
        </p:txBody>
      </p:sp>
      <p:sp>
        <p:nvSpPr>
          <p:cNvPr id="21507" name="Rectangle 3"/>
          <p:cNvSpPr>
            <a:spLocks noGrp="1" noChangeArrowheads="1"/>
          </p:cNvSpPr>
          <p:nvPr>
            <p:ph type="body" idx="1"/>
          </p:nvPr>
        </p:nvSpPr>
        <p:spPr>
          <a:xfrm>
            <a:off x="457200" y="1143000"/>
            <a:ext cx="8229600" cy="4953000"/>
          </a:xfrm>
        </p:spPr>
        <p:txBody>
          <a:bodyPr/>
          <a:lstStyle/>
          <a:p>
            <a:pPr eaLnBrk="1" hangingPunct="1">
              <a:lnSpc>
                <a:spcPct val="90000"/>
              </a:lnSpc>
              <a:defRPr/>
            </a:pPr>
            <a:r>
              <a:rPr lang="en-US" sz="2800" dirty="0" smtClean="0"/>
              <a:t>This paper could possibly be sent into the newspaper as a “letter to the editor.”  My intended audience is those who read the newspaper.   Especially focusing on parents and other non-educators who are interested in how the placing of students in classrooms is determined.</a:t>
            </a:r>
          </a:p>
          <a:p>
            <a:pPr eaLnBrk="1" hangingPunct="1">
              <a:lnSpc>
                <a:spcPct val="90000"/>
              </a:lnSpc>
              <a:defRPr/>
            </a:pPr>
            <a:r>
              <a:rPr lang="en-US" sz="2800" dirty="0" smtClean="0">
                <a:solidFill>
                  <a:schemeClr val="folHlink"/>
                </a:solidFill>
              </a:rPr>
              <a:t>This paper could be sent to a newspaper as a “letter to the editor.”  My intended </a:t>
            </a:r>
            <a:r>
              <a:rPr lang="en-US" sz="2800" i="1" dirty="0" smtClean="0">
                <a:solidFill>
                  <a:schemeClr val="folHlink"/>
                </a:solidFill>
              </a:rPr>
              <a:t>audience</a:t>
            </a:r>
            <a:r>
              <a:rPr lang="en-US" sz="2800" dirty="0" smtClean="0">
                <a:solidFill>
                  <a:schemeClr val="folHlink"/>
                </a:solidFill>
              </a:rPr>
              <a:t> is general newspaper readers, especially </a:t>
            </a:r>
            <a:r>
              <a:rPr lang="en-US" sz="2800" i="1" dirty="0" smtClean="0">
                <a:solidFill>
                  <a:schemeClr val="folHlink"/>
                </a:solidFill>
              </a:rPr>
              <a:t>parents</a:t>
            </a:r>
            <a:r>
              <a:rPr lang="en-US" sz="2800" dirty="0" smtClean="0">
                <a:solidFill>
                  <a:schemeClr val="folHlink"/>
                </a:solidFill>
              </a:rPr>
              <a:t> and other </a:t>
            </a:r>
            <a:r>
              <a:rPr lang="en-US" sz="2800" i="1" dirty="0" smtClean="0">
                <a:solidFill>
                  <a:schemeClr val="folHlink"/>
                </a:solidFill>
              </a:rPr>
              <a:t>non-educators</a:t>
            </a:r>
            <a:r>
              <a:rPr lang="en-US" sz="2800" dirty="0" smtClean="0">
                <a:solidFill>
                  <a:schemeClr val="folHlink"/>
                </a:solidFill>
              </a:rPr>
              <a:t> who are interested in how students are placed in classrooms.</a:t>
            </a:r>
          </a:p>
          <a:p>
            <a:pPr eaLnBrk="1" hangingPunct="1">
              <a:lnSpc>
                <a:spcPct val="90000"/>
              </a:lnSpc>
              <a:defRPr/>
            </a:pPr>
            <a:endParaRPr lang="en-US" sz="2800" dirty="0" smtClean="0">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mtClean="0"/>
              <a:t>Error Analysis</a:t>
            </a:r>
          </a:p>
        </p:txBody>
      </p:sp>
      <p:sp>
        <p:nvSpPr>
          <p:cNvPr id="23555" name="Rectangle 3"/>
          <p:cNvSpPr>
            <a:spLocks noGrp="1" noChangeArrowheads="1"/>
          </p:cNvSpPr>
          <p:nvPr>
            <p:ph type="body" idx="1"/>
          </p:nvPr>
        </p:nvSpPr>
        <p:spPr>
          <a:xfrm>
            <a:off x="152400" y="1981200"/>
            <a:ext cx="8763000" cy="4114800"/>
          </a:xfrm>
        </p:spPr>
        <p:txBody>
          <a:bodyPr/>
          <a:lstStyle/>
          <a:p>
            <a:pPr marL="0" indent="0" eaLnBrk="1" hangingPunct="1">
              <a:buFont typeface="Wingdings" pitchFamily="2" charset="2"/>
              <a:buNone/>
              <a:defRPr/>
            </a:pPr>
            <a:r>
              <a:rPr lang="en-US" smtClean="0"/>
              <a:t>“We have begun to view errors as exceptionally interesting clues about what is going on in our students’ minds, as clues to the linguistic and cognitive processes that function unobserved.” </a:t>
            </a:r>
          </a:p>
          <a:p>
            <a:pPr marL="0" indent="0" eaLnBrk="1" hangingPunct="1">
              <a:buFont typeface="Wingdings" pitchFamily="2" charset="2"/>
              <a:buNone/>
              <a:defRPr/>
            </a:pPr>
            <a:endParaRPr lang="en-US" smtClean="0"/>
          </a:p>
          <a:p>
            <a:pPr marL="0" indent="0" eaLnBrk="1" hangingPunct="1">
              <a:buFont typeface="Wingdings" pitchFamily="2" charset="2"/>
              <a:buNone/>
              <a:defRPr/>
            </a:pPr>
            <a:r>
              <a:rPr lang="en-US" sz="2000" smtClean="0"/>
              <a:t>	Kroll and Shafer, “Error-Analysis and the Teaching of Composition”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smtClean="0"/>
              <a:t>Practicing Error Analysis</a:t>
            </a:r>
          </a:p>
        </p:txBody>
      </p:sp>
      <p:sp>
        <p:nvSpPr>
          <p:cNvPr id="13315" name="Rectangle 3"/>
          <p:cNvSpPr>
            <a:spLocks noGrp="1" noChangeArrowheads="1"/>
          </p:cNvSpPr>
          <p:nvPr>
            <p:ph type="body" idx="1"/>
          </p:nvPr>
        </p:nvSpPr>
        <p:spPr/>
        <p:txBody>
          <a:bodyPr/>
          <a:lstStyle/>
          <a:p>
            <a:pPr eaLnBrk="1" hangingPunct="1">
              <a:lnSpc>
                <a:spcPct val="90000"/>
              </a:lnSpc>
            </a:pPr>
            <a:r>
              <a:rPr lang="en-US" smtClean="0">
                <a:effectLst/>
              </a:rPr>
              <a:t>Read for patterns of error; keep records of error to look for systems and patterns</a:t>
            </a:r>
          </a:p>
          <a:p>
            <a:pPr eaLnBrk="1" hangingPunct="1">
              <a:lnSpc>
                <a:spcPct val="90000"/>
              </a:lnSpc>
            </a:pPr>
            <a:r>
              <a:rPr lang="en-US" smtClean="0">
                <a:effectLst/>
              </a:rPr>
              <a:t>Investigate how the student arrived at the mistake</a:t>
            </a:r>
          </a:p>
          <a:p>
            <a:pPr eaLnBrk="1" hangingPunct="1">
              <a:lnSpc>
                <a:spcPct val="90000"/>
              </a:lnSpc>
            </a:pPr>
            <a:r>
              <a:rPr lang="en-US" smtClean="0">
                <a:effectLst/>
              </a:rPr>
              <a:t>Apply these insights to develop teaching strategies for correcting and avoiding the error by </a:t>
            </a:r>
            <a:r>
              <a:rPr lang="en-US" i="1" smtClean="0">
                <a:effectLst/>
              </a:rPr>
              <a:t>individual</a:t>
            </a:r>
            <a:r>
              <a:rPr lang="en-US" smtClean="0">
                <a:effectLst/>
              </a:rPr>
              <a:t> writers</a:t>
            </a:r>
          </a:p>
          <a:p>
            <a:pPr eaLnBrk="1" hangingPunct="1">
              <a:lnSpc>
                <a:spcPct val="90000"/>
              </a:lnSpc>
            </a:pPr>
            <a:r>
              <a:rPr lang="en-US" smtClean="0">
                <a:effectLst/>
              </a:rPr>
              <a:t>Use conferencing to discuss error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0"/>
            <a:ext cx="8229600" cy="1066800"/>
          </a:xfrm>
        </p:spPr>
        <p:txBody>
          <a:bodyPr/>
          <a:lstStyle/>
          <a:p>
            <a:pPr eaLnBrk="1" hangingPunct="1">
              <a:defRPr/>
            </a:pPr>
            <a:r>
              <a:rPr lang="en-US" smtClean="0"/>
              <a:t>Look for pattern of error. . . .</a:t>
            </a:r>
          </a:p>
        </p:txBody>
      </p:sp>
      <p:sp>
        <p:nvSpPr>
          <p:cNvPr id="35843" name="Rectangle 3"/>
          <p:cNvSpPr>
            <a:spLocks noGrp="1" noChangeArrowheads="1"/>
          </p:cNvSpPr>
          <p:nvPr>
            <p:ph type="body" idx="1"/>
          </p:nvPr>
        </p:nvSpPr>
        <p:spPr>
          <a:xfrm>
            <a:off x="228600" y="990600"/>
            <a:ext cx="8686800" cy="6324600"/>
          </a:xfrm>
        </p:spPr>
        <p:txBody>
          <a:bodyPr/>
          <a:lstStyle/>
          <a:p>
            <a:pPr marL="0" indent="0" eaLnBrk="1" hangingPunct="1">
              <a:lnSpc>
                <a:spcPct val="90000"/>
              </a:lnSpc>
              <a:buFont typeface="Wingdings" pitchFamily="2" charset="2"/>
              <a:buNone/>
              <a:defRPr/>
            </a:pPr>
            <a:r>
              <a:rPr lang="en-US" sz="2800" smtClean="0"/>
              <a:t>I have mixed emotions about rubrics.  I think that they can be helpful devices for informing a student of what is required of them or of the specific demands that a teacher would have them meet.  I think giving a student a rubric with the assignment can help guide the student in their production process; however I think it may also inhibit creativity. . . . When rubrics have been given to me before an assignment is started it has helped me to identify components to include to be “successful.”  Rubrics might also be helpful in a tutorial if the tutor gets the tutee to come up with the majority of it.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eaLnBrk="1" hangingPunct="1">
              <a:defRPr/>
            </a:pPr>
            <a:r>
              <a:rPr lang="en-US" dirty="0" smtClean="0"/>
              <a:t>Revised version</a:t>
            </a:r>
          </a:p>
        </p:txBody>
      </p:sp>
      <p:sp>
        <p:nvSpPr>
          <p:cNvPr id="5" name="Content Placeholder 4"/>
          <p:cNvSpPr>
            <a:spLocks noGrp="1"/>
          </p:cNvSpPr>
          <p:nvPr>
            <p:ph sz="half" idx="1"/>
          </p:nvPr>
        </p:nvSpPr>
        <p:spPr>
          <a:xfrm>
            <a:off x="0" y="838200"/>
            <a:ext cx="4648200" cy="5257800"/>
          </a:xfrm>
        </p:spPr>
        <p:txBody>
          <a:bodyPr/>
          <a:lstStyle/>
          <a:p>
            <a:pPr eaLnBrk="1" hangingPunct="1">
              <a:defRPr/>
            </a:pPr>
            <a:r>
              <a:rPr lang="en-US" sz="2000" dirty="0" smtClean="0"/>
              <a:t>I have mixed emotions about rubrics.  I think that they can be helpful devices for informing a student of what is required of them or of the specific demands that a teacher would have them meet.  I think giving a student a rubric with the assignment can help guide the student in their production process; however I think it may also inhibit creativity. . . . When rubrics have been given to me before an assignment is started it has helped me to identify components to include to be “successful.”  Rubrics might also be helpful in a tutorial if the tutor gets the tutee to come up with the majority of it.  (113)</a:t>
            </a:r>
          </a:p>
          <a:p>
            <a:pPr eaLnBrk="1" hangingPunct="1">
              <a:defRPr/>
            </a:pPr>
            <a:endParaRPr lang="en-US" dirty="0" smtClean="0"/>
          </a:p>
        </p:txBody>
      </p:sp>
      <p:sp>
        <p:nvSpPr>
          <p:cNvPr id="6" name="Content Placeholder 5"/>
          <p:cNvSpPr>
            <a:spLocks noGrp="1"/>
          </p:cNvSpPr>
          <p:nvPr>
            <p:ph sz="half" idx="2"/>
          </p:nvPr>
        </p:nvSpPr>
        <p:spPr>
          <a:xfrm>
            <a:off x="4267200" y="838200"/>
            <a:ext cx="4876800" cy="5257800"/>
          </a:xfrm>
        </p:spPr>
        <p:txBody>
          <a:bodyPr/>
          <a:lstStyle/>
          <a:p>
            <a:pPr eaLnBrk="1" hangingPunct="1">
              <a:buFont typeface="Wingdings" pitchFamily="2" charset="2"/>
              <a:buNone/>
              <a:defRPr/>
            </a:pPr>
            <a:r>
              <a:rPr lang="en-US" sz="2000" dirty="0" smtClean="0"/>
              <a:t>	I have mixed emotions about rubrics.  They can be helpful for informing a student of an assignment’s requirements or a teacher’s specific </a:t>
            </a:r>
            <a:r>
              <a:rPr lang="en-US" sz="2000" dirty="0" smtClean="0"/>
              <a:t>demands.  </a:t>
            </a:r>
            <a:r>
              <a:rPr lang="en-US" sz="2000" dirty="0" smtClean="0"/>
              <a:t>Also, giving a student a rubric with the assignment can help guide the production of text.  Rubrics, however, may also inhibit creativity. . . . When I get a rubric before I start an assignment, I use it to help me identify components to include to be “successful.”  Rubrics might also be helpful in a tutorial if the tutor has the tutee compare the text with the criteria.  (92)</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3400" y="0"/>
            <a:ext cx="8229600" cy="990600"/>
          </a:xfrm>
        </p:spPr>
        <p:txBody>
          <a:bodyPr/>
          <a:lstStyle/>
          <a:p>
            <a:pPr eaLnBrk="1" hangingPunct="1">
              <a:defRPr/>
            </a:pPr>
            <a:r>
              <a:rPr lang="en-US" smtClean="0"/>
              <a:t>Reaction to error</a:t>
            </a:r>
          </a:p>
        </p:txBody>
      </p:sp>
      <p:sp>
        <p:nvSpPr>
          <p:cNvPr id="24579" name="Rectangle 3"/>
          <p:cNvSpPr>
            <a:spLocks noGrp="1" noChangeArrowheads="1"/>
          </p:cNvSpPr>
          <p:nvPr>
            <p:ph type="body" idx="1"/>
          </p:nvPr>
        </p:nvSpPr>
        <p:spPr>
          <a:xfrm>
            <a:off x="228600" y="1219200"/>
            <a:ext cx="8915400" cy="4876800"/>
          </a:xfrm>
        </p:spPr>
        <p:txBody>
          <a:bodyPr/>
          <a:lstStyle/>
          <a:p>
            <a:pPr eaLnBrk="1" hangingPunct="1">
              <a:lnSpc>
                <a:spcPct val="90000"/>
              </a:lnSpc>
              <a:defRPr/>
            </a:pPr>
            <a:r>
              <a:rPr lang="en-US" dirty="0" smtClean="0"/>
              <a:t>++  A rule is violated; we respond.</a:t>
            </a:r>
          </a:p>
          <a:p>
            <a:pPr marL="1200150" lvl="3" indent="0" eaLnBrk="1" hangingPunct="1">
              <a:lnSpc>
                <a:spcPct val="90000"/>
              </a:lnSpc>
              <a:defRPr/>
            </a:pPr>
            <a:r>
              <a:rPr lang="en-US" i="1" dirty="0" smtClean="0"/>
              <a:t>It don’t matter.</a:t>
            </a:r>
          </a:p>
          <a:p>
            <a:pPr eaLnBrk="1" hangingPunct="1">
              <a:lnSpc>
                <a:spcPct val="90000"/>
              </a:lnSpc>
              <a:defRPr/>
            </a:pPr>
            <a:r>
              <a:rPr lang="en-US" dirty="0" smtClean="0"/>
              <a:t>+-	  A rule is violated; we do not respond.</a:t>
            </a:r>
          </a:p>
          <a:p>
            <a:pPr marL="1200150" lvl="3" indent="0" eaLnBrk="1" hangingPunct="1">
              <a:lnSpc>
                <a:spcPct val="90000"/>
              </a:lnSpc>
              <a:defRPr/>
            </a:pPr>
            <a:r>
              <a:rPr lang="en-US" i="1" dirty="0" smtClean="0"/>
              <a:t> My sister is older than me. </a:t>
            </a:r>
          </a:p>
          <a:p>
            <a:pPr eaLnBrk="1" hangingPunct="1">
              <a:lnSpc>
                <a:spcPct val="90000"/>
              </a:lnSpc>
              <a:defRPr/>
            </a:pPr>
            <a:r>
              <a:rPr lang="en-US" i="1" dirty="0" smtClean="0"/>
              <a:t>--	  </a:t>
            </a:r>
            <a:r>
              <a:rPr lang="en-US" dirty="0" smtClean="0"/>
              <a:t>A rule isn’t violated; we do not respond.</a:t>
            </a:r>
          </a:p>
          <a:p>
            <a:pPr marL="1200150" lvl="3" indent="0" eaLnBrk="1" hangingPunct="1">
              <a:lnSpc>
                <a:spcPct val="90000"/>
              </a:lnSpc>
              <a:defRPr/>
            </a:pPr>
            <a:r>
              <a:rPr lang="en-US" dirty="0" smtClean="0"/>
              <a:t> Most text we read falls into this category.</a:t>
            </a:r>
          </a:p>
          <a:p>
            <a:pPr eaLnBrk="1" hangingPunct="1">
              <a:lnSpc>
                <a:spcPct val="90000"/>
              </a:lnSpc>
              <a:defRPr/>
            </a:pPr>
            <a:r>
              <a:rPr lang="en-US" dirty="0" smtClean="0"/>
              <a:t> -+  A rule isn’t violated; we do respond.</a:t>
            </a:r>
          </a:p>
          <a:p>
            <a:pPr marL="1200150" lvl="3" indent="0" eaLnBrk="1" hangingPunct="1">
              <a:lnSpc>
                <a:spcPct val="90000"/>
              </a:lnSpc>
              <a:defRPr/>
            </a:pPr>
            <a:r>
              <a:rPr lang="en-US" i="1" dirty="0" smtClean="0"/>
              <a:t>It is I.</a:t>
            </a:r>
          </a:p>
          <a:p>
            <a:pPr marL="1200150" lvl="3" indent="0" eaLnBrk="1" hangingPunct="1">
              <a:lnSpc>
                <a:spcPct val="90000"/>
              </a:lnSpc>
              <a:defRPr/>
            </a:pPr>
            <a:r>
              <a:rPr lang="en-US" i="1" dirty="0" smtClean="0"/>
              <a:t>I shall not attempt to defend his actions.</a:t>
            </a:r>
          </a:p>
          <a:p>
            <a:pPr marL="1200150" lvl="3" indent="0" eaLnBrk="1" hangingPunct="1">
              <a:lnSpc>
                <a:spcPct val="90000"/>
              </a:lnSpc>
              <a:buFont typeface="Wingdings" pitchFamily="2" charset="2"/>
              <a:buNone/>
              <a:defRPr/>
            </a:pPr>
            <a:endParaRPr lang="en-US" i="1" dirty="0" smtClean="0"/>
          </a:p>
          <a:p>
            <a:pPr marL="1200150" lvl="3" indent="0" eaLnBrk="1" hangingPunct="1">
              <a:lnSpc>
                <a:spcPct val="90000"/>
              </a:lnSpc>
              <a:buFont typeface="Wingdings" pitchFamily="2" charset="2"/>
              <a:buNone/>
              <a:defRPr/>
            </a:pPr>
            <a:r>
              <a:rPr lang="en-US" dirty="0" smtClean="0"/>
              <a:t>Joseph Williams, “The Phenomenology of Error”</a:t>
            </a:r>
          </a:p>
          <a:p>
            <a:pPr marL="6969125" lvl="4" indent="-5654675" eaLnBrk="1" hangingPunct="1">
              <a:lnSpc>
                <a:spcPct val="90000"/>
              </a:lnSpc>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p:cTn id="7" dur="500" fill="hold"/>
                                        <p:tgtEl>
                                          <p:spTgt spid="24579">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24579">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24579">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24579">
                                            <p:txEl>
                                              <p:pRg st="0" end="0"/>
                                            </p:txEl>
                                          </p:spTgt>
                                        </p:tgtEl>
                                      </p:cBhvr>
                                    </p:animEffect>
                                  </p:childTnLst>
                                </p:cTn>
                              </p:par>
                              <p:par>
                                <p:cTn id="12" presetID="58" presetClass="entr" presetSubtype="0" accel="100000" fill="hold" grpId="0" nodeType="withEffect">
                                  <p:stCondLst>
                                    <p:cond delay="0"/>
                                  </p:stCondLst>
                                  <p:childTnLst>
                                    <p:set>
                                      <p:cBhvr>
                                        <p:cTn id="13" dur="1" fill="hold">
                                          <p:stCondLst>
                                            <p:cond delay="0"/>
                                          </p:stCondLst>
                                        </p:cTn>
                                        <p:tgtEl>
                                          <p:spTgt spid="24579">
                                            <p:txEl>
                                              <p:pRg st="1" end="1"/>
                                            </p:txEl>
                                          </p:spTgt>
                                        </p:tgtEl>
                                        <p:attrNameLst>
                                          <p:attrName>style.visibility</p:attrName>
                                        </p:attrNameLst>
                                      </p:cBhvr>
                                      <p:to>
                                        <p:strVal val="visible"/>
                                      </p:to>
                                    </p:set>
                                    <p:anim calcmode="lin" valueType="num">
                                      <p:cBhvr>
                                        <p:cTn id="14" dur="500" fill="hold"/>
                                        <p:tgtEl>
                                          <p:spTgt spid="24579">
                                            <p:txEl>
                                              <p:pRg st="1" end="1"/>
                                            </p:txEl>
                                          </p:spTgt>
                                        </p:tgtEl>
                                        <p:attrNameLst>
                                          <p:attrName>ppt_w</p:attrName>
                                        </p:attrNameLst>
                                      </p:cBhvr>
                                      <p:tavLst>
                                        <p:tav tm="0">
                                          <p:val>
                                            <p:strVal val="#ppt_w*2.5"/>
                                          </p:val>
                                        </p:tav>
                                        <p:tav tm="100000">
                                          <p:val>
                                            <p:strVal val="#ppt_w"/>
                                          </p:val>
                                        </p:tav>
                                      </p:tavLst>
                                    </p:anim>
                                    <p:anim calcmode="lin" valueType="num">
                                      <p:cBhvr>
                                        <p:cTn id="15" dur="500" fill="hold"/>
                                        <p:tgtEl>
                                          <p:spTgt spid="24579">
                                            <p:txEl>
                                              <p:pRg st="1" end="1"/>
                                            </p:txEl>
                                          </p:spTgt>
                                        </p:tgtEl>
                                        <p:attrNameLst>
                                          <p:attrName>ppt_h</p:attrName>
                                        </p:attrNameLst>
                                      </p:cBhvr>
                                      <p:tavLst>
                                        <p:tav tm="0">
                                          <p:val>
                                            <p:strVal val="#ppt_h*0.01"/>
                                          </p:val>
                                        </p:tav>
                                        <p:tav tm="100000">
                                          <p:val>
                                            <p:strVal val="#ppt_h"/>
                                          </p:val>
                                        </p:tav>
                                      </p:tavLst>
                                    </p:anim>
                                    <p:anim calcmode="lin" valueType="num">
                                      <p:cBhvr>
                                        <p:cTn id="16"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24579">
                                            <p:txEl>
                                              <p:pRg st="1" end="1"/>
                                            </p:txEl>
                                          </p:spTgt>
                                        </p:tgtEl>
                                        <p:attrNameLst>
                                          <p:attrName>ppt_y</p:attrName>
                                        </p:attrNameLst>
                                      </p:cBhvr>
                                      <p:tavLst>
                                        <p:tav tm="0">
                                          <p:val>
                                            <p:strVal val="#ppt_h+1"/>
                                          </p:val>
                                        </p:tav>
                                        <p:tav tm="100000">
                                          <p:val>
                                            <p:strVal val="#ppt_y"/>
                                          </p:val>
                                        </p:tav>
                                      </p:tavLst>
                                    </p:anim>
                                    <p:animEffect transition="in" filter="fade">
                                      <p:cBhvr>
                                        <p:cTn id="18" dur="500"/>
                                        <p:tgtEl>
                                          <p:spTgt spid="24579">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8" presetClass="entr" presetSubtype="0" accel="100000" fill="hold" grpId="0" nodeType="clickEffect">
                                  <p:stCondLst>
                                    <p:cond delay="0"/>
                                  </p:stCondLst>
                                  <p:childTnLst>
                                    <p:set>
                                      <p:cBhvr>
                                        <p:cTn id="22" dur="1" fill="hold">
                                          <p:stCondLst>
                                            <p:cond delay="0"/>
                                          </p:stCondLst>
                                        </p:cTn>
                                        <p:tgtEl>
                                          <p:spTgt spid="24579">
                                            <p:txEl>
                                              <p:pRg st="2" end="2"/>
                                            </p:txEl>
                                          </p:spTgt>
                                        </p:tgtEl>
                                        <p:attrNameLst>
                                          <p:attrName>style.visibility</p:attrName>
                                        </p:attrNameLst>
                                      </p:cBhvr>
                                      <p:to>
                                        <p:strVal val="visible"/>
                                      </p:to>
                                    </p:set>
                                    <p:anim calcmode="lin" valueType="num">
                                      <p:cBhvr>
                                        <p:cTn id="23" dur="500" fill="hold"/>
                                        <p:tgtEl>
                                          <p:spTgt spid="24579">
                                            <p:txEl>
                                              <p:pRg st="2" end="2"/>
                                            </p:txEl>
                                          </p:spTgt>
                                        </p:tgtEl>
                                        <p:attrNameLst>
                                          <p:attrName>ppt_w</p:attrName>
                                        </p:attrNameLst>
                                      </p:cBhvr>
                                      <p:tavLst>
                                        <p:tav tm="0">
                                          <p:val>
                                            <p:strVal val="#ppt_w*2.5"/>
                                          </p:val>
                                        </p:tav>
                                        <p:tav tm="100000">
                                          <p:val>
                                            <p:strVal val="#ppt_w"/>
                                          </p:val>
                                        </p:tav>
                                      </p:tavLst>
                                    </p:anim>
                                    <p:anim calcmode="lin" valueType="num">
                                      <p:cBhvr>
                                        <p:cTn id="24" dur="500" fill="hold"/>
                                        <p:tgtEl>
                                          <p:spTgt spid="24579">
                                            <p:txEl>
                                              <p:pRg st="2" end="2"/>
                                            </p:txEl>
                                          </p:spTgt>
                                        </p:tgtEl>
                                        <p:attrNameLst>
                                          <p:attrName>ppt_h</p:attrName>
                                        </p:attrNameLst>
                                      </p:cBhvr>
                                      <p:tavLst>
                                        <p:tav tm="0">
                                          <p:val>
                                            <p:strVal val="#ppt_h*0.01"/>
                                          </p:val>
                                        </p:tav>
                                        <p:tav tm="100000">
                                          <p:val>
                                            <p:strVal val="#ppt_h"/>
                                          </p:val>
                                        </p:tav>
                                      </p:tavLst>
                                    </p:anim>
                                    <p:anim calcmode="lin" valueType="num">
                                      <p:cBhvr>
                                        <p:cTn id="25"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24579">
                                            <p:txEl>
                                              <p:pRg st="2" end="2"/>
                                            </p:txEl>
                                          </p:spTgt>
                                        </p:tgtEl>
                                        <p:attrNameLst>
                                          <p:attrName>ppt_y</p:attrName>
                                        </p:attrNameLst>
                                      </p:cBhvr>
                                      <p:tavLst>
                                        <p:tav tm="0">
                                          <p:val>
                                            <p:strVal val="#ppt_h+1"/>
                                          </p:val>
                                        </p:tav>
                                        <p:tav tm="100000">
                                          <p:val>
                                            <p:strVal val="#ppt_y"/>
                                          </p:val>
                                        </p:tav>
                                      </p:tavLst>
                                    </p:anim>
                                    <p:animEffect transition="in" filter="fade">
                                      <p:cBhvr>
                                        <p:cTn id="27" dur="500"/>
                                        <p:tgtEl>
                                          <p:spTgt spid="24579">
                                            <p:txEl>
                                              <p:pRg st="2" end="2"/>
                                            </p:txEl>
                                          </p:spTgt>
                                        </p:tgtEl>
                                      </p:cBhvr>
                                    </p:animEffect>
                                  </p:childTnLst>
                                </p:cTn>
                              </p:par>
                              <p:par>
                                <p:cTn id="28" presetID="58" presetClass="entr" presetSubtype="0" accel="100000" fill="hold" grpId="0" nodeType="withEffect">
                                  <p:stCondLst>
                                    <p:cond delay="0"/>
                                  </p:stCondLst>
                                  <p:childTnLst>
                                    <p:set>
                                      <p:cBhvr>
                                        <p:cTn id="29" dur="1" fill="hold">
                                          <p:stCondLst>
                                            <p:cond delay="0"/>
                                          </p:stCondLst>
                                        </p:cTn>
                                        <p:tgtEl>
                                          <p:spTgt spid="24579">
                                            <p:txEl>
                                              <p:pRg st="3" end="3"/>
                                            </p:txEl>
                                          </p:spTgt>
                                        </p:tgtEl>
                                        <p:attrNameLst>
                                          <p:attrName>style.visibility</p:attrName>
                                        </p:attrNameLst>
                                      </p:cBhvr>
                                      <p:to>
                                        <p:strVal val="visible"/>
                                      </p:to>
                                    </p:set>
                                    <p:anim calcmode="lin" valueType="num">
                                      <p:cBhvr>
                                        <p:cTn id="30" dur="500" fill="hold"/>
                                        <p:tgtEl>
                                          <p:spTgt spid="24579">
                                            <p:txEl>
                                              <p:pRg st="3" end="3"/>
                                            </p:txEl>
                                          </p:spTgt>
                                        </p:tgtEl>
                                        <p:attrNameLst>
                                          <p:attrName>ppt_w</p:attrName>
                                        </p:attrNameLst>
                                      </p:cBhvr>
                                      <p:tavLst>
                                        <p:tav tm="0">
                                          <p:val>
                                            <p:strVal val="#ppt_w*2.5"/>
                                          </p:val>
                                        </p:tav>
                                        <p:tav tm="100000">
                                          <p:val>
                                            <p:strVal val="#ppt_w"/>
                                          </p:val>
                                        </p:tav>
                                      </p:tavLst>
                                    </p:anim>
                                    <p:anim calcmode="lin" valueType="num">
                                      <p:cBhvr>
                                        <p:cTn id="31" dur="500" fill="hold"/>
                                        <p:tgtEl>
                                          <p:spTgt spid="24579">
                                            <p:txEl>
                                              <p:pRg st="3" end="3"/>
                                            </p:txEl>
                                          </p:spTgt>
                                        </p:tgtEl>
                                        <p:attrNameLst>
                                          <p:attrName>ppt_h</p:attrName>
                                        </p:attrNameLst>
                                      </p:cBhvr>
                                      <p:tavLst>
                                        <p:tav tm="0">
                                          <p:val>
                                            <p:strVal val="#ppt_h*0.01"/>
                                          </p:val>
                                        </p:tav>
                                        <p:tav tm="100000">
                                          <p:val>
                                            <p:strVal val="#ppt_h"/>
                                          </p:val>
                                        </p:tav>
                                      </p:tavLst>
                                    </p:anim>
                                    <p:anim calcmode="lin" valueType="num">
                                      <p:cBhvr>
                                        <p:cTn id="32"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24579">
                                            <p:txEl>
                                              <p:pRg st="3" end="3"/>
                                            </p:txEl>
                                          </p:spTgt>
                                        </p:tgtEl>
                                        <p:attrNameLst>
                                          <p:attrName>ppt_y</p:attrName>
                                        </p:attrNameLst>
                                      </p:cBhvr>
                                      <p:tavLst>
                                        <p:tav tm="0">
                                          <p:val>
                                            <p:strVal val="#ppt_h+1"/>
                                          </p:val>
                                        </p:tav>
                                        <p:tav tm="100000">
                                          <p:val>
                                            <p:strVal val="#ppt_y"/>
                                          </p:val>
                                        </p:tav>
                                      </p:tavLst>
                                    </p:anim>
                                    <p:animEffect transition="in" filter="fade">
                                      <p:cBhvr>
                                        <p:cTn id="34" dur="500"/>
                                        <p:tgtEl>
                                          <p:spTgt spid="24579">
                                            <p:txEl>
                                              <p:pRg st="3" end="3"/>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8" presetClass="entr" presetSubtype="0" accel="100000" fill="hold" grpId="0" nodeType="clickEffect">
                                  <p:stCondLst>
                                    <p:cond delay="0"/>
                                  </p:stCondLst>
                                  <p:childTnLst>
                                    <p:set>
                                      <p:cBhvr>
                                        <p:cTn id="38" dur="1" fill="hold">
                                          <p:stCondLst>
                                            <p:cond delay="0"/>
                                          </p:stCondLst>
                                        </p:cTn>
                                        <p:tgtEl>
                                          <p:spTgt spid="24579">
                                            <p:txEl>
                                              <p:pRg st="4" end="4"/>
                                            </p:txEl>
                                          </p:spTgt>
                                        </p:tgtEl>
                                        <p:attrNameLst>
                                          <p:attrName>style.visibility</p:attrName>
                                        </p:attrNameLst>
                                      </p:cBhvr>
                                      <p:to>
                                        <p:strVal val="visible"/>
                                      </p:to>
                                    </p:set>
                                    <p:anim calcmode="lin" valueType="num">
                                      <p:cBhvr>
                                        <p:cTn id="39" dur="500" fill="hold"/>
                                        <p:tgtEl>
                                          <p:spTgt spid="24579">
                                            <p:txEl>
                                              <p:pRg st="4" end="4"/>
                                            </p:txEl>
                                          </p:spTgt>
                                        </p:tgtEl>
                                        <p:attrNameLst>
                                          <p:attrName>ppt_w</p:attrName>
                                        </p:attrNameLst>
                                      </p:cBhvr>
                                      <p:tavLst>
                                        <p:tav tm="0">
                                          <p:val>
                                            <p:strVal val="#ppt_w*2.5"/>
                                          </p:val>
                                        </p:tav>
                                        <p:tav tm="100000">
                                          <p:val>
                                            <p:strVal val="#ppt_w"/>
                                          </p:val>
                                        </p:tav>
                                      </p:tavLst>
                                    </p:anim>
                                    <p:anim calcmode="lin" valueType="num">
                                      <p:cBhvr>
                                        <p:cTn id="40" dur="500" fill="hold"/>
                                        <p:tgtEl>
                                          <p:spTgt spid="24579">
                                            <p:txEl>
                                              <p:pRg st="4" end="4"/>
                                            </p:txEl>
                                          </p:spTgt>
                                        </p:tgtEl>
                                        <p:attrNameLst>
                                          <p:attrName>ppt_h</p:attrName>
                                        </p:attrNameLst>
                                      </p:cBhvr>
                                      <p:tavLst>
                                        <p:tav tm="0">
                                          <p:val>
                                            <p:strVal val="#ppt_h*0.01"/>
                                          </p:val>
                                        </p:tav>
                                        <p:tav tm="100000">
                                          <p:val>
                                            <p:strVal val="#ppt_h"/>
                                          </p:val>
                                        </p:tav>
                                      </p:tavLst>
                                    </p:anim>
                                    <p:anim calcmode="lin" valueType="num">
                                      <p:cBhvr>
                                        <p:cTn id="41"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p:cTn id="42" dur="500" fill="hold"/>
                                        <p:tgtEl>
                                          <p:spTgt spid="24579">
                                            <p:txEl>
                                              <p:pRg st="4" end="4"/>
                                            </p:txEl>
                                          </p:spTgt>
                                        </p:tgtEl>
                                        <p:attrNameLst>
                                          <p:attrName>ppt_y</p:attrName>
                                        </p:attrNameLst>
                                      </p:cBhvr>
                                      <p:tavLst>
                                        <p:tav tm="0">
                                          <p:val>
                                            <p:strVal val="#ppt_h+1"/>
                                          </p:val>
                                        </p:tav>
                                        <p:tav tm="100000">
                                          <p:val>
                                            <p:strVal val="#ppt_y"/>
                                          </p:val>
                                        </p:tav>
                                      </p:tavLst>
                                    </p:anim>
                                    <p:animEffect transition="in" filter="fade">
                                      <p:cBhvr>
                                        <p:cTn id="43" dur="500"/>
                                        <p:tgtEl>
                                          <p:spTgt spid="24579">
                                            <p:txEl>
                                              <p:pRg st="4" end="4"/>
                                            </p:txEl>
                                          </p:spTgt>
                                        </p:tgtEl>
                                      </p:cBhvr>
                                    </p:animEffect>
                                  </p:childTnLst>
                                </p:cTn>
                              </p:par>
                              <p:par>
                                <p:cTn id="44" presetID="58" presetClass="entr" presetSubtype="0" accel="100000" fill="hold" grpId="0" nodeType="withEffect">
                                  <p:stCondLst>
                                    <p:cond delay="0"/>
                                  </p:stCondLst>
                                  <p:childTnLst>
                                    <p:set>
                                      <p:cBhvr>
                                        <p:cTn id="45" dur="1" fill="hold">
                                          <p:stCondLst>
                                            <p:cond delay="0"/>
                                          </p:stCondLst>
                                        </p:cTn>
                                        <p:tgtEl>
                                          <p:spTgt spid="24579">
                                            <p:txEl>
                                              <p:pRg st="5" end="5"/>
                                            </p:txEl>
                                          </p:spTgt>
                                        </p:tgtEl>
                                        <p:attrNameLst>
                                          <p:attrName>style.visibility</p:attrName>
                                        </p:attrNameLst>
                                      </p:cBhvr>
                                      <p:to>
                                        <p:strVal val="visible"/>
                                      </p:to>
                                    </p:set>
                                    <p:anim calcmode="lin" valueType="num">
                                      <p:cBhvr>
                                        <p:cTn id="46" dur="500" fill="hold"/>
                                        <p:tgtEl>
                                          <p:spTgt spid="24579">
                                            <p:txEl>
                                              <p:pRg st="5" end="5"/>
                                            </p:txEl>
                                          </p:spTgt>
                                        </p:tgtEl>
                                        <p:attrNameLst>
                                          <p:attrName>ppt_w</p:attrName>
                                        </p:attrNameLst>
                                      </p:cBhvr>
                                      <p:tavLst>
                                        <p:tav tm="0">
                                          <p:val>
                                            <p:strVal val="#ppt_w*2.5"/>
                                          </p:val>
                                        </p:tav>
                                        <p:tav tm="100000">
                                          <p:val>
                                            <p:strVal val="#ppt_w"/>
                                          </p:val>
                                        </p:tav>
                                      </p:tavLst>
                                    </p:anim>
                                    <p:anim calcmode="lin" valueType="num">
                                      <p:cBhvr>
                                        <p:cTn id="47" dur="500" fill="hold"/>
                                        <p:tgtEl>
                                          <p:spTgt spid="24579">
                                            <p:txEl>
                                              <p:pRg st="5" end="5"/>
                                            </p:txEl>
                                          </p:spTgt>
                                        </p:tgtEl>
                                        <p:attrNameLst>
                                          <p:attrName>ppt_h</p:attrName>
                                        </p:attrNameLst>
                                      </p:cBhvr>
                                      <p:tavLst>
                                        <p:tav tm="0">
                                          <p:val>
                                            <p:strVal val="#ppt_h*0.01"/>
                                          </p:val>
                                        </p:tav>
                                        <p:tav tm="100000">
                                          <p:val>
                                            <p:strVal val="#ppt_h"/>
                                          </p:val>
                                        </p:tav>
                                      </p:tavLst>
                                    </p:anim>
                                    <p:anim calcmode="lin" valueType="num">
                                      <p:cBhvr>
                                        <p:cTn id="48"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p:cTn id="49" dur="500" fill="hold"/>
                                        <p:tgtEl>
                                          <p:spTgt spid="24579">
                                            <p:txEl>
                                              <p:pRg st="5" end="5"/>
                                            </p:txEl>
                                          </p:spTgt>
                                        </p:tgtEl>
                                        <p:attrNameLst>
                                          <p:attrName>ppt_y</p:attrName>
                                        </p:attrNameLst>
                                      </p:cBhvr>
                                      <p:tavLst>
                                        <p:tav tm="0">
                                          <p:val>
                                            <p:strVal val="#ppt_h+1"/>
                                          </p:val>
                                        </p:tav>
                                        <p:tav tm="100000">
                                          <p:val>
                                            <p:strVal val="#ppt_y"/>
                                          </p:val>
                                        </p:tav>
                                      </p:tavLst>
                                    </p:anim>
                                    <p:animEffect transition="in" filter="fade">
                                      <p:cBhvr>
                                        <p:cTn id="50" dur="500"/>
                                        <p:tgtEl>
                                          <p:spTgt spid="24579">
                                            <p:txEl>
                                              <p:pRg st="5" end="5"/>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24579">
                                            <p:txEl>
                                              <p:pRg st="6" end="6"/>
                                            </p:txEl>
                                          </p:spTgt>
                                        </p:tgtEl>
                                        <p:attrNameLst>
                                          <p:attrName>style.visibility</p:attrName>
                                        </p:attrNameLst>
                                      </p:cBhvr>
                                      <p:to>
                                        <p:strVal val="visible"/>
                                      </p:to>
                                    </p:set>
                                    <p:anim calcmode="lin" valueType="num">
                                      <p:cBhvr>
                                        <p:cTn id="55" dur="500" fill="hold"/>
                                        <p:tgtEl>
                                          <p:spTgt spid="24579">
                                            <p:txEl>
                                              <p:pRg st="6" end="6"/>
                                            </p:txEl>
                                          </p:spTgt>
                                        </p:tgtEl>
                                        <p:attrNameLst>
                                          <p:attrName>ppt_w</p:attrName>
                                        </p:attrNameLst>
                                      </p:cBhvr>
                                      <p:tavLst>
                                        <p:tav tm="0">
                                          <p:val>
                                            <p:strVal val="#ppt_w*2.5"/>
                                          </p:val>
                                        </p:tav>
                                        <p:tav tm="100000">
                                          <p:val>
                                            <p:strVal val="#ppt_w"/>
                                          </p:val>
                                        </p:tav>
                                      </p:tavLst>
                                    </p:anim>
                                    <p:anim calcmode="lin" valueType="num">
                                      <p:cBhvr>
                                        <p:cTn id="56" dur="500" fill="hold"/>
                                        <p:tgtEl>
                                          <p:spTgt spid="24579">
                                            <p:txEl>
                                              <p:pRg st="6" end="6"/>
                                            </p:txEl>
                                          </p:spTgt>
                                        </p:tgtEl>
                                        <p:attrNameLst>
                                          <p:attrName>ppt_h</p:attrName>
                                        </p:attrNameLst>
                                      </p:cBhvr>
                                      <p:tavLst>
                                        <p:tav tm="0">
                                          <p:val>
                                            <p:strVal val="#ppt_h*0.01"/>
                                          </p:val>
                                        </p:tav>
                                        <p:tav tm="100000">
                                          <p:val>
                                            <p:strVal val="#ppt_h"/>
                                          </p:val>
                                        </p:tav>
                                      </p:tavLst>
                                    </p:anim>
                                    <p:anim calcmode="lin" valueType="num">
                                      <p:cBhvr>
                                        <p:cTn id="57" dur="500" fill="hold"/>
                                        <p:tgtEl>
                                          <p:spTgt spid="24579">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24579">
                                            <p:txEl>
                                              <p:pRg st="6" end="6"/>
                                            </p:txEl>
                                          </p:spTgt>
                                        </p:tgtEl>
                                        <p:attrNameLst>
                                          <p:attrName>ppt_y</p:attrName>
                                        </p:attrNameLst>
                                      </p:cBhvr>
                                      <p:tavLst>
                                        <p:tav tm="0">
                                          <p:val>
                                            <p:strVal val="#ppt_h+1"/>
                                          </p:val>
                                        </p:tav>
                                        <p:tav tm="100000">
                                          <p:val>
                                            <p:strVal val="#ppt_y"/>
                                          </p:val>
                                        </p:tav>
                                      </p:tavLst>
                                    </p:anim>
                                    <p:animEffect transition="in" filter="fade">
                                      <p:cBhvr>
                                        <p:cTn id="59" dur="500"/>
                                        <p:tgtEl>
                                          <p:spTgt spid="24579">
                                            <p:txEl>
                                              <p:pRg st="6" end="6"/>
                                            </p:txEl>
                                          </p:spTgt>
                                        </p:tgtEl>
                                      </p:cBhvr>
                                    </p:animEffect>
                                  </p:childTnLst>
                                </p:cTn>
                              </p:par>
                              <p:par>
                                <p:cTn id="60" presetID="58" presetClass="entr" presetSubtype="0" accel="100000" fill="hold" grpId="0" nodeType="withEffect">
                                  <p:stCondLst>
                                    <p:cond delay="0"/>
                                  </p:stCondLst>
                                  <p:childTnLst>
                                    <p:set>
                                      <p:cBhvr>
                                        <p:cTn id="61" dur="1" fill="hold">
                                          <p:stCondLst>
                                            <p:cond delay="0"/>
                                          </p:stCondLst>
                                        </p:cTn>
                                        <p:tgtEl>
                                          <p:spTgt spid="24579">
                                            <p:txEl>
                                              <p:pRg st="7" end="7"/>
                                            </p:txEl>
                                          </p:spTgt>
                                        </p:tgtEl>
                                        <p:attrNameLst>
                                          <p:attrName>style.visibility</p:attrName>
                                        </p:attrNameLst>
                                      </p:cBhvr>
                                      <p:to>
                                        <p:strVal val="visible"/>
                                      </p:to>
                                    </p:set>
                                    <p:anim calcmode="lin" valueType="num">
                                      <p:cBhvr>
                                        <p:cTn id="62" dur="500" fill="hold"/>
                                        <p:tgtEl>
                                          <p:spTgt spid="24579">
                                            <p:txEl>
                                              <p:pRg st="7" end="7"/>
                                            </p:txEl>
                                          </p:spTgt>
                                        </p:tgtEl>
                                        <p:attrNameLst>
                                          <p:attrName>ppt_w</p:attrName>
                                        </p:attrNameLst>
                                      </p:cBhvr>
                                      <p:tavLst>
                                        <p:tav tm="0">
                                          <p:val>
                                            <p:strVal val="#ppt_w*2.5"/>
                                          </p:val>
                                        </p:tav>
                                        <p:tav tm="100000">
                                          <p:val>
                                            <p:strVal val="#ppt_w"/>
                                          </p:val>
                                        </p:tav>
                                      </p:tavLst>
                                    </p:anim>
                                    <p:anim calcmode="lin" valueType="num">
                                      <p:cBhvr>
                                        <p:cTn id="63" dur="500" fill="hold"/>
                                        <p:tgtEl>
                                          <p:spTgt spid="24579">
                                            <p:txEl>
                                              <p:pRg st="7" end="7"/>
                                            </p:txEl>
                                          </p:spTgt>
                                        </p:tgtEl>
                                        <p:attrNameLst>
                                          <p:attrName>ppt_h</p:attrName>
                                        </p:attrNameLst>
                                      </p:cBhvr>
                                      <p:tavLst>
                                        <p:tav tm="0">
                                          <p:val>
                                            <p:strVal val="#ppt_h*0.01"/>
                                          </p:val>
                                        </p:tav>
                                        <p:tav tm="100000">
                                          <p:val>
                                            <p:strVal val="#ppt_h"/>
                                          </p:val>
                                        </p:tav>
                                      </p:tavLst>
                                    </p:anim>
                                    <p:anim calcmode="lin" valueType="num">
                                      <p:cBhvr>
                                        <p:cTn id="64" dur="500" fill="hold"/>
                                        <p:tgtEl>
                                          <p:spTgt spid="24579">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24579">
                                            <p:txEl>
                                              <p:pRg st="7" end="7"/>
                                            </p:txEl>
                                          </p:spTgt>
                                        </p:tgtEl>
                                        <p:attrNameLst>
                                          <p:attrName>ppt_y</p:attrName>
                                        </p:attrNameLst>
                                      </p:cBhvr>
                                      <p:tavLst>
                                        <p:tav tm="0">
                                          <p:val>
                                            <p:strVal val="#ppt_h+1"/>
                                          </p:val>
                                        </p:tav>
                                        <p:tav tm="100000">
                                          <p:val>
                                            <p:strVal val="#ppt_y"/>
                                          </p:val>
                                        </p:tav>
                                      </p:tavLst>
                                    </p:anim>
                                    <p:animEffect transition="in" filter="fade">
                                      <p:cBhvr>
                                        <p:cTn id="66" dur="500"/>
                                        <p:tgtEl>
                                          <p:spTgt spid="24579">
                                            <p:txEl>
                                              <p:pRg st="7" end="7"/>
                                            </p:txEl>
                                          </p:spTgt>
                                        </p:tgtEl>
                                      </p:cBhvr>
                                    </p:animEffect>
                                  </p:childTnLst>
                                </p:cTn>
                              </p:par>
                              <p:par>
                                <p:cTn id="67" presetID="58" presetClass="entr" presetSubtype="0" accel="100000" fill="hold" grpId="0" nodeType="withEffect">
                                  <p:stCondLst>
                                    <p:cond delay="0"/>
                                  </p:stCondLst>
                                  <p:childTnLst>
                                    <p:set>
                                      <p:cBhvr>
                                        <p:cTn id="68" dur="1" fill="hold">
                                          <p:stCondLst>
                                            <p:cond delay="0"/>
                                          </p:stCondLst>
                                        </p:cTn>
                                        <p:tgtEl>
                                          <p:spTgt spid="24579">
                                            <p:txEl>
                                              <p:pRg st="8" end="8"/>
                                            </p:txEl>
                                          </p:spTgt>
                                        </p:tgtEl>
                                        <p:attrNameLst>
                                          <p:attrName>style.visibility</p:attrName>
                                        </p:attrNameLst>
                                      </p:cBhvr>
                                      <p:to>
                                        <p:strVal val="visible"/>
                                      </p:to>
                                    </p:set>
                                    <p:anim calcmode="lin" valueType="num">
                                      <p:cBhvr>
                                        <p:cTn id="69" dur="500" fill="hold"/>
                                        <p:tgtEl>
                                          <p:spTgt spid="24579">
                                            <p:txEl>
                                              <p:pRg st="8" end="8"/>
                                            </p:txEl>
                                          </p:spTgt>
                                        </p:tgtEl>
                                        <p:attrNameLst>
                                          <p:attrName>ppt_w</p:attrName>
                                        </p:attrNameLst>
                                      </p:cBhvr>
                                      <p:tavLst>
                                        <p:tav tm="0">
                                          <p:val>
                                            <p:strVal val="#ppt_w*2.5"/>
                                          </p:val>
                                        </p:tav>
                                        <p:tav tm="100000">
                                          <p:val>
                                            <p:strVal val="#ppt_w"/>
                                          </p:val>
                                        </p:tav>
                                      </p:tavLst>
                                    </p:anim>
                                    <p:anim calcmode="lin" valueType="num">
                                      <p:cBhvr>
                                        <p:cTn id="70" dur="500" fill="hold"/>
                                        <p:tgtEl>
                                          <p:spTgt spid="24579">
                                            <p:txEl>
                                              <p:pRg st="8" end="8"/>
                                            </p:txEl>
                                          </p:spTgt>
                                        </p:tgtEl>
                                        <p:attrNameLst>
                                          <p:attrName>ppt_h</p:attrName>
                                        </p:attrNameLst>
                                      </p:cBhvr>
                                      <p:tavLst>
                                        <p:tav tm="0">
                                          <p:val>
                                            <p:strVal val="#ppt_h*0.01"/>
                                          </p:val>
                                        </p:tav>
                                        <p:tav tm="100000">
                                          <p:val>
                                            <p:strVal val="#ppt_h"/>
                                          </p:val>
                                        </p:tav>
                                      </p:tavLst>
                                    </p:anim>
                                    <p:anim calcmode="lin" valueType="num">
                                      <p:cBhvr>
                                        <p:cTn id="71" dur="500" fill="hold"/>
                                        <p:tgtEl>
                                          <p:spTgt spid="24579">
                                            <p:txEl>
                                              <p:pRg st="8" end="8"/>
                                            </p:txEl>
                                          </p:spTgt>
                                        </p:tgtEl>
                                        <p:attrNameLst>
                                          <p:attrName>ppt_x</p:attrName>
                                        </p:attrNameLst>
                                      </p:cBhvr>
                                      <p:tavLst>
                                        <p:tav tm="0">
                                          <p:val>
                                            <p:strVal val="#ppt_x"/>
                                          </p:val>
                                        </p:tav>
                                        <p:tav tm="100000">
                                          <p:val>
                                            <p:strVal val="#ppt_x"/>
                                          </p:val>
                                        </p:tav>
                                      </p:tavLst>
                                    </p:anim>
                                    <p:anim calcmode="lin" valueType="num">
                                      <p:cBhvr>
                                        <p:cTn id="72" dur="500" fill="hold"/>
                                        <p:tgtEl>
                                          <p:spTgt spid="24579">
                                            <p:txEl>
                                              <p:pRg st="8" end="8"/>
                                            </p:txEl>
                                          </p:spTgt>
                                        </p:tgtEl>
                                        <p:attrNameLst>
                                          <p:attrName>ppt_y</p:attrName>
                                        </p:attrNameLst>
                                      </p:cBhvr>
                                      <p:tavLst>
                                        <p:tav tm="0">
                                          <p:val>
                                            <p:strVal val="#ppt_h+1"/>
                                          </p:val>
                                        </p:tav>
                                        <p:tav tm="100000">
                                          <p:val>
                                            <p:strVal val="#ppt_y"/>
                                          </p:val>
                                        </p:tav>
                                      </p:tavLst>
                                    </p:anim>
                                    <p:animEffect transition="in" filter="fade">
                                      <p:cBhvr>
                                        <p:cTn id="73" dur="500"/>
                                        <p:tgtEl>
                                          <p:spTgt spid="24579">
                                            <p:txEl>
                                              <p:pRg st="8" end="8"/>
                                            </p:txEl>
                                          </p:spTgt>
                                        </p:tgtEl>
                                      </p:cBhvr>
                                    </p:animEffect>
                                  </p:childTnLst>
                                </p:cTn>
                              </p:par>
                              <p:par>
                                <p:cTn id="74" presetID="58" presetClass="entr" presetSubtype="0" accel="100000" fill="hold" grpId="0" nodeType="withEffect">
                                  <p:stCondLst>
                                    <p:cond delay="0"/>
                                  </p:stCondLst>
                                  <p:childTnLst>
                                    <p:set>
                                      <p:cBhvr>
                                        <p:cTn id="75" dur="1" fill="hold">
                                          <p:stCondLst>
                                            <p:cond delay="0"/>
                                          </p:stCondLst>
                                        </p:cTn>
                                        <p:tgtEl>
                                          <p:spTgt spid="24579">
                                            <p:txEl>
                                              <p:pRg st="10" end="10"/>
                                            </p:txEl>
                                          </p:spTgt>
                                        </p:tgtEl>
                                        <p:attrNameLst>
                                          <p:attrName>style.visibility</p:attrName>
                                        </p:attrNameLst>
                                      </p:cBhvr>
                                      <p:to>
                                        <p:strVal val="visible"/>
                                      </p:to>
                                    </p:set>
                                    <p:anim calcmode="lin" valueType="num">
                                      <p:cBhvr>
                                        <p:cTn id="76" dur="500" fill="hold"/>
                                        <p:tgtEl>
                                          <p:spTgt spid="24579">
                                            <p:txEl>
                                              <p:pRg st="10" end="10"/>
                                            </p:txEl>
                                          </p:spTgt>
                                        </p:tgtEl>
                                        <p:attrNameLst>
                                          <p:attrName>ppt_w</p:attrName>
                                        </p:attrNameLst>
                                      </p:cBhvr>
                                      <p:tavLst>
                                        <p:tav tm="0">
                                          <p:val>
                                            <p:strVal val="#ppt_w*2.5"/>
                                          </p:val>
                                        </p:tav>
                                        <p:tav tm="100000">
                                          <p:val>
                                            <p:strVal val="#ppt_w"/>
                                          </p:val>
                                        </p:tav>
                                      </p:tavLst>
                                    </p:anim>
                                    <p:anim calcmode="lin" valueType="num">
                                      <p:cBhvr>
                                        <p:cTn id="77" dur="500" fill="hold"/>
                                        <p:tgtEl>
                                          <p:spTgt spid="24579">
                                            <p:txEl>
                                              <p:pRg st="10" end="10"/>
                                            </p:txEl>
                                          </p:spTgt>
                                        </p:tgtEl>
                                        <p:attrNameLst>
                                          <p:attrName>ppt_h</p:attrName>
                                        </p:attrNameLst>
                                      </p:cBhvr>
                                      <p:tavLst>
                                        <p:tav tm="0">
                                          <p:val>
                                            <p:strVal val="#ppt_h*0.01"/>
                                          </p:val>
                                        </p:tav>
                                        <p:tav tm="100000">
                                          <p:val>
                                            <p:strVal val="#ppt_h"/>
                                          </p:val>
                                        </p:tav>
                                      </p:tavLst>
                                    </p:anim>
                                    <p:anim calcmode="lin" valueType="num">
                                      <p:cBhvr>
                                        <p:cTn id="78" dur="500" fill="hold"/>
                                        <p:tgtEl>
                                          <p:spTgt spid="24579">
                                            <p:txEl>
                                              <p:pRg st="10" end="10"/>
                                            </p:txEl>
                                          </p:spTgt>
                                        </p:tgtEl>
                                        <p:attrNameLst>
                                          <p:attrName>ppt_x</p:attrName>
                                        </p:attrNameLst>
                                      </p:cBhvr>
                                      <p:tavLst>
                                        <p:tav tm="0">
                                          <p:val>
                                            <p:strVal val="#ppt_x"/>
                                          </p:val>
                                        </p:tav>
                                        <p:tav tm="100000">
                                          <p:val>
                                            <p:strVal val="#ppt_x"/>
                                          </p:val>
                                        </p:tav>
                                      </p:tavLst>
                                    </p:anim>
                                    <p:anim calcmode="lin" valueType="num">
                                      <p:cBhvr>
                                        <p:cTn id="79" dur="500" fill="hold"/>
                                        <p:tgtEl>
                                          <p:spTgt spid="24579">
                                            <p:txEl>
                                              <p:pRg st="10" end="10"/>
                                            </p:txEl>
                                          </p:spTgt>
                                        </p:tgtEl>
                                        <p:attrNameLst>
                                          <p:attrName>ppt_y</p:attrName>
                                        </p:attrNameLst>
                                      </p:cBhvr>
                                      <p:tavLst>
                                        <p:tav tm="0">
                                          <p:val>
                                            <p:strVal val="#ppt_h+1"/>
                                          </p:val>
                                        </p:tav>
                                        <p:tav tm="100000">
                                          <p:val>
                                            <p:strVal val="#ppt_y"/>
                                          </p:val>
                                        </p:tav>
                                      </p:tavLst>
                                    </p:anim>
                                    <p:animEffect transition="in" filter="fade">
                                      <p:cBhvr>
                                        <p:cTn id="80" dur="500"/>
                                        <p:tgtEl>
                                          <p:spTgt spid="2457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z="4000" smtClean="0"/>
              <a:t>What kind of errors is the writer making?  Why?</a:t>
            </a:r>
          </a:p>
        </p:txBody>
      </p:sp>
      <p:sp>
        <p:nvSpPr>
          <p:cNvPr id="14339" name="Rectangle 3"/>
          <p:cNvSpPr>
            <a:spLocks noGrp="1" noChangeArrowheads="1"/>
          </p:cNvSpPr>
          <p:nvPr>
            <p:ph type="body" idx="1"/>
          </p:nvPr>
        </p:nvSpPr>
        <p:spPr/>
        <p:txBody>
          <a:bodyPr/>
          <a:lstStyle/>
          <a:p>
            <a:pPr eaLnBrk="1" hangingPunct="1">
              <a:lnSpc>
                <a:spcPct val="90000"/>
              </a:lnSpc>
              <a:defRPr/>
            </a:pPr>
            <a:r>
              <a:rPr lang="en-US" smtClean="0">
                <a:effectLst/>
              </a:rPr>
              <a:t>Marsha, ninety pound lighter, is a life-time Weight Watcher now.  Watching television, she no longer eat potato chips.</a:t>
            </a:r>
          </a:p>
          <a:p>
            <a:pPr eaLnBrk="1" hangingPunct="1">
              <a:lnSpc>
                <a:spcPct val="90000"/>
              </a:lnSpc>
              <a:defRPr/>
            </a:pPr>
            <a:endParaRPr lang="en-US" smtClean="0">
              <a:effectLst/>
            </a:endParaRPr>
          </a:p>
          <a:p>
            <a:pPr eaLnBrk="1" hangingPunct="1">
              <a:lnSpc>
                <a:spcPct val="90000"/>
              </a:lnSpc>
              <a:defRPr/>
            </a:pPr>
            <a:r>
              <a:rPr lang="en-US" smtClean="0">
                <a:effectLst/>
              </a:rPr>
              <a:t>More and more often we find our ourselves stuck in traffic jams or involved in minor accidents.  We just have to accept this as another remnant of Katrina.</a:t>
            </a:r>
          </a:p>
          <a:p>
            <a:pPr eaLnBrk="1" hangingPunct="1">
              <a:lnSpc>
                <a:spcPct val="90000"/>
              </a:lnSpc>
              <a:defRPr/>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fade">
                                      <p:cBhvr>
                                        <p:cTn id="7" dur="1000"/>
                                        <p:tgtEl>
                                          <p:spTgt spid="14339">
                                            <p:txEl>
                                              <p:pRg st="0" end="0"/>
                                            </p:txEl>
                                          </p:spTgt>
                                        </p:tgtEl>
                                      </p:cBhvr>
                                    </p:animEffect>
                                    <p:anim calcmode="lin" valueType="num">
                                      <p:cBhvr>
                                        <p:cTn id="8" dur="10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1433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433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Effect transition="in" filter="fade">
                                      <p:cBhvr>
                                        <p:cTn id="15" dur="1000"/>
                                        <p:tgtEl>
                                          <p:spTgt spid="14339">
                                            <p:txEl>
                                              <p:pRg st="2" end="2"/>
                                            </p:txEl>
                                          </p:spTgt>
                                        </p:tgtEl>
                                      </p:cBhvr>
                                    </p:animEffect>
                                    <p:anim calcmode="lin" valueType="num">
                                      <p:cBhvr>
                                        <p:cTn id="16" dur="10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14339">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433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z="4000" smtClean="0"/>
              <a:t>What kind of errors is the writer making?  Why?</a:t>
            </a:r>
          </a:p>
        </p:txBody>
      </p:sp>
      <p:sp>
        <p:nvSpPr>
          <p:cNvPr id="25603" name="Rectangle 3"/>
          <p:cNvSpPr>
            <a:spLocks noGrp="1" noChangeArrowheads="1"/>
          </p:cNvSpPr>
          <p:nvPr>
            <p:ph type="body" idx="1"/>
          </p:nvPr>
        </p:nvSpPr>
        <p:spPr>
          <a:xfrm>
            <a:off x="0" y="1981200"/>
            <a:ext cx="8991600" cy="4114800"/>
          </a:xfrm>
        </p:spPr>
        <p:txBody>
          <a:bodyPr/>
          <a:lstStyle/>
          <a:p>
            <a:pPr eaLnBrk="1" hangingPunct="1">
              <a:defRPr/>
            </a:pPr>
            <a:r>
              <a:rPr lang="en-US" smtClean="0"/>
              <a:t>Midterms are over, but I’m as busy as ever.</a:t>
            </a:r>
          </a:p>
          <a:p>
            <a:pPr eaLnBrk="1" hangingPunct="1">
              <a:defRPr/>
            </a:pPr>
            <a:r>
              <a:rPr lang="en-US" smtClean="0"/>
              <a:t>Three projects are done, however three more are due in November.</a:t>
            </a:r>
          </a:p>
          <a:p>
            <a:pPr eaLnBrk="1" hangingPunct="1">
              <a:defRPr/>
            </a:pPr>
            <a:r>
              <a:rPr lang="en-US" smtClean="0"/>
              <a:t>I did not do well in math, because I don’t understand my instructor.</a:t>
            </a:r>
          </a:p>
          <a:p>
            <a:pPr eaLnBrk="1" hangingPunct="1">
              <a:defRPr/>
            </a:pP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Hartwell’s minimal marking</a:t>
            </a:r>
            <a:endParaRPr lang="en-US" dirty="0"/>
          </a:p>
        </p:txBody>
      </p:sp>
      <p:sp>
        <p:nvSpPr>
          <p:cNvPr id="3" name="Content Placeholder 2"/>
          <p:cNvSpPr>
            <a:spLocks noGrp="1"/>
          </p:cNvSpPr>
          <p:nvPr>
            <p:ph idx="1"/>
          </p:nvPr>
        </p:nvSpPr>
        <p:spPr/>
        <p:txBody>
          <a:bodyPr/>
          <a:lstStyle/>
          <a:p>
            <a:pPr marL="0" indent="0">
              <a:buNone/>
            </a:pPr>
            <a:r>
              <a:rPr lang="en-US" dirty="0" smtClean="0">
                <a:cs typeface="Tahoma"/>
              </a:rPr>
              <a:t>√</a:t>
            </a:r>
          </a:p>
          <a:p>
            <a:pPr marL="0" indent="0">
              <a:buNone/>
            </a:pPr>
            <a:r>
              <a:rPr lang="en-US" dirty="0" smtClean="0">
                <a:cs typeface="Tahoma"/>
              </a:rPr>
              <a:t>√p</a:t>
            </a:r>
          </a:p>
          <a:p>
            <a:pPr marL="0" indent="0">
              <a:buNone/>
            </a:pPr>
            <a:r>
              <a:rPr lang="en-US" dirty="0" smtClean="0">
                <a:cs typeface="Tahoma"/>
              </a:rPr>
              <a:t>P</a:t>
            </a:r>
          </a:p>
          <a:p>
            <a:pPr marL="0" indent="0">
              <a:buNone/>
            </a:pPr>
            <a:r>
              <a:rPr lang="en-US" dirty="0" err="1" smtClean="0">
                <a:cs typeface="Tahoma"/>
              </a:rPr>
              <a:t>sp</a:t>
            </a:r>
            <a:endParaRPr lang="en-US" dirty="0" smtClean="0">
              <a:cs typeface="Tahoma"/>
            </a:endParaRPr>
          </a:p>
          <a:p>
            <a:pPr marL="0" indent="0">
              <a:buNone/>
            </a:pPr>
            <a:r>
              <a:rPr lang="en-US" dirty="0" err="1" smtClean="0">
                <a:cs typeface="Tahoma"/>
              </a:rPr>
              <a:t>ww</a:t>
            </a:r>
            <a:endParaRPr lang="en-US" dirty="0" smtClean="0">
              <a:cs typeface="Tahoma"/>
            </a:endParaRPr>
          </a:p>
        </p:txBody>
      </p:sp>
    </p:spTree>
    <p:extLst>
      <p:ext uri="{BB962C8B-B14F-4D97-AF65-F5344CB8AC3E}">
        <p14:creationId xmlns:p14="http://schemas.microsoft.com/office/powerpoint/2010/main" val="3840928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4000" i="1" smtClean="0"/>
              <a:t>Errors and Expectations</a:t>
            </a:r>
            <a:r>
              <a:rPr lang="en-US" sz="4000" smtClean="0"/>
              <a:t> </a:t>
            </a:r>
            <a:br>
              <a:rPr lang="en-US" sz="4000" smtClean="0"/>
            </a:br>
            <a:r>
              <a:rPr lang="en-US" sz="4000" smtClean="0"/>
              <a:t>by Mina Shaughnessy</a:t>
            </a:r>
            <a:endParaRPr lang="en-US" sz="4000" i="1" smtClean="0"/>
          </a:p>
        </p:txBody>
      </p:sp>
      <p:sp>
        <p:nvSpPr>
          <p:cNvPr id="26627" name="Rectangle 3"/>
          <p:cNvSpPr>
            <a:spLocks noGrp="1" noChangeArrowheads="1"/>
          </p:cNvSpPr>
          <p:nvPr>
            <p:ph type="body" idx="1"/>
          </p:nvPr>
        </p:nvSpPr>
        <p:spPr/>
        <p:txBody>
          <a:bodyPr/>
          <a:lstStyle/>
          <a:p>
            <a:pPr eaLnBrk="1" hangingPunct="1">
              <a:buFont typeface="Wingdings" pitchFamily="2" charset="2"/>
              <a:buNone/>
              <a:defRPr/>
            </a:pPr>
            <a:r>
              <a:rPr lang="en-US" smtClean="0"/>
              <a:t>“[The writings] we have been looking at were written by students on the wrong side of the academic gap.  We have sorted and analyzed various features of their writing in order not only to describe what goes wrong or what is missing but to understand the logic that underlies their behavior as writers.”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mtClean="0"/>
              <a:t>Remember to praise</a:t>
            </a:r>
          </a:p>
        </p:txBody>
      </p:sp>
      <p:sp>
        <p:nvSpPr>
          <p:cNvPr id="31747" name="Rectangle 3"/>
          <p:cNvSpPr>
            <a:spLocks noGrp="1" noChangeArrowheads="1"/>
          </p:cNvSpPr>
          <p:nvPr>
            <p:ph type="body" idx="1"/>
          </p:nvPr>
        </p:nvSpPr>
        <p:spPr/>
        <p:txBody>
          <a:bodyPr/>
          <a:lstStyle/>
          <a:p>
            <a:pPr eaLnBrk="1" hangingPunct="1">
              <a:lnSpc>
                <a:spcPct val="90000"/>
              </a:lnSpc>
              <a:defRPr/>
            </a:pPr>
            <a:r>
              <a:rPr lang="en-US" dirty="0" smtClean="0"/>
              <a:t>Most student writing we read is correct.  </a:t>
            </a:r>
          </a:p>
          <a:p>
            <a:pPr lvl="1" eaLnBrk="1" hangingPunct="1">
              <a:lnSpc>
                <a:spcPct val="90000"/>
              </a:lnSpc>
              <a:defRPr/>
            </a:pPr>
            <a:r>
              <a:rPr lang="en-US" dirty="0" smtClean="0"/>
              <a:t>Most words are correctly used and spelled. </a:t>
            </a:r>
          </a:p>
          <a:p>
            <a:pPr lvl="1" eaLnBrk="1" hangingPunct="1">
              <a:lnSpc>
                <a:spcPct val="90000"/>
              </a:lnSpc>
              <a:defRPr/>
            </a:pPr>
            <a:r>
              <a:rPr lang="en-US" dirty="0" smtClean="0"/>
              <a:t>Most sentences are correctly written and punctuated.</a:t>
            </a:r>
          </a:p>
          <a:p>
            <a:pPr lvl="1" eaLnBrk="1" hangingPunct="1">
              <a:lnSpc>
                <a:spcPct val="90000"/>
              </a:lnSpc>
              <a:defRPr/>
            </a:pPr>
            <a:r>
              <a:rPr lang="en-US" dirty="0" smtClean="0"/>
              <a:t>Most texts are comprehensible.  </a:t>
            </a:r>
          </a:p>
          <a:p>
            <a:pPr eaLnBrk="1" hangingPunct="1">
              <a:lnSpc>
                <a:spcPct val="90000"/>
              </a:lnSpc>
              <a:defRPr/>
            </a:pPr>
            <a:r>
              <a:rPr lang="en-US" dirty="0" smtClean="0"/>
              <a:t>Every writer we work with can write. . . </a:t>
            </a:r>
          </a:p>
          <a:p>
            <a:pPr eaLnBrk="1" hangingPunct="1">
              <a:lnSpc>
                <a:spcPct val="90000"/>
              </a:lnSpc>
              <a:buFont typeface="Wingdings" pitchFamily="2" charset="2"/>
              <a:buNone/>
              <a:defRPr/>
            </a:pPr>
            <a:r>
              <a:rPr lang="en-US" dirty="0" smtClean="0"/>
              <a:t>and she can learn to write even better.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772391" y="360556"/>
            <a:ext cx="7599218" cy="6096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849137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to Walk .  .  .</a:t>
            </a:r>
            <a:endParaRPr lang="en-US" dirty="0"/>
          </a:p>
        </p:txBody>
      </p:sp>
      <p:sp>
        <p:nvSpPr>
          <p:cNvPr id="3" name="Content Placeholder 2"/>
          <p:cNvSpPr>
            <a:spLocks noGrp="1"/>
          </p:cNvSpPr>
          <p:nvPr>
            <p:ph idx="1"/>
          </p:nvPr>
        </p:nvSpPr>
        <p:spPr/>
        <p:txBody>
          <a:bodyPr/>
          <a:lstStyle/>
          <a:p>
            <a:r>
              <a:rPr lang="en-US" dirty="0" smtClean="0">
                <a:hlinkClick r:id="rId2"/>
              </a:rPr>
              <a:t>http://www.youtube.com/watch?feature=player_embedded&amp;v=fnFNy1RL97M</a:t>
            </a:r>
            <a:endParaRPr lang="en-US" dirty="0"/>
          </a:p>
        </p:txBody>
      </p:sp>
    </p:spTree>
    <p:extLst>
      <p:ext uri="{BB962C8B-B14F-4D97-AF65-F5344CB8AC3E}">
        <p14:creationId xmlns:p14="http://schemas.microsoft.com/office/powerpoint/2010/main" val="36806769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7317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1143000"/>
          </a:xfrm>
        </p:spPr>
        <p:txBody>
          <a:bodyPr/>
          <a:lstStyle/>
          <a:p>
            <a:pPr algn="r"/>
            <a:r>
              <a:rPr lang="en-US" sz="2800" i="1" dirty="0" smtClean="0"/>
              <a:t>Errors and Expectations  </a:t>
            </a:r>
            <a:r>
              <a:rPr lang="en-US" sz="2800" dirty="0" smtClean="0"/>
              <a:t>by Mina Shaughnessy</a:t>
            </a:r>
            <a:endParaRPr lang="en-US" sz="2800" i="1" dirty="0"/>
          </a:p>
        </p:txBody>
      </p:sp>
      <p:sp>
        <p:nvSpPr>
          <p:cNvPr id="3" name="Content Placeholder 2"/>
          <p:cNvSpPr>
            <a:spLocks noGrp="1"/>
          </p:cNvSpPr>
          <p:nvPr>
            <p:ph idx="1"/>
          </p:nvPr>
        </p:nvSpPr>
        <p:spPr>
          <a:xfrm>
            <a:off x="304800" y="1066800"/>
            <a:ext cx="8534400" cy="5029200"/>
          </a:xfrm>
        </p:spPr>
        <p:txBody>
          <a:bodyPr/>
          <a:lstStyle/>
          <a:p>
            <a:pPr marL="0" indent="0">
              <a:buNone/>
            </a:pPr>
            <a:r>
              <a:rPr lang="en-US" sz="2400" dirty="0" smtClean="0"/>
              <a:t>	[S]</a:t>
            </a:r>
            <a:r>
              <a:rPr lang="en-US" sz="2400" dirty="0" err="1" smtClean="0"/>
              <a:t>tudents</a:t>
            </a:r>
            <a:r>
              <a:rPr lang="en-US" sz="2400" dirty="0" smtClean="0"/>
              <a:t> write the way they do, not because they 	are slow or non-verbal, indifferent to or incapable of academic excellence, but because they are beginners and must, like all beginners, learn by making mistakes.  These they make aplenty for such a variety of reasons that the inexperienced teacher is almost certain to see nothing but a chaos of error when encounter[</a:t>
            </a:r>
            <a:r>
              <a:rPr lang="en-US" sz="2400" dirty="0" err="1" smtClean="0"/>
              <a:t>ing</a:t>
            </a:r>
            <a:r>
              <a:rPr lang="en-US" sz="2400" dirty="0" smtClean="0"/>
              <a:t>] their papers.  Yet a closer look will reveal very little that is random or “illogical” in what they have written.  And the </a:t>
            </a:r>
            <a:r>
              <a:rPr lang="en-US" sz="2400" i="1" dirty="0" smtClean="0">
                <a:solidFill>
                  <a:srgbClr val="FFC000"/>
                </a:solidFill>
              </a:rPr>
              <a:t>keys to their development as writers often lie hidden in the very features of their writing that English teachers have been trained to brush aside with a marginal code letter or a scribbled injunction to “Proofread</a:t>
            </a:r>
            <a:r>
              <a:rPr lang="en-US" sz="2400" dirty="0" smtClean="0">
                <a:solidFill>
                  <a:srgbClr val="FFC000"/>
                </a:solidFill>
              </a:rPr>
              <a:t>!”  </a:t>
            </a:r>
            <a:r>
              <a:rPr lang="en-US" sz="2400" dirty="0" smtClean="0"/>
              <a:t>Such strategies ram at the doors of their incompetence while the keys that would open them lie in view.</a:t>
            </a:r>
            <a:endParaRPr lang="en-US" sz="2400"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537" t="11707" r="23657" b="-11707"/>
          <a:stretch/>
        </p:blipFill>
        <p:spPr bwMode="auto">
          <a:xfrm>
            <a:off x="154259" y="152400"/>
            <a:ext cx="10668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0005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sz="half" idx="1"/>
          </p:nvPr>
        </p:nvSpPr>
        <p:spPr>
          <a:xfrm>
            <a:off x="609600" y="457200"/>
            <a:ext cx="7239000" cy="5029200"/>
          </a:xfrm>
        </p:spPr>
        <p:txBody>
          <a:bodyPr/>
          <a:lstStyle/>
          <a:p>
            <a:pPr marL="0" indent="0" eaLnBrk="1" hangingPunct="1">
              <a:buFont typeface="Wingdings" pitchFamily="2" charset="2"/>
              <a:buNone/>
              <a:defRPr/>
            </a:pPr>
            <a:endParaRPr lang="en-US" sz="2800" dirty="0" smtClean="0"/>
          </a:p>
          <a:p>
            <a:pPr marL="0" indent="0" eaLnBrk="1" hangingPunct="1">
              <a:buFont typeface="Wingdings" pitchFamily="2" charset="2"/>
              <a:buNone/>
              <a:defRPr/>
            </a:pPr>
            <a:r>
              <a:rPr lang="en-US" sz="4000" dirty="0"/>
              <a:t>L</a:t>
            </a:r>
            <a:r>
              <a:rPr lang="en-US" sz="4000" dirty="0" smtClean="0"/>
              <a:t>earning to walk, you’re bound to fall.</a:t>
            </a:r>
          </a:p>
        </p:txBody>
      </p:sp>
      <p:sp>
        <p:nvSpPr>
          <p:cNvPr id="4099" name="Text Box 8"/>
          <p:cNvSpPr txBox="1">
            <a:spLocks noChangeArrowheads="1"/>
          </p:cNvSpPr>
          <p:nvPr/>
        </p:nvSpPr>
        <p:spPr bwMode="auto">
          <a:xfrm>
            <a:off x="6689725" y="45275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endParaRPr lang="en-US"/>
          </a:p>
        </p:txBody>
      </p:sp>
      <p:grpSp>
        <p:nvGrpSpPr>
          <p:cNvPr id="2" name="Group 34"/>
          <p:cNvGrpSpPr>
            <a:grpSpLocks noChangeAspect="1"/>
          </p:cNvGrpSpPr>
          <p:nvPr/>
        </p:nvGrpSpPr>
        <p:grpSpPr bwMode="auto">
          <a:xfrm>
            <a:off x="4724400" y="1828800"/>
            <a:ext cx="3506788" cy="2819400"/>
            <a:chOff x="3264" y="2592"/>
            <a:chExt cx="1153" cy="980"/>
          </a:xfrm>
        </p:grpSpPr>
        <p:sp>
          <p:nvSpPr>
            <p:cNvPr id="4102" name="AutoShape 33"/>
            <p:cNvSpPr>
              <a:spLocks noChangeAspect="1" noChangeArrowheads="1" noTextEdit="1"/>
            </p:cNvSpPr>
            <p:nvPr/>
          </p:nvSpPr>
          <p:spPr bwMode="auto">
            <a:xfrm>
              <a:off x="3264" y="2592"/>
              <a:ext cx="1153" cy="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103" name="Rectangle 35"/>
            <p:cNvSpPr>
              <a:spLocks noChangeArrowheads="1"/>
            </p:cNvSpPr>
            <p:nvPr/>
          </p:nvSpPr>
          <p:spPr bwMode="auto">
            <a:xfrm>
              <a:off x="3275" y="3523"/>
              <a:ext cx="1125" cy="4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104" name="Freeform 36"/>
            <p:cNvSpPr>
              <a:spLocks/>
            </p:cNvSpPr>
            <p:nvPr/>
          </p:nvSpPr>
          <p:spPr bwMode="auto">
            <a:xfrm>
              <a:off x="3624" y="2597"/>
              <a:ext cx="787" cy="966"/>
            </a:xfrm>
            <a:custGeom>
              <a:avLst/>
              <a:gdLst>
                <a:gd name="T0" fmla="*/ 353 w 1575"/>
                <a:gd name="T1" fmla="*/ 415 h 1933"/>
                <a:gd name="T2" fmla="*/ 332 w 1575"/>
                <a:gd name="T3" fmla="*/ 390 h 1933"/>
                <a:gd name="T4" fmla="*/ 284 w 1575"/>
                <a:gd name="T5" fmla="*/ 411 h 1933"/>
                <a:gd name="T6" fmla="*/ 233 w 1575"/>
                <a:gd name="T7" fmla="*/ 414 h 1933"/>
                <a:gd name="T8" fmla="*/ 302 w 1575"/>
                <a:gd name="T9" fmla="*/ 333 h 1933"/>
                <a:gd name="T10" fmla="*/ 306 w 1575"/>
                <a:gd name="T11" fmla="*/ 270 h 1933"/>
                <a:gd name="T12" fmla="*/ 295 w 1575"/>
                <a:gd name="T13" fmla="*/ 230 h 1933"/>
                <a:gd name="T14" fmla="*/ 280 w 1575"/>
                <a:gd name="T15" fmla="*/ 154 h 1933"/>
                <a:gd name="T16" fmla="*/ 246 w 1575"/>
                <a:gd name="T17" fmla="*/ 91 h 1933"/>
                <a:gd name="T18" fmla="*/ 212 w 1575"/>
                <a:gd name="T19" fmla="*/ 65 h 1933"/>
                <a:gd name="T20" fmla="*/ 198 w 1575"/>
                <a:gd name="T21" fmla="*/ 42 h 1933"/>
                <a:gd name="T22" fmla="*/ 152 w 1575"/>
                <a:gd name="T23" fmla="*/ 2 h 1933"/>
                <a:gd name="T24" fmla="*/ 118 w 1575"/>
                <a:gd name="T25" fmla="*/ 20 h 1933"/>
                <a:gd name="T26" fmla="*/ 134 w 1575"/>
                <a:gd name="T27" fmla="*/ 70 h 1933"/>
                <a:gd name="T28" fmla="*/ 139 w 1575"/>
                <a:gd name="T29" fmla="*/ 82 h 1933"/>
                <a:gd name="T30" fmla="*/ 149 w 1575"/>
                <a:gd name="T31" fmla="*/ 95 h 1933"/>
                <a:gd name="T32" fmla="*/ 175 w 1575"/>
                <a:gd name="T33" fmla="*/ 100 h 1933"/>
                <a:gd name="T34" fmla="*/ 153 w 1575"/>
                <a:gd name="T35" fmla="*/ 165 h 1933"/>
                <a:gd name="T36" fmla="*/ 132 w 1575"/>
                <a:gd name="T37" fmla="*/ 176 h 1933"/>
                <a:gd name="T38" fmla="*/ 92 w 1575"/>
                <a:gd name="T39" fmla="*/ 182 h 1933"/>
                <a:gd name="T40" fmla="*/ 63 w 1575"/>
                <a:gd name="T41" fmla="*/ 176 h 1933"/>
                <a:gd name="T42" fmla="*/ 41 w 1575"/>
                <a:gd name="T43" fmla="*/ 165 h 1933"/>
                <a:gd name="T44" fmla="*/ 13 w 1575"/>
                <a:gd name="T45" fmla="*/ 165 h 1933"/>
                <a:gd name="T46" fmla="*/ 25 w 1575"/>
                <a:gd name="T47" fmla="*/ 177 h 1933"/>
                <a:gd name="T48" fmla="*/ 3 w 1575"/>
                <a:gd name="T49" fmla="*/ 198 h 1933"/>
                <a:gd name="T50" fmla="*/ 18 w 1575"/>
                <a:gd name="T51" fmla="*/ 199 h 1933"/>
                <a:gd name="T52" fmla="*/ 3 w 1575"/>
                <a:gd name="T53" fmla="*/ 219 h 1933"/>
                <a:gd name="T54" fmla="*/ 39 w 1575"/>
                <a:gd name="T55" fmla="*/ 212 h 1933"/>
                <a:gd name="T56" fmla="*/ 62 w 1575"/>
                <a:gd name="T57" fmla="*/ 207 h 1933"/>
                <a:gd name="T58" fmla="*/ 93 w 1575"/>
                <a:gd name="T59" fmla="*/ 216 h 1933"/>
                <a:gd name="T60" fmla="*/ 132 w 1575"/>
                <a:gd name="T61" fmla="*/ 223 h 1933"/>
                <a:gd name="T62" fmla="*/ 162 w 1575"/>
                <a:gd name="T63" fmla="*/ 223 h 1933"/>
                <a:gd name="T64" fmla="*/ 130 w 1575"/>
                <a:gd name="T65" fmla="*/ 232 h 1933"/>
                <a:gd name="T66" fmla="*/ 98 w 1575"/>
                <a:gd name="T67" fmla="*/ 228 h 1933"/>
                <a:gd name="T68" fmla="*/ 73 w 1575"/>
                <a:gd name="T69" fmla="*/ 215 h 1933"/>
                <a:gd name="T70" fmla="*/ 43 w 1575"/>
                <a:gd name="T71" fmla="*/ 216 h 1933"/>
                <a:gd name="T72" fmla="*/ 59 w 1575"/>
                <a:gd name="T73" fmla="*/ 226 h 1933"/>
                <a:gd name="T74" fmla="*/ 47 w 1575"/>
                <a:gd name="T75" fmla="*/ 243 h 1933"/>
                <a:gd name="T76" fmla="*/ 31 w 1575"/>
                <a:gd name="T77" fmla="*/ 256 h 1933"/>
                <a:gd name="T78" fmla="*/ 54 w 1575"/>
                <a:gd name="T79" fmla="*/ 249 h 1933"/>
                <a:gd name="T80" fmla="*/ 35 w 1575"/>
                <a:gd name="T81" fmla="*/ 274 h 1933"/>
                <a:gd name="T82" fmla="*/ 68 w 1575"/>
                <a:gd name="T83" fmla="*/ 263 h 1933"/>
                <a:gd name="T84" fmla="*/ 95 w 1575"/>
                <a:gd name="T85" fmla="*/ 257 h 1933"/>
                <a:gd name="T86" fmla="*/ 106 w 1575"/>
                <a:gd name="T87" fmla="*/ 264 h 1933"/>
                <a:gd name="T88" fmla="*/ 77 w 1575"/>
                <a:gd name="T89" fmla="*/ 284 h 1933"/>
                <a:gd name="T90" fmla="*/ 159 w 1575"/>
                <a:gd name="T91" fmla="*/ 347 h 1933"/>
                <a:gd name="T92" fmla="*/ 183 w 1575"/>
                <a:gd name="T93" fmla="*/ 341 h 1933"/>
                <a:gd name="T94" fmla="*/ 162 w 1575"/>
                <a:gd name="T95" fmla="*/ 358 h 1933"/>
                <a:gd name="T96" fmla="*/ 142 w 1575"/>
                <a:gd name="T97" fmla="*/ 432 h 1933"/>
                <a:gd name="T98" fmla="*/ 127 w 1575"/>
                <a:gd name="T99" fmla="*/ 451 h 1933"/>
                <a:gd name="T100" fmla="*/ 92 w 1575"/>
                <a:gd name="T101" fmla="*/ 466 h 1933"/>
                <a:gd name="T102" fmla="*/ 115 w 1575"/>
                <a:gd name="T103" fmla="*/ 483 h 1933"/>
                <a:gd name="T104" fmla="*/ 167 w 1575"/>
                <a:gd name="T105" fmla="*/ 475 h 1933"/>
                <a:gd name="T106" fmla="*/ 203 w 1575"/>
                <a:gd name="T107" fmla="*/ 472 h 1933"/>
                <a:gd name="T108" fmla="*/ 226 w 1575"/>
                <a:gd name="T109" fmla="*/ 466 h 1933"/>
                <a:gd name="T110" fmla="*/ 334 w 1575"/>
                <a:gd name="T111" fmla="*/ 458 h 1933"/>
                <a:gd name="T112" fmla="*/ 365 w 1575"/>
                <a:gd name="T113" fmla="*/ 480 h 1933"/>
                <a:gd name="T114" fmla="*/ 392 w 1575"/>
                <a:gd name="T115" fmla="*/ 470 h 193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575"/>
                <a:gd name="T175" fmla="*/ 0 h 1933"/>
                <a:gd name="T176" fmla="*/ 1575 w 1575"/>
                <a:gd name="T177" fmla="*/ 1933 h 193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575" h="1933">
                  <a:moveTo>
                    <a:pt x="1540" y="1813"/>
                  </a:moveTo>
                  <a:lnTo>
                    <a:pt x="1525" y="1791"/>
                  </a:lnTo>
                  <a:lnTo>
                    <a:pt x="1509" y="1771"/>
                  </a:lnTo>
                  <a:lnTo>
                    <a:pt x="1493" y="1755"/>
                  </a:lnTo>
                  <a:lnTo>
                    <a:pt x="1476" y="1740"/>
                  </a:lnTo>
                  <a:lnTo>
                    <a:pt x="1463" y="1728"/>
                  </a:lnTo>
                  <a:lnTo>
                    <a:pt x="1449" y="1716"/>
                  </a:lnTo>
                  <a:lnTo>
                    <a:pt x="1438" y="1707"/>
                  </a:lnTo>
                  <a:lnTo>
                    <a:pt x="1429" y="1698"/>
                  </a:lnTo>
                  <a:lnTo>
                    <a:pt x="1419" y="1680"/>
                  </a:lnTo>
                  <a:lnTo>
                    <a:pt x="1415" y="1661"/>
                  </a:lnTo>
                  <a:lnTo>
                    <a:pt x="1414" y="1646"/>
                  </a:lnTo>
                  <a:lnTo>
                    <a:pt x="1415" y="1640"/>
                  </a:lnTo>
                  <a:lnTo>
                    <a:pt x="1414" y="1637"/>
                  </a:lnTo>
                  <a:lnTo>
                    <a:pt x="1410" y="1626"/>
                  </a:lnTo>
                  <a:lnTo>
                    <a:pt x="1404" y="1614"/>
                  </a:lnTo>
                  <a:lnTo>
                    <a:pt x="1396" y="1597"/>
                  </a:lnTo>
                  <a:lnTo>
                    <a:pt x="1384" y="1582"/>
                  </a:lnTo>
                  <a:lnTo>
                    <a:pt x="1373" y="1570"/>
                  </a:lnTo>
                  <a:lnTo>
                    <a:pt x="1359" y="1561"/>
                  </a:lnTo>
                  <a:lnTo>
                    <a:pt x="1344" y="1558"/>
                  </a:lnTo>
                  <a:lnTo>
                    <a:pt x="1329" y="1563"/>
                  </a:lnTo>
                  <a:lnTo>
                    <a:pt x="1308" y="1571"/>
                  </a:lnTo>
                  <a:lnTo>
                    <a:pt x="1284" y="1584"/>
                  </a:lnTo>
                  <a:lnTo>
                    <a:pt x="1257" y="1597"/>
                  </a:lnTo>
                  <a:lnTo>
                    <a:pt x="1233" y="1610"/>
                  </a:lnTo>
                  <a:lnTo>
                    <a:pt x="1212" y="1622"/>
                  </a:lnTo>
                  <a:lnTo>
                    <a:pt x="1199" y="1630"/>
                  </a:lnTo>
                  <a:lnTo>
                    <a:pt x="1193" y="1633"/>
                  </a:lnTo>
                  <a:lnTo>
                    <a:pt x="1188" y="1634"/>
                  </a:lnTo>
                  <a:lnTo>
                    <a:pt x="1176" y="1638"/>
                  </a:lnTo>
                  <a:lnTo>
                    <a:pt x="1158" y="1642"/>
                  </a:lnTo>
                  <a:lnTo>
                    <a:pt x="1136" y="1647"/>
                  </a:lnTo>
                  <a:lnTo>
                    <a:pt x="1112" y="1652"/>
                  </a:lnTo>
                  <a:lnTo>
                    <a:pt x="1090" y="1655"/>
                  </a:lnTo>
                  <a:lnTo>
                    <a:pt x="1070" y="1657"/>
                  </a:lnTo>
                  <a:lnTo>
                    <a:pt x="1053" y="1656"/>
                  </a:lnTo>
                  <a:lnTo>
                    <a:pt x="1030" y="1653"/>
                  </a:lnTo>
                  <a:lnTo>
                    <a:pt x="1010" y="1650"/>
                  </a:lnTo>
                  <a:lnTo>
                    <a:pt x="992" y="1650"/>
                  </a:lnTo>
                  <a:lnTo>
                    <a:pt x="976" y="1650"/>
                  </a:lnTo>
                  <a:lnTo>
                    <a:pt x="960" y="1653"/>
                  </a:lnTo>
                  <a:lnTo>
                    <a:pt x="946" y="1654"/>
                  </a:lnTo>
                  <a:lnTo>
                    <a:pt x="932" y="1656"/>
                  </a:lnTo>
                  <a:lnTo>
                    <a:pt x="919" y="1657"/>
                  </a:lnTo>
                  <a:lnTo>
                    <a:pt x="1142" y="1414"/>
                  </a:lnTo>
                  <a:lnTo>
                    <a:pt x="1146" y="1412"/>
                  </a:lnTo>
                  <a:lnTo>
                    <a:pt x="1148" y="1410"/>
                  </a:lnTo>
                  <a:lnTo>
                    <a:pt x="1151" y="1407"/>
                  </a:lnTo>
                  <a:lnTo>
                    <a:pt x="1154" y="1405"/>
                  </a:lnTo>
                  <a:lnTo>
                    <a:pt x="1166" y="1390"/>
                  </a:lnTo>
                  <a:lnTo>
                    <a:pt x="1179" y="1377"/>
                  </a:lnTo>
                  <a:lnTo>
                    <a:pt x="1191" y="1363"/>
                  </a:lnTo>
                  <a:lnTo>
                    <a:pt x="1201" y="1350"/>
                  </a:lnTo>
                  <a:lnTo>
                    <a:pt x="1210" y="1332"/>
                  </a:lnTo>
                  <a:lnTo>
                    <a:pt x="1217" y="1313"/>
                  </a:lnTo>
                  <a:lnTo>
                    <a:pt x="1223" y="1287"/>
                  </a:lnTo>
                  <a:lnTo>
                    <a:pt x="1226" y="1255"/>
                  </a:lnTo>
                  <a:lnTo>
                    <a:pt x="1230" y="1217"/>
                  </a:lnTo>
                  <a:lnTo>
                    <a:pt x="1231" y="1193"/>
                  </a:lnTo>
                  <a:lnTo>
                    <a:pt x="1226" y="1158"/>
                  </a:lnTo>
                  <a:lnTo>
                    <a:pt x="1211" y="1089"/>
                  </a:lnTo>
                  <a:lnTo>
                    <a:pt x="1215" y="1086"/>
                  </a:lnTo>
                  <a:lnTo>
                    <a:pt x="1218" y="1082"/>
                  </a:lnTo>
                  <a:lnTo>
                    <a:pt x="1222" y="1081"/>
                  </a:lnTo>
                  <a:lnTo>
                    <a:pt x="1226" y="1080"/>
                  </a:lnTo>
                  <a:lnTo>
                    <a:pt x="1239" y="1069"/>
                  </a:lnTo>
                  <a:lnTo>
                    <a:pt x="1245" y="1041"/>
                  </a:lnTo>
                  <a:lnTo>
                    <a:pt x="1240" y="1009"/>
                  </a:lnTo>
                  <a:lnTo>
                    <a:pt x="1223" y="981"/>
                  </a:lnTo>
                  <a:lnTo>
                    <a:pt x="1216" y="975"/>
                  </a:lnTo>
                  <a:lnTo>
                    <a:pt x="1210" y="968"/>
                  </a:lnTo>
                  <a:lnTo>
                    <a:pt x="1203" y="961"/>
                  </a:lnTo>
                  <a:lnTo>
                    <a:pt x="1197" y="952"/>
                  </a:lnTo>
                  <a:lnTo>
                    <a:pt x="1192" y="943"/>
                  </a:lnTo>
                  <a:lnTo>
                    <a:pt x="1186" y="934"/>
                  </a:lnTo>
                  <a:lnTo>
                    <a:pt x="1180" y="923"/>
                  </a:lnTo>
                  <a:lnTo>
                    <a:pt x="1174" y="914"/>
                  </a:lnTo>
                  <a:lnTo>
                    <a:pt x="1166" y="876"/>
                  </a:lnTo>
                  <a:lnTo>
                    <a:pt x="1159" y="838"/>
                  </a:lnTo>
                  <a:lnTo>
                    <a:pt x="1153" y="800"/>
                  </a:lnTo>
                  <a:lnTo>
                    <a:pt x="1146" y="765"/>
                  </a:lnTo>
                  <a:lnTo>
                    <a:pt x="1140" y="734"/>
                  </a:lnTo>
                  <a:lnTo>
                    <a:pt x="1136" y="707"/>
                  </a:lnTo>
                  <a:lnTo>
                    <a:pt x="1133" y="686"/>
                  </a:lnTo>
                  <a:lnTo>
                    <a:pt x="1132" y="672"/>
                  </a:lnTo>
                  <a:lnTo>
                    <a:pt x="1129" y="647"/>
                  </a:lnTo>
                  <a:lnTo>
                    <a:pt x="1123" y="617"/>
                  </a:lnTo>
                  <a:lnTo>
                    <a:pt x="1112" y="582"/>
                  </a:lnTo>
                  <a:lnTo>
                    <a:pt x="1100" y="547"/>
                  </a:lnTo>
                  <a:lnTo>
                    <a:pt x="1086" y="511"/>
                  </a:lnTo>
                  <a:lnTo>
                    <a:pt x="1071" y="479"/>
                  </a:lnTo>
                  <a:lnTo>
                    <a:pt x="1057" y="452"/>
                  </a:lnTo>
                  <a:lnTo>
                    <a:pt x="1043" y="432"/>
                  </a:lnTo>
                  <a:lnTo>
                    <a:pt x="1030" y="417"/>
                  </a:lnTo>
                  <a:lnTo>
                    <a:pt x="1020" y="404"/>
                  </a:lnTo>
                  <a:lnTo>
                    <a:pt x="1010" y="391"/>
                  </a:lnTo>
                  <a:lnTo>
                    <a:pt x="998" y="377"/>
                  </a:lnTo>
                  <a:lnTo>
                    <a:pt x="985" y="364"/>
                  </a:lnTo>
                  <a:lnTo>
                    <a:pt x="970" y="352"/>
                  </a:lnTo>
                  <a:lnTo>
                    <a:pt x="953" y="337"/>
                  </a:lnTo>
                  <a:lnTo>
                    <a:pt x="931" y="322"/>
                  </a:lnTo>
                  <a:lnTo>
                    <a:pt x="920" y="314"/>
                  </a:lnTo>
                  <a:lnTo>
                    <a:pt x="908" y="307"/>
                  </a:lnTo>
                  <a:lnTo>
                    <a:pt x="897" y="300"/>
                  </a:lnTo>
                  <a:lnTo>
                    <a:pt x="886" y="293"/>
                  </a:lnTo>
                  <a:lnTo>
                    <a:pt x="876" y="286"/>
                  </a:lnTo>
                  <a:lnTo>
                    <a:pt x="867" y="279"/>
                  </a:lnTo>
                  <a:lnTo>
                    <a:pt x="858" y="271"/>
                  </a:lnTo>
                  <a:lnTo>
                    <a:pt x="849" y="263"/>
                  </a:lnTo>
                  <a:lnTo>
                    <a:pt x="843" y="269"/>
                  </a:lnTo>
                  <a:lnTo>
                    <a:pt x="837" y="263"/>
                  </a:lnTo>
                  <a:lnTo>
                    <a:pt x="830" y="257"/>
                  </a:lnTo>
                  <a:lnTo>
                    <a:pt x="825" y="252"/>
                  </a:lnTo>
                  <a:lnTo>
                    <a:pt x="821" y="246"/>
                  </a:lnTo>
                  <a:lnTo>
                    <a:pt x="816" y="241"/>
                  </a:lnTo>
                  <a:lnTo>
                    <a:pt x="813" y="237"/>
                  </a:lnTo>
                  <a:lnTo>
                    <a:pt x="810" y="233"/>
                  </a:lnTo>
                  <a:lnTo>
                    <a:pt x="808" y="230"/>
                  </a:lnTo>
                  <a:lnTo>
                    <a:pt x="801" y="202"/>
                  </a:lnTo>
                  <a:lnTo>
                    <a:pt x="793" y="169"/>
                  </a:lnTo>
                  <a:lnTo>
                    <a:pt x="783" y="133"/>
                  </a:lnTo>
                  <a:lnTo>
                    <a:pt x="772" y="97"/>
                  </a:lnTo>
                  <a:lnTo>
                    <a:pt x="760" y="64"/>
                  </a:lnTo>
                  <a:lnTo>
                    <a:pt x="747" y="35"/>
                  </a:lnTo>
                  <a:lnTo>
                    <a:pt x="732" y="14"/>
                  </a:lnTo>
                  <a:lnTo>
                    <a:pt x="716" y="5"/>
                  </a:lnTo>
                  <a:lnTo>
                    <a:pt x="693" y="2"/>
                  </a:lnTo>
                  <a:lnTo>
                    <a:pt x="670" y="0"/>
                  </a:lnTo>
                  <a:lnTo>
                    <a:pt x="649" y="2"/>
                  </a:lnTo>
                  <a:lnTo>
                    <a:pt x="629" y="5"/>
                  </a:lnTo>
                  <a:lnTo>
                    <a:pt x="611" y="10"/>
                  </a:lnTo>
                  <a:lnTo>
                    <a:pt x="594" y="14"/>
                  </a:lnTo>
                  <a:lnTo>
                    <a:pt x="577" y="20"/>
                  </a:lnTo>
                  <a:lnTo>
                    <a:pt x="562" y="26"/>
                  </a:lnTo>
                  <a:lnTo>
                    <a:pt x="549" y="31"/>
                  </a:lnTo>
                  <a:lnTo>
                    <a:pt x="535" y="40"/>
                  </a:lnTo>
                  <a:lnTo>
                    <a:pt x="520" y="49"/>
                  </a:lnTo>
                  <a:lnTo>
                    <a:pt x="505" y="59"/>
                  </a:lnTo>
                  <a:lnTo>
                    <a:pt x="492" y="67"/>
                  </a:lnTo>
                  <a:lnTo>
                    <a:pt x="482" y="75"/>
                  </a:lnTo>
                  <a:lnTo>
                    <a:pt x="475" y="80"/>
                  </a:lnTo>
                  <a:lnTo>
                    <a:pt x="473" y="82"/>
                  </a:lnTo>
                  <a:lnTo>
                    <a:pt x="509" y="127"/>
                  </a:lnTo>
                  <a:lnTo>
                    <a:pt x="503" y="189"/>
                  </a:lnTo>
                  <a:lnTo>
                    <a:pt x="515" y="216"/>
                  </a:lnTo>
                  <a:lnTo>
                    <a:pt x="515" y="223"/>
                  </a:lnTo>
                  <a:lnTo>
                    <a:pt x="515" y="241"/>
                  </a:lnTo>
                  <a:lnTo>
                    <a:pt x="515" y="261"/>
                  </a:lnTo>
                  <a:lnTo>
                    <a:pt x="512" y="277"/>
                  </a:lnTo>
                  <a:lnTo>
                    <a:pt x="513" y="284"/>
                  </a:lnTo>
                  <a:lnTo>
                    <a:pt x="521" y="284"/>
                  </a:lnTo>
                  <a:lnTo>
                    <a:pt x="531" y="283"/>
                  </a:lnTo>
                  <a:lnTo>
                    <a:pt x="536" y="282"/>
                  </a:lnTo>
                  <a:lnTo>
                    <a:pt x="536" y="284"/>
                  </a:lnTo>
                  <a:lnTo>
                    <a:pt x="537" y="288"/>
                  </a:lnTo>
                  <a:lnTo>
                    <a:pt x="537" y="294"/>
                  </a:lnTo>
                  <a:lnTo>
                    <a:pt x="537" y="301"/>
                  </a:lnTo>
                  <a:lnTo>
                    <a:pt x="541" y="306"/>
                  </a:lnTo>
                  <a:lnTo>
                    <a:pt x="550" y="307"/>
                  </a:lnTo>
                  <a:lnTo>
                    <a:pt x="558" y="307"/>
                  </a:lnTo>
                  <a:lnTo>
                    <a:pt x="561" y="307"/>
                  </a:lnTo>
                  <a:lnTo>
                    <a:pt x="560" y="310"/>
                  </a:lnTo>
                  <a:lnTo>
                    <a:pt x="558" y="318"/>
                  </a:lnTo>
                  <a:lnTo>
                    <a:pt x="556" y="328"/>
                  </a:lnTo>
                  <a:lnTo>
                    <a:pt x="557" y="333"/>
                  </a:lnTo>
                  <a:lnTo>
                    <a:pt x="560" y="335"/>
                  </a:lnTo>
                  <a:lnTo>
                    <a:pt x="565" y="335"/>
                  </a:lnTo>
                  <a:lnTo>
                    <a:pt x="567" y="339"/>
                  </a:lnTo>
                  <a:lnTo>
                    <a:pt x="567" y="353"/>
                  </a:lnTo>
                  <a:lnTo>
                    <a:pt x="568" y="361"/>
                  </a:lnTo>
                  <a:lnTo>
                    <a:pt x="571" y="369"/>
                  </a:lnTo>
                  <a:lnTo>
                    <a:pt x="574" y="375"/>
                  </a:lnTo>
                  <a:lnTo>
                    <a:pt x="581" y="378"/>
                  </a:lnTo>
                  <a:lnTo>
                    <a:pt x="588" y="381"/>
                  </a:lnTo>
                  <a:lnTo>
                    <a:pt x="596" y="381"/>
                  </a:lnTo>
                  <a:lnTo>
                    <a:pt x="605" y="378"/>
                  </a:lnTo>
                  <a:lnTo>
                    <a:pt x="614" y="374"/>
                  </a:lnTo>
                  <a:lnTo>
                    <a:pt x="625" y="369"/>
                  </a:lnTo>
                  <a:lnTo>
                    <a:pt x="636" y="366"/>
                  </a:lnTo>
                  <a:lnTo>
                    <a:pt x="647" y="364"/>
                  </a:lnTo>
                  <a:lnTo>
                    <a:pt x="656" y="366"/>
                  </a:lnTo>
                  <a:lnTo>
                    <a:pt x="664" y="367"/>
                  </a:lnTo>
                  <a:lnTo>
                    <a:pt x="671" y="368"/>
                  </a:lnTo>
                  <a:lnTo>
                    <a:pt x="675" y="370"/>
                  </a:lnTo>
                  <a:lnTo>
                    <a:pt x="677" y="370"/>
                  </a:lnTo>
                  <a:lnTo>
                    <a:pt x="701" y="401"/>
                  </a:lnTo>
                  <a:lnTo>
                    <a:pt x="674" y="444"/>
                  </a:lnTo>
                  <a:lnTo>
                    <a:pt x="675" y="449"/>
                  </a:lnTo>
                  <a:lnTo>
                    <a:pt x="679" y="462"/>
                  </a:lnTo>
                  <a:lnTo>
                    <a:pt x="681" y="483"/>
                  </a:lnTo>
                  <a:lnTo>
                    <a:pt x="680" y="509"/>
                  </a:lnTo>
                  <a:lnTo>
                    <a:pt x="675" y="526"/>
                  </a:lnTo>
                  <a:lnTo>
                    <a:pt x="666" y="551"/>
                  </a:lnTo>
                  <a:lnTo>
                    <a:pt x="652" y="580"/>
                  </a:lnTo>
                  <a:lnTo>
                    <a:pt x="639" y="610"/>
                  </a:lnTo>
                  <a:lnTo>
                    <a:pt x="625" y="638"/>
                  </a:lnTo>
                  <a:lnTo>
                    <a:pt x="612" y="662"/>
                  </a:lnTo>
                  <a:lnTo>
                    <a:pt x="604" y="678"/>
                  </a:lnTo>
                  <a:lnTo>
                    <a:pt x="601" y="684"/>
                  </a:lnTo>
                  <a:lnTo>
                    <a:pt x="598" y="684"/>
                  </a:lnTo>
                  <a:lnTo>
                    <a:pt x="591" y="685"/>
                  </a:lnTo>
                  <a:lnTo>
                    <a:pt x="582" y="685"/>
                  </a:lnTo>
                  <a:lnTo>
                    <a:pt x="571" y="687"/>
                  </a:lnTo>
                  <a:lnTo>
                    <a:pt x="559" y="689"/>
                  </a:lnTo>
                  <a:lnTo>
                    <a:pt x="548" y="692"/>
                  </a:lnTo>
                  <a:lnTo>
                    <a:pt x="539" y="696"/>
                  </a:lnTo>
                  <a:lnTo>
                    <a:pt x="534" y="701"/>
                  </a:lnTo>
                  <a:lnTo>
                    <a:pt x="529" y="707"/>
                  </a:lnTo>
                  <a:lnTo>
                    <a:pt x="520" y="712"/>
                  </a:lnTo>
                  <a:lnTo>
                    <a:pt x="508" y="717"/>
                  </a:lnTo>
                  <a:lnTo>
                    <a:pt x="496" y="721"/>
                  </a:lnTo>
                  <a:lnTo>
                    <a:pt x="481" y="724"/>
                  </a:lnTo>
                  <a:lnTo>
                    <a:pt x="467" y="726"/>
                  </a:lnTo>
                  <a:lnTo>
                    <a:pt x="452" y="727"/>
                  </a:lnTo>
                  <a:lnTo>
                    <a:pt x="439" y="727"/>
                  </a:lnTo>
                  <a:lnTo>
                    <a:pt x="425" y="727"/>
                  </a:lnTo>
                  <a:lnTo>
                    <a:pt x="408" y="727"/>
                  </a:lnTo>
                  <a:lnTo>
                    <a:pt x="390" y="729"/>
                  </a:lnTo>
                  <a:lnTo>
                    <a:pt x="371" y="730"/>
                  </a:lnTo>
                  <a:lnTo>
                    <a:pt x="354" y="730"/>
                  </a:lnTo>
                  <a:lnTo>
                    <a:pt x="340" y="731"/>
                  </a:lnTo>
                  <a:lnTo>
                    <a:pt x="331" y="732"/>
                  </a:lnTo>
                  <a:lnTo>
                    <a:pt x="327" y="732"/>
                  </a:lnTo>
                  <a:lnTo>
                    <a:pt x="325" y="731"/>
                  </a:lnTo>
                  <a:lnTo>
                    <a:pt x="317" y="729"/>
                  </a:lnTo>
                  <a:lnTo>
                    <a:pt x="307" y="725"/>
                  </a:lnTo>
                  <a:lnTo>
                    <a:pt x="293" y="722"/>
                  </a:lnTo>
                  <a:lnTo>
                    <a:pt x="279" y="716"/>
                  </a:lnTo>
                  <a:lnTo>
                    <a:pt x="265" y="711"/>
                  </a:lnTo>
                  <a:lnTo>
                    <a:pt x="252" y="706"/>
                  </a:lnTo>
                  <a:lnTo>
                    <a:pt x="243" y="701"/>
                  </a:lnTo>
                  <a:lnTo>
                    <a:pt x="236" y="696"/>
                  </a:lnTo>
                  <a:lnTo>
                    <a:pt x="229" y="692"/>
                  </a:lnTo>
                  <a:lnTo>
                    <a:pt x="224" y="688"/>
                  </a:lnTo>
                  <a:lnTo>
                    <a:pt x="217" y="684"/>
                  </a:lnTo>
                  <a:lnTo>
                    <a:pt x="210" y="679"/>
                  </a:lnTo>
                  <a:lnTo>
                    <a:pt x="203" y="676"/>
                  </a:lnTo>
                  <a:lnTo>
                    <a:pt x="194" y="671"/>
                  </a:lnTo>
                  <a:lnTo>
                    <a:pt x="185" y="666"/>
                  </a:lnTo>
                  <a:lnTo>
                    <a:pt x="174" y="663"/>
                  </a:lnTo>
                  <a:lnTo>
                    <a:pt x="164" y="662"/>
                  </a:lnTo>
                  <a:lnTo>
                    <a:pt x="153" y="663"/>
                  </a:lnTo>
                  <a:lnTo>
                    <a:pt x="144" y="664"/>
                  </a:lnTo>
                  <a:lnTo>
                    <a:pt x="133" y="665"/>
                  </a:lnTo>
                  <a:lnTo>
                    <a:pt x="122" y="666"/>
                  </a:lnTo>
                  <a:lnTo>
                    <a:pt x="111" y="666"/>
                  </a:lnTo>
                  <a:lnTo>
                    <a:pt x="99" y="664"/>
                  </a:lnTo>
                  <a:lnTo>
                    <a:pt x="90" y="662"/>
                  </a:lnTo>
                  <a:lnTo>
                    <a:pt x="82" y="661"/>
                  </a:lnTo>
                  <a:lnTo>
                    <a:pt x="74" y="659"/>
                  </a:lnTo>
                  <a:lnTo>
                    <a:pt x="68" y="659"/>
                  </a:lnTo>
                  <a:lnTo>
                    <a:pt x="54" y="663"/>
                  </a:lnTo>
                  <a:lnTo>
                    <a:pt x="49" y="670"/>
                  </a:lnTo>
                  <a:lnTo>
                    <a:pt x="51" y="678"/>
                  </a:lnTo>
                  <a:lnTo>
                    <a:pt x="60" y="686"/>
                  </a:lnTo>
                  <a:lnTo>
                    <a:pt x="69" y="691"/>
                  </a:lnTo>
                  <a:lnTo>
                    <a:pt x="77" y="695"/>
                  </a:lnTo>
                  <a:lnTo>
                    <a:pt x="84" y="699"/>
                  </a:lnTo>
                  <a:lnTo>
                    <a:pt x="91" y="702"/>
                  </a:lnTo>
                  <a:lnTo>
                    <a:pt x="96" y="704"/>
                  </a:lnTo>
                  <a:lnTo>
                    <a:pt x="99" y="707"/>
                  </a:lnTo>
                  <a:lnTo>
                    <a:pt x="102" y="708"/>
                  </a:lnTo>
                  <a:lnTo>
                    <a:pt x="103" y="708"/>
                  </a:lnTo>
                  <a:lnTo>
                    <a:pt x="103" y="711"/>
                  </a:lnTo>
                  <a:lnTo>
                    <a:pt x="103" y="721"/>
                  </a:lnTo>
                  <a:lnTo>
                    <a:pt x="99" y="732"/>
                  </a:lnTo>
                  <a:lnTo>
                    <a:pt x="91" y="742"/>
                  </a:lnTo>
                  <a:lnTo>
                    <a:pt x="84" y="748"/>
                  </a:lnTo>
                  <a:lnTo>
                    <a:pt x="73" y="756"/>
                  </a:lnTo>
                  <a:lnTo>
                    <a:pt x="60" y="765"/>
                  </a:lnTo>
                  <a:lnTo>
                    <a:pt x="47" y="775"/>
                  </a:lnTo>
                  <a:lnTo>
                    <a:pt x="34" y="783"/>
                  </a:lnTo>
                  <a:lnTo>
                    <a:pt x="23" y="791"/>
                  </a:lnTo>
                  <a:lnTo>
                    <a:pt x="15" y="795"/>
                  </a:lnTo>
                  <a:lnTo>
                    <a:pt x="13" y="798"/>
                  </a:lnTo>
                  <a:lnTo>
                    <a:pt x="8" y="801"/>
                  </a:lnTo>
                  <a:lnTo>
                    <a:pt x="1" y="807"/>
                  </a:lnTo>
                  <a:lnTo>
                    <a:pt x="0" y="815"/>
                  </a:lnTo>
                  <a:lnTo>
                    <a:pt x="12" y="821"/>
                  </a:lnTo>
                  <a:lnTo>
                    <a:pt x="22" y="821"/>
                  </a:lnTo>
                  <a:lnTo>
                    <a:pt x="34" y="820"/>
                  </a:lnTo>
                  <a:lnTo>
                    <a:pt x="45" y="815"/>
                  </a:lnTo>
                  <a:lnTo>
                    <a:pt x="55" y="809"/>
                  </a:lnTo>
                  <a:lnTo>
                    <a:pt x="65" y="805"/>
                  </a:lnTo>
                  <a:lnTo>
                    <a:pt x="72" y="799"/>
                  </a:lnTo>
                  <a:lnTo>
                    <a:pt x="76" y="795"/>
                  </a:lnTo>
                  <a:lnTo>
                    <a:pt x="78" y="794"/>
                  </a:lnTo>
                  <a:lnTo>
                    <a:pt x="76" y="797"/>
                  </a:lnTo>
                  <a:lnTo>
                    <a:pt x="72" y="805"/>
                  </a:lnTo>
                  <a:lnTo>
                    <a:pt x="61" y="816"/>
                  </a:lnTo>
                  <a:lnTo>
                    <a:pt x="46" y="831"/>
                  </a:lnTo>
                  <a:lnTo>
                    <a:pt x="37" y="840"/>
                  </a:lnTo>
                  <a:lnTo>
                    <a:pt x="29" y="850"/>
                  </a:lnTo>
                  <a:lnTo>
                    <a:pt x="22" y="859"/>
                  </a:lnTo>
                  <a:lnTo>
                    <a:pt x="17" y="868"/>
                  </a:lnTo>
                  <a:lnTo>
                    <a:pt x="14" y="876"/>
                  </a:lnTo>
                  <a:lnTo>
                    <a:pt x="14" y="882"/>
                  </a:lnTo>
                  <a:lnTo>
                    <a:pt x="16" y="888"/>
                  </a:lnTo>
                  <a:lnTo>
                    <a:pt x="22" y="890"/>
                  </a:lnTo>
                  <a:lnTo>
                    <a:pt x="32" y="890"/>
                  </a:lnTo>
                  <a:lnTo>
                    <a:pt x="49" y="886"/>
                  </a:lnTo>
                  <a:lnTo>
                    <a:pt x="68" y="881"/>
                  </a:lnTo>
                  <a:lnTo>
                    <a:pt x="90" y="873"/>
                  </a:lnTo>
                  <a:lnTo>
                    <a:pt x="112" y="866"/>
                  </a:lnTo>
                  <a:lnTo>
                    <a:pt x="131" y="859"/>
                  </a:lnTo>
                  <a:lnTo>
                    <a:pt x="148" y="853"/>
                  </a:lnTo>
                  <a:lnTo>
                    <a:pt x="158" y="850"/>
                  </a:lnTo>
                  <a:lnTo>
                    <a:pt x="174" y="844"/>
                  </a:lnTo>
                  <a:lnTo>
                    <a:pt x="187" y="836"/>
                  </a:lnTo>
                  <a:lnTo>
                    <a:pt x="197" y="827"/>
                  </a:lnTo>
                  <a:lnTo>
                    <a:pt x="205" y="817"/>
                  </a:lnTo>
                  <a:lnTo>
                    <a:pt x="212" y="809"/>
                  </a:lnTo>
                  <a:lnTo>
                    <a:pt x="219" y="802"/>
                  </a:lnTo>
                  <a:lnTo>
                    <a:pt x="226" y="798"/>
                  </a:lnTo>
                  <a:lnTo>
                    <a:pt x="233" y="798"/>
                  </a:lnTo>
                  <a:lnTo>
                    <a:pt x="244" y="806"/>
                  </a:lnTo>
                  <a:lnTo>
                    <a:pt x="249" y="818"/>
                  </a:lnTo>
                  <a:lnTo>
                    <a:pt x="250" y="831"/>
                  </a:lnTo>
                  <a:lnTo>
                    <a:pt x="250" y="837"/>
                  </a:lnTo>
                  <a:lnTo>
                    <a:pt x="254" y="837"/>
                  </a:lnTo>
                  <a:lnTo>
                    <a:pt x="264" y="838"/>
                  </a:lnTo>
                  <a:lnTo>
                    <a:pt x="278" y="839"/>
                  </a:lnTo>
                  <a:lnTo>
                    <a:pt x="295" y="842"/>
                  </a:lnTo>
                  <a:lnTo>
                    <a:pt x="314" y="845"/>
                  </a:lnTo>
                  <a:lnTo>
                    <a:pt x="330" y="848"/>
                  </a:lnTo>
                  <a:lnTo>
                    <a:pt x="344" y="852"/>
                  </a:lnTo>
                  <a:lnTo>
                    <a:pt x="353" y="857"/>
                  </a:lnTo>
                  <a:lnTo>
                    <a:pt x="362" y="862"/>
                  </a:lnTo>
                  <a:lnTo>
                    <a:pt x="373" y="867"/>
                  </a:lnTo>
                  <a:lnTo>
                    <a:pt x="386" y="871"/>
                  </a:lnTo>
                  <a:lnTo>
                    <a:pt x="400" y="875"/>
                  </a:lnTo>
                  <a:lnTo>
                    <a:pt x="415" y="880"/>
                  </a:lnTo>
                  <a:lnTo>
                    <a:pt x="430" y="882"/>
                  </a:lnTo>
                  <a:lnTo>
                    <a:pt x="446" y="885"/>
                  </a:lnTo>
                  <a:lnTo>
                    <a:pt x="462" y="888"/>
                  </a:lnTo>
                  <a:lnTo>
                    <a:pt x="477" y="890"/>
                  </a:lnTo>
                  <a:lnTo>
                    <a:pt x="492" y="891"/>
                  </a:lnTo>
                  <a:lnTo>
                    <a:pt x="507" y="892"/>
                  </a:lnTo>
                  <a:lnTo>
                    <a:pt x="520" y="893"/>
                  </a:lnTo>
                  <a:lnTo>
                    <a:pt x="531" y="893"/>
                  </a:lnTo>
                  <a:lnTo>
                    <a:pt x="541" y="895"/>
                  </a:lnTo>
                  <a:lnTo>
                    <a:pt x="549" y="893"/>
                  </a:lnTo>
                  <a:lnTo>
                    <a:pt x="553" y="893"/>
                  </a:lnTo>
                  <a:lnTo>
                    <a:pt x="560" y="892"/>
                  </a:lnTo>
                  <a:lnTo>
                    <a:pt x="568" y="892"/>
                  </a:lnTo>
                  <a:lnTo>
                    <a:pt x="579" y="892"/>
                  </a:lnTo>
                  <a:lnTo>
                    <a:pt x="590" y="892"/>
                  </a:lnTo>
                  <a:lnTo>
                    <a:pt x="603" y="892"/>
                  </a:lnTo>
                  <a:lnTo>
                    <a:pt x="618" y="893"/>
                  </a:lnTo>
                  <a:lnTo>
                    <a:pt x="633" y="893"/>
                  </a:lnTo>
                  <a:lnTo>
                    <a:pt x="649" y="893"/>
                  </a:lnTo>
                  <a:lnTo>
                    <a:pt x="643" y="899"/>
                  </a:lnTo>
                  <a:lnTo>
                    <a:pt x="635" y="905"/>
                  </a:lnTo>
                  <a:lnTo>
                    <a:pt x="626" y="912"/>
                  </a:lnTo>
                  <a:lnTo>
                    <a:pt x="616" y="918"/>
                  </a:lnTo>
                  <a:lnTo>
                    <a:pt x="604" y="922"/>
                  </a:lnTo>
                  <a:lnTo>
                    <a:pt x="592" y="927"/>
                  </a:lnTo>
                  <a:lnTo>
                    <a:pt x="580" y="929"/>
                  </a:lnTo>
                  <a:lnTo>
                    <a:pt x="568" y="930"/>
                  </a:lnTo>
                  <a:lnTo>
                    <a:pt x="554" y="930"/>
                  </a:lnTo>
                  <a:lnTo>
                    <a:pt x="538" y="929"/>
                  </a:lnTo>
                  <a:lnTo>
                    <a:pt x="521" y="929"/>
                  </a:lnTo>
                  <a:lnTo>
                    <a:pt x="504" y="929"/>
                  </a:lnTo>
                  <a:lnTo>
                    <a:pt x="488" y="929"/>
                  </a:lnTo>
                  <a:lnTo>
                    <a:pt x="474" y="929"/>
                  </a:lnTo>
                  <a:lnTo>
                    <a:pt x="466" y="929"/>
                  </a:lnTo>
                  <a:lnTo>
                    <a:pt x="462" y="929"/>
                  </a:lnTo>
                  <a:lnTo>
                    <a:pt x="459" y="929"/>
                  </a:lnTo>
                  <a:lnTo>
                    <a:pt x="451" y="927"/>
                  </a:lnTo>
                  <a:lnTo>
                    <a:pt x="439" y="924"/>
                  </a:lnTo>
                  <a:lnTo>
                    <a:pt x="424" y="921"/>
                  </a:lnTo>
                  <a:lnTo>
                    <a:pt x="409" y="918"/>
                  </a:lnTo>
                  <a:lnTo>
                    <a:pt x="394" y="913"/>
                  </a:lnTo>
                  <a:lnTo>
                    <a:pt x="382" y="908"/>
                  </a:lnTo>
                  <a:lnTo>
                    <a:pt x="371" y="904"/>
                  </a:lnTo>
                  <a:lnTo>
                    <a:pt x="364" y="899"/>
                  </a:lnTo>
                  <a:lnTo>
                    <a:pt x="356" y="895"/>
                  </a:lnTo>
                  <a:lnTo>
                    <a:pt x="349" y="890"/>
                  </a:lnTo>
                  <a:lnTo>
                    <a:pt x="341" y="884"/>
                  </a:lnTo>
                  <a:lnTo>
                    <a:pt x="333" y="880"/>
                  </a:lnTo>
                  <a:lnTo>
                    <a:pt x="325" y="875"/>
                  </a:lnTo>
                  <a:lnTo>
                    <a:pt x="316" y="870"/>
                  </a:lnTo>
                  <a:lnTo>
                    <a:pt x="306" y="866"/>
                  </a:lnTo>
                  <a:lnTo>
                    <a:pt x="295" y="862"/>
                  </a:lnTo>
                  <a:lnTo>
                    <a:pt x="285" y="861"/>
                  </a:lnTo>
                  <a:lnTo>
                    <a:pt x="274" y="862"/>
                  </a:lnTo>
                  <a:lnTo>
                    <a:pt x="264" y="863"/>
                  </a:lnTo>
                  <a:lnTo>
                    <a:pt x="254" y="865"/>
                  </a:lnTo>
                  <a:lnTo>
                    <a:pt x="242" y="866"/>
                  </a:lnTo>
                  <a:lnTo>
                    <a:pt x="231" y="866"/>
                  </a:lnTo>
                  <a:lnTo>
                    <a:pt x="219" y="863"/>
                  </a:lnTo>
                  <a:lnTo>
                    <a:pt x="202" y="860"/>
                  </a:lnTo>
                  <a:lnTo>
                    <a:pt x="188" y="860"/>
                  </a:lnTo>
                  <a:lnTo>
                    <a:pt x="179" y="862"/>
                  </a:lnTo>
                  <a:lnTo>
                    <a:pt x="173" y="866"/>
                  </a:lnTo>
                  <a:lnTo>
                    <a:pt x="172" y="871"/>
                  </a:lnTo>
                  <a:lnTo>
                    <a:pt x="175" y="877"/>
                  </a:lnTo>
                  <a:lnTo>
                    <a:pt x="183" y="884"/>
                  </a:lnTo>
                  <a:lnTo>
                    <a:pt x="196" y="890"/>
                  </a:lnTo>
                  <a:lnTo>
                    <a:pt x="204" y="893"/>
                  </a:lnTo>
                  <a:lnTo>
                    <a:pt x="212" y="896"/>
                  </a:lnTo>
                  <a:lnTo>
                    <a:pt x="219" y="898"/>
                  </a:lnTo>
                  <a:lnTo>
                    <a:pt x="225" y="899"/>
                  </a:lnTo>
                  <a:lnTo>
                    <a:pt x="229" y="901"/>
                  </a:lnTo>
                  <a:lnTo>
                    <a:pt x="234" y="904"/>
                  </a:lnTo>
                  <a:lnTo>
                    <a:pt x="238" y="906"/>
                  </a:lnTo>
                  <a:lnTo>
                    <a:pt x="241" y="910"/>
                  </a:lnTo>
                  <a:lnTo>
                    <a:pt x="241" y="913"/>
                  </a:lnTo>
                  <a:lnTo>
                    <a:pt x="239" y="919"/>
                  </a:lnTo>
                  <a:lnTo>
                    <a:pt x="234" y="926"/>
                  </a:lnTo>
                  <a:lnTo>
                    <a:pt x="228" y="933"/>
                  </a:lnTo>
                  <a:lnTo>
                    <a:pt x="223" y="939"/>
                  </a:lnTo>
                  <a:lnTo>
                    <a:pt x="216" y="948"/>
                  </a:lnTo>
                  <a:lnTo>
                    <a:pt x="210" y="953"/>
                  </a:lnTo>
                  <a:lnTo>
                    <a:pt x="205" y="959"/>
                  </a:lnTo>
                  <a:lnTo>
                    <a:pt x="199" y="965"/>
                  </a:lnTo>
                  <a:lnTo>
                    <a:pt x="191" y="972"/>
                  </a:lnTo>
                  <a:lnTo>
                    <a:pt x="181" y="981"/>
                  </a:lnTo>
                  <a:lnTo>
                    <a:pt x="170" y="989"/>
                  </a:lnTo>
                  <a:lnTo>
                    <a:pt x="159" y="997"/>
                  </a:lnTo>
                  <a:lnTo>
                    <a:pt x="150" y="1004"/>
                  </a:lnTo>
                  <a:lnTo>
                    <a:pt x="143" y="1009"/>
                  </a:lnTo>
                  <a:lnTo>
                    <a:pt x="141" y="1011"/>
                  </a:lnTo>
                  <a:lnTo>
                    <a:pt x="140" y="1012"/>
                  </a:lnTo>
                  <a:lnTo>
                    <a:pt x="136" y="1013"/>
                  </a:lnTo>
                  <a:lnTo>
                    <a:pt x="131" y="1017"/>
                  </a:lnTo>
                  <a:lnTo>
                    <a:pt x="127" y="1020"/>
                  </a:lnTo>
                  <a:lnTo>
                    <a:pt x="125" y="1024"/>
                  </a:lnTo>
                  <a:lnTo>
                    <a:pt x="123" y="1028"/>
                  </a:lnTo>
                  <a:lnTo>
                    <a:pt x="127" y="1032"/>
                  </a:lnTo>
                  <a:lnTo>
                    <a:pt x="135" y="1034"/>
                  </a:lnTo>
                  <a:lnTo>
                    <a:pt x="146" y="1034"/>
                  </a:lnTo>
                  <a:lnTo>
                    <a:pt x="159" y="1030"/>
                  </a:lnTo>
                  <a:lnTo>
                    <a:pt x="173" y="1025"/>
                  </a:lnTo>
                  <a:lnTo>
                    <a:pt x="187" y="1018"/>
                  </a:lnTo>
                  <a:lnTo>
                    <a:pt x="199" y="1011"/>
                  </a:lnTo>
                  <a:lnTo>
                    <a:pt x="209" y="1004"/>
                  </a:lnTo>
                  <a:lnTo>
                    <a:pt x="216" y="999"/>
                  </a:lnTo>
                  <a:lnTo>
                    <a:pt x="218" y="998"/>
                  </a:lnTo>
                  <a:lnTo>
                    <a:pt x="218" y="1002"/>
                  </a:lnTo>
                  <a:lnTo>
                    <a:pt x="216" y="1010"/>
                  </a:lnTo>
                  <a:lnTo>
                    <a:pt x="208" y="1021"/>
                  </a:lnTo>
                  <a:lnTo>
                    <a:pt x="191" y="1035"/>
                  </a:lnTo>
                  <a:lnTo>
                    <a:pt x="180" y="1043"/>
                  </a:lnTo>
                  <a:lnTo>
                    <a:pt x="170" y="1054"/>
                  </a:lnTo>
                  <a:lnTo>
                    <a:pt x="159" y="1064"/>
                  </a:lnTo>
                  <a:lnTo>
                    <a:pt x="150" y="1074"/>
                  </a:lnTo>
                  <a:lnTo>
                    <a:pt x="143" y="1083"/>
                  </a:lnTo>
                  <a:lnTo>
                    <a:pt x="140" y="1093"/>
                  </a:lnTo>
                  <a:lnTo>
                    <a:pt x="140" y="1098"/>
                  </a:lnTo>
                  <a:lnTo>
                    <a:pt x="144" y="1102"/>
                  </a:lnTo>
                  <a:lnTo>
                    <a:pt x="153" y="1102"/>
                  </a:lnTo>
                  <a:lnTo>
                    <a:pt x="167" y="1100"/>
                  </a:lnTo>
                  <a:lnTo>
                    <a:pt x="182" y="1094"/>
                  </a:lnTo>
                  <a:lnTo>
                    <a:pt x="198" y="1087"/>
                  </a:lnTo>
                  <a:lnTo>
                    <a:pt x="213" y="1080"/>
                  </a:lnTo>
                  <a:lnTo>
                    <a:pt x="228" y="1073"/>
                  </a:lnTo>
                  <a:lnTo>
                    <a:pt x="242" y="1067"/>
                  </a:lnTo>
                  <a:lnTo>
                    <a:pt x="251" y="1065"/>
                  </a:lnTo>
                  <a:lnTo>
                    <a:pt x="261" y="1062"/>
                  </a:lnTo>
                  <a:lnTo>
                    <a:pt x="274" y="1052"/>
                  </a:lnTo>
                  <a:lnTo>
                    <a:pt x="289" y="1042"/>
                  </a:lnTo>
                  <a:lnTo>
                    <a:pt x="307" y="1029"/>
                  </a:lnTo>
                  <a:lnTo>
                    <a:pt x="323" y="1018"/>
                  </a:lnTo>
                  <a:lnTo>
                    <a:pt x="338" y="1009"/>
                  </a:lnTo>
                  <a:lnTo>
                    <a:pt x="352" y="1002"/>
                  </a:lnTo>
                  <a:lnTo>
                    <a:pt x="361" y="1001"/>
                  </a:lnTo>
                  <a:lnTo>
                    <a:pt x="372" y="1007"/>
                  </a:lnTo>
                  <a:lnTo>
                    <a:pt x="378" y="1017"/>
                  </a:lnTo>
                  <a:lnTo>
                    <a:pt x="380" y="1026"/>
                  </a:lnTo>
                  <a:lnTo>
                    <a:pt x="380" y="1029"/>
                  </a:lnTo>
                  <a:lnTo>
                    <a:pt x="383" y="1029"/>
                  </a:lnTo>
                  <a:lnTo>
                    <a:pt x="387" y="1032"/>
                  </a:lnTo>
                  <a:lnTo>
                    <a:pt x="395" y="1034"/>
                  </a:lnTo>
                  <a:lnTo>
                    <a:pt x="406" y="1037"/>
                  </a:lnTo>
                  <a:lnTo>
                    <a:pt x="417" y="1042"/>
                  </a:lnTo>
                  <a:lnTo>
                    <a:pt x="429" y="1049"/>
                  </a:lnTo>
                  <a:lnTo>
                    <a:pt x="440" y="1057"/>
                  </a:lnTo>
                  <a:lnTo>
                    <a:pt x="452" y="1066"/>
                  </a:lnTo>
                  <a:lnTo>
                    <a:pt x="448" y="1064"/>
                  </a:lnTo>
                  <a:lnTo>
                    <a:pt x="443" y="1062"/>
                  </a:lnTo>
                  <a:lnTo>
                    <a:pt x="435" y="1059"/>
                  </a:lnTo>
                  <a:lnTo>
                    <a:pt x="424" y="1057"/>
                  </a:lnTo>
                  <a:lnTo>
                    <a:pt x="415" y="1056"/>
                  </a:lnTo>
                  <a:lnTo>
                    <a:pt x="405" y="1056"/>
                  </a:lnTo>
                  <a:lnTo>
                    <a:pt x="394" y="1057"/>
                  </a:lnTo>
                  <a:lnTo>
                    <a:pt x="386" y="1060"/>
                  </a:lnTo>
                  <a:lnTo>
                    <a:pt x="377" y="1066"/>
                  </a:lnTo>
                  <a:lnTo>
                    <a:pt x="367" y="1074"/>
                  </a:lnTo>
                  <a:lnTo>
                    <a:pt x="354" y="1086"/>
                  </a:lnTo>
                  <a:lnTo>
                    <a:pt x="341" y="1098"/>
                  </a:lnTo>
                  <a:lnTo>
                    <a:pt x="329" y="1111"/>
                  </a:lnTo>
                  <a:lnTo>
                    <a:pt x="318" y="1125"/>
                  </a:lnTo>
                  <a:lnTo>
                    <a:pt x="310" y="1137"/>
                  </a:lnTo>
                  <a:lnTo>
                    <a:pt x="306" y="1148"/>
                  </a:lnTo>
                  <a:lnTo>
                    <a:pt x="307" y="1175"/>
                  </a:lnTo>
                  <a:lnTo>
                    <a:pt x="316" y="1216"/>
                  </a:lnTo>
                  <a:lnTo>
                    <a:pt x="332" y="1267"/>
                  </a:lnTo>
                  <a:lnTo>
                    <a:pt x="353" y="1322"/>
                  </a:lnTo>
                  <a:lnTo>
                    <a:pt x="373" y="1378"/>
                  </a:lnTo>
                  <a:lnTo>
                    <a:pt x="394" y="1429"/>
                  </a:lnTo>
                  <a:lnTo>
                    <a:pt x="412" y="1472"/>
                  </a:lnTo>
                  <a:lnTo>
                    <a:pt x="423" y="1501"/>
                  </a:lnTo>
                  <a:lnTo>
                    <a:pt x="645" y="1417"/>
                  </a:lnTo>
                  <a:lnTo>
                    <a:pt x="636" y="1389"/>
                  </a:lnTo>
                  <a:lnTo>
                    <a:pt x="629" y="1365"/>
                  </a:lnTo>
                  <a:lnTo>
                    <a:pt x="624" y="1344"/>
                  </a:lnTo>
                  <a:lnTo>
                    <a:pt x="620" y="1328"/>
                  </a:lnTo>
                  <a:lnTo>
                    <a:pt x="630" y="1331"/>
                  </a:lnTo>
                  <a:lnTo>
                    <a:pt x="642" y="1335"/>
                  </a:lnTo>
                  <a:lnTo>
                    <a:pt x="655" y="1339"/>
                  </a:lnTo>
                  <a:lnTo>
                    <a:pt x="670" y="1344"/>
                  </a:lnTo>
                  <a:lnTo>
                    <a:pt x="683" y="1349"/>
                  </a:lnTo>
                  <a:lnTo>
                    <a:pt x="700" y="1353"/>
                  </a:lnTo>
                  <a:lnTo>
                    <a:pt x="716" y="1359"/>
                  </a:lnTo>
                  <a:lnTo>
                    <a:pt x="732" y="1365"/>
                  </a:lnTo>
                  <a:lnTo>
                    <a:pt x="726" y="1375"/>
                  </a:lnTo>
                  <a:lnTo>
                    <a:pt x="718" y="1390"/>
                  </a:lnTo>
                  <a:lnTo>
                    <a:pt x="709" y="1406"/>
                  </a:lnTo>
                  <a:lnTo>
                    <a:pt x="700" y="1425"/>
                  </a:lnTo>
                  <a:lnTo>
                    <a:pt x="689" y="1443"/>
                  </a:lnTo>
                  <a:lnTo>
                    <a:pt x="680" y="1459"/>
                  </a:lnTo>
                  <a:lnTo>
                    <a:pt x="672" y="1472"/>
                  </a:lnTo>
                  <a:lnTo>
                    <a:pt x="666" y="1480"/>
                  </a:lnTo>
                  <a:lnTo>
                    <a:pt x="662" y="1465"/>
                  </a:lnTo>
                  <a:lnTo>
                    <a:pt x="656" y="1449"/>
                  </a:lnTo>
                  <a:lnTo>
                    <a:pt x="651" y="1434"/>
                  </a:lnTo>
                  <a:lnTo>
                    <a:pt x="647" y="1420"/>
                  </a:lnTo>
                  <a:lnTo>
                    <a:pt x="429" y="1536"/>
                  </a:lnTo>
                  <a:lnTo>
                    <a:pt x="433" y="1564"/>
                  </a:lnTo>
                  <a:lnTo>
                    <a:pt x="440" y="1596"/>
                  </a:lnTo>
                  <a:lnTo>
                    <a:pt x="446" y="1631"/>
                  </a:lnTo>
                  <a:lnTo>
                    <a:pt x="453" y="1665"/>
                  </a:lnTo>
                  <a:lnTo>
                    <a:pt x="460" y="1697"/>
                  </a:lnTo>
                  <a:lnTo>
                    <a:pt x="465" y="1722"/>
                  </a:lnTo>
                  <a:lnTo>
                    <a:pt x="468" y="1739"/>
                  </a:lnTo>
                  <a:lnTo>
                    <a:pt x="469" y="1745"/>
                  </a:lnTo>
                  <a:lnTo>
                    <a:pt x="571" y="1729"/>
                  </a:lnTo>
                  <a:lnTo>
                    <a:pt x="569" y="1730"/>
                  </a:lnTo>
                  <a:lnTo>
                    <a:pt x="567" y="1735"/>
                  </a:lnTo>
                  <a:lnTo>
                    <a:pt x="562" y="1740"/>
                  </a:lnTo>
                  <a:lnTo>
                    <a:pt x="558" y="1747"/>
                  </a:lnTo>
                  <a:lnTo>
                    <a:pt x="552" y="1755"/>
                  </a:lnTo>
                  <a:lnTo>
                    <a:pt x="546" y="1763"/>
                  </a:lnTo>
                  <a:lnTo>
                    <a:pt x="541" y="1770"/>
                  </a:lnTo>
                  <a:lnTo>
                    <a:pt x="536" y="1776"/>
                  </a:lnTo>
                  <a:lnTo>
                    <a:pt x="528" y="1786"/>
                  </a:lnTo>
                  <a:lnTo>
                    <a:pt x="519" y="1796"/>
                  </a:lnTo>
                  <a:lnTo>
                    <a:pt x="508" y="1805"/>
                  </a:lnTo>
                  <a:lnTo>
                    <a:pt x="497" y="1814"/>
                  </a:lnTo>
                  <a:lnTo>
                    <a:pt x="484" y="1823"/>
                  </a:lnTo>
                  <a:lnTo>
                    <a:pt x="469" y="1831"/>
                  </a:lnTo>
                  <a:lnTo>
                    <a:pt x="453" y="1838"/>
                  </a:lnTo>
                  <a:lnTo>
                    <a:pt x="435" y="1844"/>
                  </a:lnTo>
                  <a:lnTo>
                    <a:pt x="415" y="1850"/>
                  </a:lnTo>
                  <a:lnTo>
                    <a:pt x="400" y="1853"/>
                  </a:lnTo>
                  <a:lnTo>
                    <a:pt x="390" y="1857"/>
                  </a:lnTo>
                  <a:lnTo>
                    <a:pt x="380" y="1859"/>
                  </a:lnTo>
                  <a:lnTo>
                    <a:pt x="375" y="1861"/>
                  </a:lnTo>
                  <a:lnTo>
                    <a:pt x="369" y="1864"/>
                  </a:lnTo>
                  <a:lnTo>
                    <a:pt x="364" y="1867"/>
                  </a:lnTo>
                  <a:lnTo>
                    <a:pt x="360" y="1872"/>
                  </a:lnTo>
                  <a:lnTo>
                    <a:pt x="352" y="1881"/>
                  </a:lnTo>
                  <a:lnTo>
                    <a:pt x="348" y="1888"/>
                  </a:lnTo>
                  <a:lnTo>
                    <a:pt x="353" y="1897"/>
                  </a:lnTo>
                  <a:lnTo>
                    <a:pt x="363" y="1912"/>
                  </a:lnTo>
                  <a:lnTo>
                    <a:pt x="375" y="1920"/>
                  </a:lnTo>
                  <a:lnTo>
                    <a:pt x="392" y="1927"/>
                  </a:lnTo>
                  <a:lnTo>
                    <a:pt x="414" y="1930"/>
                  </a:lnTo>
                  <a:lnTo>
                    <a:pt x="438" y="1933"/>
                  </a:lnTo>
                  <a:lnTo>
                    <a:pt x="463" y="1933"/>
                  </a:lnTo>
                  <a:lnTo>
                    <a:pt x="488" y="1932"/>
                  </a:lnTo>
                  <a:lnTo>
                    <a:pt x="509" y="1929"/>
                  </a:lnTo>
                  <a:lnTo>
                    <a:pt x="527" y="1926"/>
                  </a:lnTo>
                  <a:lnTo>
                    <a:pt x="544" y="1922"/>
                  </a:lnTo>
                  <a:lnTo>
                    <a:pt x="565" y="1918"/>
                  </a:lnTo>
                  <a:lnTo>
                    <a:pt x="588" y="1913"/>
                  </a:lnTo>
                  <a:lnTo>
                    <a:pt x="612" y="1910"/>
                  </a:lnTo>
                  <a:lnTo>
                    <a:pt x="634" y="1906"/>
                  </a:lnTo>
                  <a:lnTo>
                    <a:pt x="651" y="1904"/>
                  </a:lnTo>
                  <a:lnTo>
                    <a:pt x="664" y="1903"/>
                  </a:lnTo>
                  <a:lnTo>
                    <a:pt x="669" y="1902"/>
                  </a:lnTo>
                  <a:lnTo>
                    <a:pt x="673" y="1902"/>
                  </a:lnTo>
                  <a:lnTo>
                    <a:pt x="685" y="1900"/>
                  </a:lnTo>
                  <a:lnTo>
                    <a:pt x="701" y="1900"/>
                  </a:lnTo>
                  <a:lnTo>
                    <a:pt x="719" y="1898"/>
                  </a:lnTo>
                  <a:lnTo>
                    <a:pt x="739" y="1897"/>
                  </a:lnTo>
                  <a:lnTo>
                    <a:pt x="756" y="1895"/>
                  </a:lnTo>
                  <a:lnTo>
                    <a:pt x="770" y="1891"/>
                  </a:lnTo>
                  <a:lnTo>
                    <a:pt x="778" y="1888"/>
                  </a:lnTo>
                  <a:lnTo>
                    <a:pt x="791" y="1888"/>
                  </a:lnTo>
                  <a:lnTo>
                    <a:pt x="803" y="1889"/>
                  </a:lnTo>
                  <a:lnTo>
                    <a:pt x="814" y="1888"/>
                  </a:lnTo>
                  <a:lnTo>
                    <a:pt x="823" y="1888"/>
                  </a:lnTo>
                  <a:lnTo>
                    <a:pt x="830" y="1887"/>
                  </a:lnTo>
                  <a:lnTo>
                    <a:pt x="836" y="1887"/>
                  </a:lnTo>
                  <a:lnTo>
                    <a:pt x="839" y="1885"/>
                  </a:lnTo>
                  <a:lnTo>
                    <a:pt x="840" y="1885"/>
                  </a:lnTo>
                  <a:lnTo>
                    <a:pt x="843" y="1884"/>
                  </a:lnTo>
                  <a:lnTo>
                    <a:pt x="849" y="1882"/>
                  </a:lnTo>
                  <a:lnTo>
                    <a:pt x="860" y="1879"/>
                  </a:lnTo>
                  <a:lnTo>
                    <a:pt x="874" y="1874"/>
                  </a:lnTo>
                  <a:lnTo>
                    <a:pt x="889" y="1869"/>
                  </a:lnTo>
                  <a:lnTo>
                    <a:pt x="907" y="1864"/>
                  </a:lnTo>
                  <a:lnTo>
                    <a:pt x="927" y="1857"/>
                  </a:lnTo>
                  <a:lnTo>
                    <a:pt x="947" y="1851"/>
                  </a:lnTo>
                  <a:lnTo>
                    <a:pt x="1233" y="1853"/>
                  </a:lnTo>
                  <a:lnTo>
                    <a:pt x="1229" y="1814"/>
                  </a:lnTo>
                  <a:lnTo>
                    <a:pt x="1239" y="1815"/>
                  </a:lnTo>
                  <a:lnTo>
                    <a:pt x="1253" y="1817"/>
                  </a:lnTo>
                  <a:lnTo>
                    <a:pt x="1270" y="1820"/>
                  </a:lnTo>
                  <a:lnTo>
                    <a:pt x="1289" y="1822"/>
                  </a:lnTo>
                  <a:lnTo>
                    <a:pt x="1307" y="1826"/>
                  </a:lnTo>
                  <a:lnTo>
                    <a:pt x="1324" y="1829"/>
                  </a:lnTo>
                  <a:lnTo>
                    <a:pt x="1338" y="1834"/>
                  </a:lnTo>
                  <a:lnTo>
                    <a:pt x="1348" y="1838"/>
                  </a:lnTo>
                  <a:lnTo>
                    <a:pt x="1358" y="1844"/>
                  </a:lnTo>
                  <a:lnTo>
                    <a:pt x="1368" y="1851"/>
                  </a:lnTo>
                  <a:lnTo>
                    <a:pt x="1377" y="1857"/>
                  </a:lnTo>
                  <a:lnTo>
                    <a:pt x="1385" y="1864"/>
                  </a:lnTo>
                  <a:lnTo>
                    <a:pt x="1392" y="1869"/>
                  </a:lnTo>
                  <a:lnTo>
                    <a:pt x="1398" y="1874"/>
                  </a:lnTo>
                  <a:lnTo>
                    <a:pt x="1401" y="1877"/>
                  </a:lnTo>
                  <a:lnTo>
                    <a:pt x="1403" y="1879"/>
                  </a:lnTo>
                  <a:lnTo>
                    <a:pt x="1456" y="1922"/>
                  </a:lnTo>
                  <a:lnTo>
                    <a:pt x="1460" y="1922"/>
                  </a:lnTo>
                  <a:lnTo>
                    <a:pt x="1472" y="1925"/>
                  </a:lnTo>
                  <a:lnTo>
                    <a:pt x="1488" y="1926"/>
                  </a:lnTo>
                  <a:lnTo>
                    <a:pt x="1506" y="1928"/>
                  </a:lnTo>
                  <a:lnTo>
                    <a:pt x="1527" y="1929"/>
                  </a:lnTo>
                  <a:lnTo>
                    <a:pt x="1546" y="1929"/>
                  </a:lnTo>
                  <a:lnTo>
                    <a:pt x="1560" y="1929"/>
                  </a:lnTo>
                  <a:lnTo>
                    <a:pt x="1570" y="1927"/>
                  </a:lnTo>
                  <a:lnTo>
                    <a:pt x="1574" y="1921"/>
                  </a:lnTo>
                  <a:lnTo>
                    <a:pt x="1575" y="1912"/>
                  </a:lnTo>
                  <a:lnTo>
                    <a:pt x="1574" y="1898"/>
                  </a:lnTo>
                  <a:lnTo>
                    <a:pt x="1571" y="1882"/>
                  </a:lnTo>
                  <a:lnTo>
                    <a:pt x="1565" y="1865"/>
                  </a:lnTo>
                  <a:lnTo>
                    <a:pt x="1557" y="1846"/>
                  </a:lnTo>
                  <a:lnTo>
                    <a:pt x="1549" y="1829"/>
                  </a:lnTo>
                  <a:lnTo>
                    <a:pt x="1540" y="18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5" name="Freeform 37"/>
            <p:cNvSpPr>
              <a:spLocks/>
            </p:cNvSpPr>
            <p:nvPr/>
          </p:nvSpPr>
          <p:spPr bwMode="auto">
            <a:xfrm>
              <a:off x="3835" y="3305"/>
              <a:ext cx="112" cy="60"/>
            </a:xfrm>
            <a:custGeom>
              <a:avLst/>
              <a:gdLst>
                <a:gd name="T0" fmla="*/ 56 w 224"/>
                <a:gd name="T1" fmla="*/ 0 h 119"/>
                <a:gd name="T2" fmla="*/ 0 w 224"/>
                <a:gd name="T3" fmla="*/ 21 h 119"/>
                <a:gd name="T4" fmla="*/ 1 w 224"/>
                <a:gd name="T5" fmla="*/ 22 h 119"/>
                <a:gd name="T6" fmla="*/ 1 w 224"/>
                <a:gd name="T7" fmla="*/ 22 h 119"/>
                <a:gd name="T8" fmla="*/ 1 w 224"/>
                <a:gd name="T9" fmla="*/ 22 h 119"/>
                <a:gd name="T10" fmla="*/ 1 w 224"/>
                <a:gd name="T11" fmla="*/ 22 h 119"/>
                <a:gd name="T12" fmla="*/ 1 w 224"/>
                <a:gd name="T13" fmla="*/ 22 h 119"/>
                <a:gd name="T14" fmla="*/ 1 w 224"/>
                <a:gd name="T15" fmla="*/ 24 h 119"/>
                <a:gd name="T16" fmla="*/ 1 w 224"/>
                <a:gd name="T17" fmla="*/ 26 h 119"/>
                <a:gd name="T18" fmla="*/ 2 w 224"/>
                <a:gd name="T19" fmla="*/ 30 h 119"/>
                <a:gd name="T20" fmla="*/ 56 w 224"/>
                <a:gd name="T21" fmla="*/ 1 h 119"/>
                <a:gd name="T22" fmla="*/ 56 w 224"/>
                <a:gd name="T23" fmla="*/ 1 h 119"/>
                <a:gd name="T24" fmla="*/ 56 w 224"/>
                <a:gd name="T25" fmla="*/ 1 h 119"/>
                <a:gd name="T26" fmla="*/ 56 w 224"/>
                <a:gd name="T27" fmla="*/ 1 h 119"/>
                <a:gd name="T28" fmla="*/ 56 w 224"/>
                <a:gd name="T29" fmla="*/ 0 h 11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24"/>
                <a:gd name="T46" fmla="*/ 0 h 119"/>
                <a:gd name="T47" fmla="*/ 224 w 224"/>
                <a:gd name="T48" fmla="*/ 119 h 11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24" h="119">
                  <a:moveTo>
                    <a:pt x="222" y="0"/>
                  </a:moveTo>
                  <a:lnTo>
                    <a:pt x="0" y="84"/>
                  </a:lnTo>
                  <a:lnTo>
                    <a:pt x="1" y="85"/>
                  </a:lnTo>
                  <a:lnTo>
                    <a:pt x="1" y="86"/>
                  </a:lnTo>
                  <a:lnTo>
                    <a:pt x="1" y="87"/>
                  </a:lnTo>
                  <a:lnTo>
                    <a:pt x="1" y="88"/>
                  </a:lnTo>
                  <a:lnTo>
                    <a:pt x="2" y="94"/>
                  </a:lnTo>
                  <a:lnTo>
                    <a:pt x="4" y="104"/>
                  </a:lnTo>
                  <a:lnTo>
                    <a:pt x="6" y="119"/>
                  </a:lnTo>
                  <a:lnTo>
                    <a:pt x="224" y="3"/>
                  </a:lnTo>
                  <a:lnTo>
                    <a:pt x="222" y="2"/>
                  </a:lnTo>
                  <a:lnTo>
                    <a:pt x="222" y="1"/>
                  </a:lnTo>
                  <a:lnTo>
                    <a:pt x="2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38"/>
            <p:cNvSpPr>
              <a:spLocks/>
            </p:cNvSpPr>
            <p:nvPr/>
          </p:nvSpPr>
          <p:spPr bwMode="auto">
            <a:xfrm>
              <a:off x="3264" y="3013"/>
              <a:ext cx="334" cy="545"/>
            </a:xfrm>
            <a:custGeom>
              <a:avLst/>
              <a:gdLst>
                <a:gd name="T0" fmla="*/ 158 w 667"/>
                <a:gd name="T1" fmla="*/ 90 h 1090"/>
                <a:gd name="T2" fmla="*/ 150 w 667"/>
                <a:gd name="T3" fmla="*/ 92 h 1090"/>
                <a:gd name="T4" fmla="*/ 132 w 667"/>
                <a:gd name="T5" fmla="*/ 88 h 1090"/>
                <a:gd name="T6" fmla="*/ 119 w 667"/>
                <a:gd name="T7" fmla="*/ 80 h 1090"/>
                <a:gd name="T8" fmla="*/ 106 w 667"/>
                <a:gd name="T9" fmla="*/ 68 h 1090"/>
                <a:gd name="T10" fmla="*/ 110 w 667"/>
                <a:gd name="T11" fmla="*/ 58 h 1090"/>
                <a:gd name="T12" fmla="*/ 111 w 667"/>
                <a:gd name="T13" fmla="*/ 47 h 1090"/>
                <a:gd name="T14" fmla="*/ 104 w 667"/>
                <a:gd name="T15" fmla="*/ 39 h 1090"/>
                <a:gd name="T16" fmla="*/ 104 w 667"/>
                <a:gd name="T17" fmla="*/ 35 h 1090"/>
                <a:gd name="T18" fmla="*/ 107 w 667"/>
                <a:gd name="T19" fmla="*/ 25 h 1090"/>
                <a:gd name="T20" fmla="*/ 104 w 667"/>
                <a:gd name="T21" fmla="*/ 17 h 1090"/>
                <a:gd name="T22" fmla="*/ 104 w 667"/>
                <a:gd name="T23" fmla="*/ 5 h 1090"/>
                <a:gd name="T24" fmla="*/ 96 w 667"/>
                <a:gd name="T25" fmla="*/ 1 h 1090"/>
                <a:gd name="T26" fmla="*/ 91 w 667"/>
                <a:gd name="T27" fmla="*/ 0 h 1090"/>
                <a:gd name="T28" fmla="*/ 86 w 667"/>
                <a:gd name="T29" fmla="*/ 3 h 1090"/>
                <a:gd name="T30" fmla="*/ 76 w 667"/>
                <a:gd name="T31" fmla="*/ 3 h 1090"/>
                <a:gd name="T32" fmla="*/ 66 w 667"/>
                <a:gd name="T33" fmla="*/ 1 h 1090"/>
                <a:gd name="T34" fmla="*/ 59 w 667"/>
                <a:gd name="T35" fmla="*/ 9 h 1090"/>
                <a:gd name="T36" fmla="*/ 54 w 667"/>
                <a:gd name="T37" fmla="*/ 13 h 1090"/>
                <a:gd name="T38" fmla="*/ 42 w 667"/>
                <a:gd name="T39" fmla="*/ 20 h 1090"/>
                <a:gd name="T40" fmla="*/ 38 w 667"/>
                <a:gd name="T41" fmla="*/ 36 h 1090"/>
                <a:gd name="T42" fmla="*/ 42 w 667"/>
                <a:gd name="T43" fmla="*/ 48 h 1090"/>
                <a:gd name="T44" fmla="*/ 51 w 667"/>
                <a:gd name="T45" fmla="*/ 57 h 1090"/>
                <a:gd name="T46" fmla="*/ 49 w 667"/>
                <a:gd name="T47" fmla="*/ 66 h 1090"/>
                <a:gd name="T48" fmla="*/ 34 w 667"/>
                <a:gd name="T49" fmla="*/ 73 h 1090"/>
                <a:gd name="T50" fmla="*/ 14 w 667"/>
                <a:gd name="T51" fmla="*/ 79 h 1090"/>
                <a:gd name="T52" fmla="*/ 2 w 667"/>
                <a:gd name="T53" fmla="*/ 93 h 1090"/>
                <a:gd name="T54" fmla="*/ 3 w 667"/>
                <a:gd name="T55" fmla="*/ 108 h 1090"/>
                <a:gd name="T56" fmla="*/ 17 w 667"/>
                <a:gd name="T57" fmla="*/ 119 h 1090"/>
                <a:gd name="T58" fmla="*/ 27 w 667"/>
                <a:gd name="T59" fmla="*/ 124 h 1090"/>
                <a:gd name="T60" fmla="*/ 19 w 667"/>
                <a:gd name="T61" fmla="*/ 157 h 1090"/>
                <a:gd name="T62" fmla="*/ 14 w 667"/>
                <a:gd name="T63" fmla="*/ 180 h 1090"/>
                <a:gd name="T64" fmla="*/ 16 w 667"/>
                <a:gd name="T65" fmla="*/ 215 h 1090"/>
                <a:gd name="T66" fmla="*/ 19 w 667"/>
                <a:gd name="T67" fmla="*/ 247 h 1090"/>
                <a:gd name="T68" fmla="*/ 30 w 667"/>
                <a:gd name="T69" fmla="*/ 265 h 1090"/>
                <a:gd name="T70" fmla="*/ 40 w 667"/>
                <a:gd name="T71" fmla="*/ 269 h 1090"/>
                <a:gd name="T72" fmla="*/ 45 w 667"/>
                <a:gd name="T73" fmla="*/ 268 h 1090"/>
                <a:gd name="T74" fmla="*/ 57 w 667"/>
                <a:gd name="T75" fmla="*/ 262 h 1090"/>
                <a:gd name="T76" fmla="*/ 50 w 667"/>
                <a:gd name="T77" fmla="*/ 238 h 1090"/>
                <a:gd name="T78" fmla="*/ 54 w 667"/>
                <a:gd name="T79" fmla="*/ 215 h 1090"/>
                <a:gd name="T80" fmla="*/ 59 w 667"/>
                <a:gd name="T81" fmla="*/ 206 h 1090"/>
                <a:gd name="T82" fmla="*/ 69 w 667"/>
                <a:gd name="T83" fmla="*/ 209 h 1090"/>
                <a:gd name="T84" fmla="*/ 64 w 667"/>
                <a:gd name="T85" fmla="*/ 259 h 1090"/>
                <a:gd name="T86" fmla="*/ 76 w 667"/>
                <a:gd name="T87" fmla="*/ 271 h 1090"/>
                <a:gd name="T88" fmla="*/ 97 w 667"/>
                <a:gd name="T89" fmla="*/ 271 h 1090"/>
                <a:gd name="T90" fmla="*/ 93 w 667"/>
                <a:gd name="T91" fmla="*/ 251 h 1090"/>
                <a:gd name="T92" fmla="*/ 99 w 667"/>
                <a:gd name="T93" fmla="*/ 237 h 1090"/>
                <a:gd name="T94" fmla="*/ 108 w 667"/>
                <a:gd name="T95" fmla="*/ 219 h 1090"/>
                <a:gd name="T96" fmla="*/ 106 w 667"/>
                <a:gd name="T97" fmla="*/ 186 h 1090"/>
                <a:gd name="T98" fmla="*/ 110 w 667"/>
                <a:gd name="T99" fmla="*/ 142 h 1090"/>
                <a:gd name="T100" fmla="*/ 109 w 667"/>
                <a:gd name="T101" fmla="*/ 121 h 1090"/>
                <a:gd name="T102" fmla="*/ 114 w 667"/>
                <a:gd name="T103" fmla="*/ 119 h 1090"/>
                <a:gd name="T104" fmla="*/ 131 w 667"/>
                <a:gd name="T105" fmla="*/ 122 h 1090"/>
                <a:gd name="T106" fmla="*/ 145 w 667"/>
                <a:gd name="T107" fmla="*/ 119 h 1090"/>
                <a:gd name="T108" fmla="*/ 164 w 667"/>
                <a:gd name="T109" fmla="*/ 117 h 1090"/>
                <a:gd name="T110" fmla="*/ 165 w 667"/>
                <a:gd name="T111" fmla="*/ 99 h 109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67"/>
                <a:gd name="T169" fmla="*/ 0 h 1090"/>
                <a:gd name="T170" fmla="*/ 667 w 667"/>
                <a:gd name="T171" fmla="*/ 1090 h 109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67" h="1090">
                  <a:moveTo>
                    <a:pt x="645" y="370"/>
                  </a:moveTo>
                  <a:lnTo>
                    <a:pt x="640" y="365"/>
                  </a:lnTo>
                  <a:lnTo>
                    <a:pt x="634" y="363"/>
                  </a:lnTo>
                  <a:lnTo>
                    <a:pt x="629" y="362"/>
                  </a:lnTo>
                  <a:lnTo>
                    <a:pt x="623" y="363"/>
                  </a:lnTo>
                  <a:lnTo>
                    <a:pt x="617" y="365"/>
                  </a:lnTo>
                  <a:lnTo>
                    <a:pt x="608" y="368"/>
                  </a:lnTo>
                  <a:lnTo>
                    <a:pt x="597" y="369"/>
                  </a:lnTo>
                  <a:lnTo>
                    <a:pt x="582" y="370"/>
                  </a:lnTo>
                  <a:lnTo>
                    <a:pt x="565" y="368"/>
                  </a:lnTo>
                  <a:lnTo>
                    <a:pt x="546" y="362"/>
                  </a:lnTo>
                  <a:lnTo>
                    <a:pt x="528" y="354"/>
                  </a:lnTo>
                  <a:lnTo>
                    <a:pt x="509" y="344"/>
                  </a:lnTo>
                  <a:lnTo>
                    <a:pt x="494" y="334"/>
                  </a:lnTo>
                  <a:lnTo>
                    <a:pt x="482" y="326"/>
                  </a:lnTo>
                  <a:lnTo>
                    <a:pt x="474" y="320"/>
                  </a:lnTo>
                  <a:lnTo>
                    <a:pt x="470" y="318"/>
                  </a:lnTo>
                  <a:lnTo>
                    <a:pt x="410" y="281"/>
                  </a:lnTo>
                  <a:lnTo>
                    <a:pt x="414" y="279"/>
                  </a:lnTo>
                  <a:lnTo>
                    <a:pt x="421" y="273"/>
                  </a:lnTo>
                  <a:lnTo>
                    <a:pt x="428" y="264"/>
                  </a:lnTo>
                  <a:lnTo>
                    <a:pt x="429" y="255"/>
                  </a:lnTo>
                  <a:lnTo>
                    <a:pt x="430" y="244"/>
                  </a:lnTo>
                  <a:lnTo>
                    <a:pt x="437" y="232"/>
                  </a:lnTo>
                  <a:lnTo>
                    <a:pt x="444" y="219"/>
                  </a:lnTo>
                  <a:lnTo>
                    <a:pt x="447" y="209"/>
                  </a:lnTo>
                  <a:lnTo>
                    <a:pt x="446" y="198"/>
                  </a:lnTo>
                  <a:lnTo>
                    <a:pt x="441" y="188"/>
                  </a:lnTo>
                  <a:lnTo>
                    <a:pt x="436" y="178"/>
                  </a:lnTo>
                  <a:lnTo>
                    <a:pt x="429" y="168"/>
                  </a:lnTo>
                  <a:lnTo>
                    <a:pt x="422" y="161"/>
                  </a:lnTo>
                  <a:lnTo>
                    <a:pt x="416" y="156"/>
                  </a:lnTo>
                  <a:lnTo>
                    <a:pt x="411" y="151"/>
                  </a:lnTo>
                  <a:lnTo>
                    <a:pt x="410" y="150"/>
                  </a:lnTo>
                  <a:lnTo>
                    <a:pt x="411" y="148"/>
                  </a:lnTo>
                  <a:lnTo>
                    <a:pt x="413" y="141"/>
                  </a:lnTo>
                  <a:lnTo>
                    <a:pt x="414" y="130"/>
                  </a:lnTo>
                  <a:lnTo>
                    <a:pt x="415" y="118"/>
                  </a:lnTo>
                  <a:lnTo>
                    <a:pt x="422" y="110"/>
                  </a:lnTo>
                  <a:lnTo>
                    <a:pt x="425" y="102"/>
                  </a:lnTo>
                  <a:lnTo>
                    <a:pt x="425" y="91"/>
                  </a:lnTo>
                  <a:lnTo>
                    <a:pt x="422" y="77"/>
                  </a:lnTo>
                  <a:lnTo>
                    <a:pt x="417" y="67"/>
                  </a:lnTo>
                  <a:lnTo>
                    <a:pt x="416" y="66"/>
                  </a:lnTo>
                  <a:lnTo>
                    <a:pt x="417" y="64"/>
                  </a:lnTo>
                  <a:lnTo>
                    <a:pt x="419" y="52"/>
                  </a:lnTo>
                  <a:lnTo>
                    <a:pt x="421" y="35"/>
                  </a:lnTo>
                  <a:lnTo>
                    <a:pt x="416" y="22"/>
                  </a:lnTo>
                  <a:lnTo>
                    <a:pt x="408" y="13"/>
                  </a:lnTo>
                  <a:lnTo>
                    <a:pt x="396" y="7"/>
                  </a:lnTo>
                  <a:lnTo>
                    <a:pt x="390" y="5"/>
                  </a:lnTo>
                  <a:lnTo>
                    <a:pt x="384" y="4"/>
                  </a:lnTo>
                  <a:lnTo>
                    <a:pt x="378" y="1"/>
                  </a:lnTo>
                  <a:lnTo>
                    <a:pt x="373" y="0"/>
                  </a:lnTo>
                  <a:lnTo>
                    <a:pt x="369" y="0"/>
                  </a:lnTo>
                  <a:lnTo>
                    <a:pt x="364" y="0"/>
                  </a:lnTo>
                  <a:lnTo>
                    <a:pt x="360" y="2"/>
                  </a:lnTo>
                  <a:lnTo>
                    <a:pt x="355" y="5"/>
                  </a:lnTo>
                  <a:lnTo>
                    <a:pt x="348" y="11"/>
                  </a:lnTo>
                  <a:lnTo>
                    <a:pt x="342" y="13"/>
                  </a:lnTo>
                  <a:lnTo>
                    <a:pt x="335" y="14"/>
                  </a:lnTo>
                  <a:lnTo>
                    <a:pt x="325" y="14"/>
                  </a:lnTo>
                  <a:lnTo>
                    <a:pt x="315" y="13"/>
                  </a:lnTo>
                  <a:lnTo>
                    <a:pt x="304" y="12"/>
                  </a:lnTo>
                  <a:lnTo>
                    <a:pt x="293" y="9"/>
                  </a:lnTo>
                  <a:lnTo>
                    <a:pt x="282" y="7"/>
                  </a:lnTo>
                  <a:lnTo>
                    <a:pt x="272" y="6"/>
                  </a:lnTo>
                  <a:lnTo>
                    <a:pt x="263" y="7"/>
                  </a:lnTo>
                  <a:lnTo>
                    <a:pt x="256" y="11"/>
                  </a:lnTo>
                  <a:lnTo>
                    <a:pt x="251" y="16"/>
                  </a:lnTo>
                  <a:lnTo>
                    <a:pt x="243" y="29"/>
                  </a:lnTo>
                  <a:lnTo>
                    <a:pt x="235" y="39"/>
                  </a:lnTo>
                  <a:lnTo>
                    <a:pt x="228" y="45"/>
                  </a:lnTo>
                  <a:lnTo>
                    <a:pt x="226" y="47"/>
                  </a:lnTo>
                  <a:lnTo>
                    <a:pt x="224" y="49"/>
                  </a:lnTo>
                  <a:lnTo>
                    <a:pt x="216" y="53"/>
                  </a:lnTo>
                  <a:lnTo>
                    <a:pt x="205" y="59"/>
                  </a:lnTo>
                  <a:lnTo>
                    <a:pt x="192" y="66"/>
                  </a:lnTo>
                  <a:lnTo>
                    <a:pt x="180" y="74"/>
                  </a:lnTo>
                  <a:lnTo>
                    <a:pt x="168" y="83"/>
                  </a:lnTo>
                  <a:lnTo>
                    <a:pt x="160" y="91"/>
                  </a:lnTo>
                  <a:lnTo>
                    <a:pt x="156" y="99"/>
                  </a:lnTo>
                  <a:lnTo>
                    <a:pt x="151" y="125"/>
                  </a:lnTo>
                  <a:lnTo>
                    <a:pt x="150" y="145"/>
                  </a:lnTo>
                  <a:lnTo>
                    <a:pt x="151" y="161"/>
                  </a:lnTo>
                  <a:lnTo>
                    <a:pt x="154" y="174"/>
                  </a:lnTo>
                  <a:lnTo>
                    <a:pt x="160" y="185"/>
                  </a:lnTo>
                  <a:lnTo>
                    <a:pt x="167" y="193"/>
                  </a:lnTo>
                  <a:lnTo>
                    <a:pt x="175" y="201"/>
                  </a:lnTo>
                  <a:lnTo>
                    <a:pt x="183" y="210"/>
                  </a:lnTo>
                  <a:lnTo>
                    <a:pt x="194" y="220"/>
                  </a:lnTo>
                  <a:lnTo>
                    <a:pt x="201" y="228"/>
                  </a:lnTo>
                  <a:lnTo>
                    <a:pt x="206" y="235"/>
                  </a:lnTo>
                  <a:lnTo>
                    <a:pt x="210" y="242"/>
                  </a:lnTo>
                  <a:lnTo>
                    <a:pt x="204" y="252"/>
                  </a:lnTo>
                  <a:lnTo>
                    <a:pt x="195" y="263"/>
                  </a:lnTo>
                  <a:lnTo>
                    <a:pt x="183" y="273"/>
                  </a:lnTo>
                  <a:lnTo>
                    <a:pt x="171" y="281"/>
                  </a:lnTo>
                  <a:lnTo>
                    <a:pt x="154" y="289"/>
                  </a:lnTo>
                  <a:lnTo>
                    <a:pt x="136" y="295"/>
                  </a:lnTo>
                  <a:lnTo>
                    <a:pt x="116" y="301"/>
                  </a:lnTo>
                  <a:lnTo>
                    <a:pt x="96" y="304"/>
                  </a:lnTo>
                  <a:lnTo>
                    <a:pt x="75" y="309"/>
                  </a:lnTo>
                  <a:lnTo>
                    <a:pt x="56" y="318"/>
                  </a:lnTo>
                  <a:lnTo>
                    <a:pt x="39" y="330"/>
                  </a:lnTo>
                  <a:lnTo>
                    <a:pt x="25" y="344"/>
                  </a:lnTo>
                  <a:lnTo>
                    <a:pt x="15" y="359"/>
                  </a:lnTo>
                  <a:lnTo>
                    <a:pt x="7" y="373"/>
                  </a:lnTo>
                  <a:lnTo>
                    <a:pt x="1" y="390"/>
                  </a:lnTo>
                  <a:lnTo>
                    <a:pt x="0" y="403"/>
                  </a:lnTo>
                  <a:lnTo>
                    <a:pt x="2" y="418"/>
                  </a:lnTo>
                  <a:lnTo>
                    <a:pt x="9" y="433"/>
                  </a:lnTo>
                  <a:lnTo>
                    <a:pt x="21" y="447"/>
                  </a:lnTo>
                  <a:lnTo>
                    <a:pt x="35" y="460"/>
                  </a:lnTo>
                  <a:lnTo>
                    <a:pt x="51" y="471"/>
                  </a:lnTo>
                  <a:lnTo>
                    <a:pt x="68" y="477"/>
                  </a:lnTo>
                  <a:lnTo>
                    <a:pt x="86" y="479"/>
                  </a:lnTo>
                  <a:lnTo>
                    <a:pt x="105" y="476"/>
                  </a:lnTo>
                  <a:lnTo>
                    <a:pt x="111" y="479"/>
                  </a:lnTo>
                  <a:lnTo>
                    <a:pt x="108" y="499"/>
                  </a:lnTo>
                  <a:lnTo>
                    <a:pt x="100" y="537"/>
                  </a:lnTo>
                  <a:lnTo>
                    <a:pt x="84" y="597"/>
                  </a:lnTo>
                  <a:lnTo>
                    <a:pt x="80" y="612"/>
                  </a:lnTo>
                  <a:lnTo>
                    <a:pt x="75" y="629"/>
                  </a:lnTo>
                  <a:lnTo>
                    <a:pt x="69" y="650"/>
                  </a:lnTo>
                  <a:lnTo>
                    <a:pt x="63" y="672"/>
                  </a:lnTo>
                  <a:lnTo>
                    <a:pt x="58" y="696"/>
                  </a:lnTo>
                  <a:lnTo>
                    <a:pt x="54" y="723"/>
                  </a:lnTo>
                  <a:lnTo>
                    <a:pt x="53" y="749"/>
                  </a:lnTo>
                  <a:lnTo>
                    <a:pt x="54" y="777"/>
                  </a:lnTo>
                  <a:lnTo>
                    <a:pt x="59" y="823"/>
                  </a:lnTo>
                  <a:lnTo>
                    <a:pt x="61" y="863"/>
                  </a:lnTo>
                  <a:lnTo>
                    <a:pt x="63" y="900"/>
                  </a:lnTo>
                  <a:lnTo>
                    <a:pt x="66" y="932"/>
                  </a:lnTo>
                  <a:lnTo>
                    <a:pt x="70" y="961"/>
                  </a:lnTo>
                  <a:lnTo>
                    <a:pt x="76" y="989"/>
                  </a:lnTo>
                  <a:lnTo>
                    <a:pt x="85" y="1014"/>
                  </a:lnTo>
                  <a:lnTo>
                    <a:pt x="98" y="1039"/>
                  </a:lnTo>
                  <a:lnTo>
                    <a:pt x="107" y="1051"/>
                  </a:lnTo>
                  <a:lnTo>
                    <a:pt x="118" y="1060"/>
                  </a:lnTo>
                  <a:lnTo>
                    <a:pt x="129" y="1067"/>
                  </a:lnTo>
                  <a:lnTo>
                    <a:pt x="139" y="1071"/>
                  </a:lnTo>
                  <a:lnTo>
                    <a:pt x="150" y="1073"/>
                  </a:lnTo>
                  <a:lnTo>
                    <a:pt x="158" y="1074"/>
                  </a:lnTo>
                  <a:lnTo>
                    <a:pt x="162" y="1074"/>
                  </a:lnTo>
                  <a:lnTo>
                    <a:pt x="165" y="1074"/>
                  </a:lnTo>
                  <a:lnTo>
                    <a:pt x="168" y="1074"/>
                  </a:lnTo>
                  <a:lnTo>
                    <a:pt x="177" y="1072"/>
                  </a:lnTo>
                  <a:lnTo>
                    <a:pt x="190" y="1068"/>
                  </a:lnTo>
                  <a:lnTo>
                    <a:pt x="204" y="1064"/>
                  </a:lnTo>
                  <a:lnTo>
                    <a:pt x="217" y="1056"/>
                  </a:lnTo>
                  <a:lnTo>
                    <a:pt x="225" y="1046"/>
                  </a:lnTo>
                  <a:lnTo>
                    <a:pt x="227" y="1033"/>
                  </a:lnTo>
                  <a:lnTo>
                    <a:pt x="220" y="1016"/>
                  </a:lnTo>
                  <a:lnTo>
                    <a:pt x="203" y="984"/>
                  </a:lnTo>
                  <a:lnTo>
                    <a:pt x="197" y="954"/>
                  </a:lnTo>
                  <a:lnTo>
                    <a:pt x="198" y="924"/>
                  </a:lnTo>
                  <a:lnTo>
                    <a:pt x="205" y="891"/>
                  </a:lnTo>
                  <a:lnTo>
                    <a:pt x="209" y="875"/>
                  </a:lnTo>
                  <a:lnTo>
                    <a:pt x="213" y="861"/>
                  </a:lnTo>
                  <a:lnTo>
                    <a:pt x="217" y="851"/>
                  </a:lnTo>
                  <a:lnTo>
                    <a:pt x="221" y="841"/>
                  </a:lnTo>
                  <a:lnTo>
                    <a:pt x="227" y="832"/>
                  </a:lnTo>
                  <a:lnTo>
                    <a:pt x="233" y="824"/>
                  </a:lnTo>
                  <a:lnTo>
                    <a:pt x="240" y="814"/>
                  </a:lnTo>
                  <a:lnTo>
                    <a:pt x="249" y="802"/>
                  </a:lnTo>
                  <a:lnTo>
                    <a:pt x="267" y="799"/>
                  </a:lnTo>
                  <a:lnTo>
                    <a:pt x="274" y="838"/>
                  </a:lnTo>
                  <a:lnTo>
                    <a:pt x="273" y="900"/>
                  </a:lnTo>
                  <a:lnTo>
                    <a:pt x="265" y="962"/>
                  </a:lnTo>
                  <a:lnTo>
                    <a:pt x="257" y="1007"/>
                  </a:lnTo>
                  <a:lnTo>
                    <a:pt x="255" y="1036"/>
                  </a:lnTo>
                  <a:lnTo>
                    <a:pt x="259" y="1054"/>
                  </a:lnTo>
                  <a:lnTo>
                    <a:pt x="271" y="1067"/>
                  </a:lnTo>
                  <a:lnTo>
                    <a:pt x="283" y="1074"/>
                  </a:lnTo>
                  <a:lnTo>
                    <a:pt x="303" y="1081"/>
                  </a:lnTo>
                  <a:lnTo>
                    <a:pt x="327" y="1087"/>
                  </a:lnTo>
                  <a:lnTo>
                    <a:pt x="351" y="1090"/>
                  </a:lnTo>
                  <a:lnTo>
                    <a:pt x="372" y="1090"/>
                  </a:lnTo>
                  <a:lnTo>
                    <a:pt x="387" y="1084"/>
                  </a:lnTo>
                  <a:lnTo>
                    <a:pt x="394" y="1072"/>
                  </a:lnTo>
                  <a:lnTo>
                    <a:pt x="387" y="1051"/>
                  </a:lnTo>
                  <a:lnTo>
                    <a:pt x="377" y="1028"/>
                  </a:lnTo>
                  <a:lnTo>
                    <a:pt x="372" y="1007"/>
                  </a:lnTo>
                  <a:lnTo>
                    <a:pt x="373" y="991"/>
                  </a:lnTo>
                  <a:lnTo>
                    <a:pt x="377" y="975"/>
                  </a:lnTo>
                  <a:lnTo>
                    <a:pt x="384" y="962"/>
                  </a:lnTo>
                  <a:lnTo>
                    <a:pt x="393" y="951"/>
                  </a:lnTo>
                  <a:lnTo>
                    <a:pt x="402" y="939"/>
                  </a:lnTo>
                  <a:lnTo>
                    <a:pt x="410" y="928"/>
                  </a:lnTo>
                  <a:lnTo>
                    <a:pt x="422" y="904"/>
                  </a:lnTo>
                  <a:lnTo>
                    <a:pt x="429" y="877"/>
                  </a:lnTo>
                  <a:lnTo>
                    <a:pt x="431" y="846"/>
                  </a:lnTo>
                  <a:lnTo>
                    <a:pt x="432" y="810"/>
                  </a:lnTo>
                  <a:lnTo>
                    <a:pt x="430" y="776"/>
                  </a:lnTo>
                  <a:lnTo>
                    <a:pt x="423" y="746"/>
                  </a:lnTo>
                  <a:lnTo>
                    <a:pt x="419" y="717"/>
                  </a:lnTo>
                  <a:lnTo>
                    <a:pt x="429" y="687"/>
                  </a:lnTo>
                  <a:lnTo>
                    <a:pt x="439" y="637"/>
                  </a:lnTo>
                  <a:lnTo>
                    <a:pt x="439" y="571"/>
                  </a:lnTo>
                  <a:lnTo>
                    <a:pt x="436" y="513"/>
                  </a:lnTo>
                  <a:lnTo>
                    <a:pt x="433" y="488"/>
                  </a:lnTo>
                  <a:lnTo>
                    <a:pt x="433" y="486"/>
                  </a:lnTo>
                  <a:lnTo>
                    <a:pt x="433" y="485"/>
                  </a:lnTo>
                  <a:lnTo>
                    <a:pt x="436" y="482"/>
                  </a:lnTo>
                  <a:lnTo>
                    <a:pt x="439" y="479"/>
                  </a:lnTo>
                  <a:lnTo>
                    <a:pt x="445" y="478"/>
                  </a:lnTo>
                  <a:lnTo>
                    <a:pt x="453" y="478"/>
                  </a:lnTo>
                  <a:lnTo>
                    <a:pt x="466" y="481"/>
                  </a:lnTo>
                  <a:lnTo>
                    <a:pt x="483" y="485"/>
                  </a:lnTo>
                  <a:lnTo>
                    <a:pt x="504" y="490"/>
                  </a:lnTo>
                  <a:lnTo>
                    <a:pt x="521" y="490"/>
                  </a:lnTo>
                  <a:lnTo>
                    <a:pt x="537" y="489"/>
                  </a:lnTo>
                  <a:lnTo>
                    <a:pt x="552" y="484"/>
                  </a:lnTo>
                  <a:lnTo>
                    <a:pt x="566" y="481"/>
                  </a:lnTo>
                  <a:lnTo>
                    <a:pt x="580" y="477"/>
                  </a:lnTo>
                  <a:lnTo>
                    <a:pt x="593" y="476"/>
                  </a:lnTo>
                  <a:lnTo>
                    <a:pt x="607" y="477"/>
                  </a:lnTo>
                  <a:lnTo>
                    <a:pt x="636" y="478"/>
                  </a:lnTo>
                  <a:lnTo>
                    <a:pt x="655" y="470"/>
                  </a:lnTo>
                  <a:lnTo>
                    <a:pt x="665" y="455"/>
                  </a:lnTo>
                  <a:lnTo>
                    <a:pt x="667" y="437"/>
                  </a:lnTo>
                  <a:lnTo>
                    <a:pt x="665" y="416"/>
                  </a:lnTo>
                  <a:lnTo>
                    <a:pt x="659" y="397"/>
                  </a:lnTo>
                  <a:lnTo>
                    <a:pt x="652" y="380"/>
                  </a:lnTo>
                  <a:lnTo>
                    <a:pt x="645" y="37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7" name="Freeform 39"/>
            <p:cNvSpPr>
              <a:spLocks/>
            </p:cNvSpPr>
            <p:nvPr/>
          </p:nvSpPr>
          <p:spPr bwMode="auto">
            <a:xfrm>
              <a:off x="3882" y="2661"/>
              <a:ext cx="84" cy="115"/>
            </a:xfrm>
            <a:custGeom>
              <a:avLst/>
              <a:gdLst>
                <a:gd name="T0" fmla="*/ 1 w 168"/>
                <a:gd name="T1" fmla="*/ 4 h 231"/>
                <a:gd name="T2" fmla="*/ 1 w 168"/>
                <a:gd name="T3" fmla="*/ 12 h 231"/>
                <a:gd name="T4" fmla="*/ 1 w 168"/>
                <a:gd name="T5" fmla="*/ 16 h 231"/>
                <a:gd name="T6" fmla="*/ 1 w 168"/>
                <a:gd name="T7" fmla="*/ 19 h 231"/>
                <a:gd name="T8" fmla="*/ 3 w 168"/>
                <a:gd name="T9" fmla="*/ 22 h 231"/>
                <a:gd name="T10" fmla="*/ 2 w 168"/>
                <a:gd name="T11" fmla="*/ 28 h 231"/>
                <a:gd name="T12" fmla="*/ 1 w 168"/>
                <a:gd name="T13" fmla="*/ 33 h 231"/>
                <a:gd name="T14" fmla="*/ 1 w 168"/>
                <a:gd name="T15" fmla="*/ 35 h 231"/>
                <a:gd name="T16" fmla="*/ 3 w 168"/>
                <a:gd name="T17" fmla="*/ 35 h 231"/>
                <a:gd name="T18" fmla="*/ 5 w 168"/>
                <a:gd name="T19" fmla="*/ 34 h 231"/>
                <a:gd name="T20" fmla="*/ 6 w 168"/>
                <a:gd name="T21" fmla="*/ 34 h 231"/>
                <a:gd name="T22" fmla="*/ 9 w 168"/>
                <a:gd name="T23" fmla="*/ 35 h 231"/>
                <a:gd name="T24" fmla="*/ 9 w 168"/>
                <a:gd name="T25" fmla="*/ 36 h 231"/>
                <a:gd name="T26" fmla="*/ 8 w 168"/>
                <a:gd name="T27" fmla="*/ 39 h 231"/>
                <a:gd name="T28" fmla="*/ 9 w 168"/>
                <a:gd name="T29" fmla="*/ 40 h 231"/>
                <a:gd name="T30" fmla="*/ 11 w 168"/>
                <a:gd name="T31" fmla="*/ 40 h 231"/>
                <a:gd name="T32" fmla="*/ 13 w 168"/>
                <a:gd name="T33" fmla="*/ 40 h 231"/>
                <a:gd name="T34" fmla="*/ 16 w 168"/>
                <a:gd name="T35" fmla="*/ 39 h 231"/>
                <a:gd name="T36" fmla="*/ 17 w 168"/>
                <a:gd name="T37" fmla="*/ 43 h 231"/>
                <a:gd name="T38" fmla="*/ 15 w 168"/>
                <a:gd name="T39" fmla="*/ 44 h 231"/>
                <a:gd name="T40" fmla="*/ 13 w 168"/>
                <a:gd name="T41" fmla="*/ 46 h 231"/>
                <a:gd name="T42" fmla="*/ 13 w 168"/>
                <a:gd name="T43" fmla="*/ 49 h 231"/>
                <a:gd name="T44" fmla="*/ 14 w 168"/>
                <a:gd name="T45" fmla="*/ 49 h 231"/>
                <a:gd name="T46" fmla="*/ 18 w 168"/>
                <a:gd name="T47" fmla="*/ 49 h 231"/>
                <a:gd name="T48" fmla="*/ 19 w 168"/>
                <a:gd name="T49" fmla="*/ 51 h 231"/>
                <a:gd name="T50" fmla="*/ 18 w 168"/>
                <a:gd name="T51" fmla="*/ 54 h 231"/>
                <a:gd name="T52" fmla="*/ 17 w 168"/>
                <a:gd name="T53" fmla="*/ 56 h 231"/>
                <a:gd name="T54" fmla="*/ 19 w 168"/>
                <a:gd name="T55" fmla="*/ 57 h 231"/>
                <a:gd name="T56" fmla="*/ 21 w 168"/>
                <a:gd name="T57" fmla="*/ 56 h 231"/>
                <a:gd name="T58" fmla="*/ 22 w 168"/>
                <a:gd name="T59" fmla="*/ 54 h 231"/>
                <a:gd name="T60" fmla="*/ 25 w 168"/>
                <a:gd name="T61" fmla="*/ 50 h 231"/>
                <a:gd name="T62" fmla="*/ 28 w 168"/>
                <a:gd name="T63" fmla="*/ 46 h 231"/>
                <a:gd name="T64" fmla="*/ 31 w 168"/>
                <a:gd name="T65" fmla="*/ 43 h 231"/>
                <a:gd name="T66" fmla="*/ 34 w 168"/>
                <a:gd name="T67" fmla="*/ 41 h 231"/>
                <a:gd name="T68" fmla="*/ 35 w 168"/>
                <a:gd name="T69" fmla="*/ 37 h 231"/>
                <a:gd name="T70" fmla="*/ 33 w 168"/>
                <a:gd name="T71" fmla="*/ 33 h 231"/>
                <a:gd name="T72" fmla="*/ 34 w 168"/>
                <a:gd name="T73" fmla="*/ 28 h 231"/>
                <a:gd name="T74" fmla="*/ 36 w 168"/>
                <a:gd name="T75" fmla="*/ 27 h 231"/>
                <a:gd name="T76" fmla="*/ 39 w 168"/>
                <a:gd name="T77" fmla="*/ 26 h 231"/>
                <a:gd name="T78" fmla="*/ 41 w 168"/>
                <a:gd name="T79" fmla="*/ 24 h 231"/>
                <a:gd name="T80" fmla="*/ 42 w 168"/>
                <a:gd name="T81" fmla="*/ 20 h 231"/>
                <a:gd name="T82" fmla="*/ 42 w 168"/>
                <a:gd name="T83" fmla="*/ 12 h 231"/>
                <a:gd name="T84" fmla="*/ 39 w 168"/>
                <a:gd name="T85" fmla="*/ 4 h 231"/>
                <a:gd name="T86" fmla="*/ 37 w 168"/>
                <a:gd name="T87" fmla="*/ 3 h 231"/>
                <a:gd name="T88" fmla="*/ 34 w 168"/>
                <a:gd name="T89" fmla="*/ 3 h 231"/>
                <a:gd name="T90" fmla="*/ 30 w 168"/>
                <a:gd name="T91" fmla="*/ 5 h 231"/>
                <a:gd name="T92" fmla="*/ 28 w 168"/>
                <a:gd name="T93" fmla="*/ 8 h 231"/>
                <a:gd name="T94" fmla="*/ 29 w 168"/>
                <a:gd name="T95" fmla="*/ 14 h 231"/>
                <a:gd name="T96" fmla="*/ 30 w 168"/>
                <a:gd name="T97" fmla="*/ 17 h 231"/>
                <a:gd name="T98" fmla="*/ 25 w 168"/>
                <a:gd name="T99" fmla="*/ 19 h 231"/>
                <a:gd name="T100" fmla="*/ 23 w 168"/>
                <a:gd name="T101" fmla="*/ 16 h 231"/>
                <a:gd name="T102" fmla="*/ 20 w 168"/>
                <a:gd name="T103" fmla="*/ 12 h 231"/>
                <a:gd name="T104" fmla="*/ 17 w 168"/>
                <a:gd name="T105" fmla="*/ 10 h 231"/>
                <a:gd name="T106" fmla="*/ 14 w 168"/>
                <a:gd name="T107" fmla="*/ 7 h 231"/>
                <a:gd name="T108" fmla="*/ 13 w 168"/>
                <a:gd name="T109" fmla="*/ 2 h 231"/>
                <a:gd name="T110" fmla="*/ 12 w 168"/>
                <a:gd name="T111" fmla="*/ 0 h 231"/>
                <a:gd name="T112" fmla="*/ 9 w 168"/>
                <a:gd name="T113" fmla="*/ 0 h 231"/>
                <a:gd name="T114" fmla="*/ 5 w 168"/>
                <a:gd name="T115" fmla="*/ 0 h 231"/>
                <a:gd name="T116" fmla="*/ 3 w 168"/>
                <a:gd name="T117" fmla="*/ 1 h 23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68"/>
                <a:gd name="T178" fmla="*/ 0 h 231"/>
                <a:gd name="T179" fmla="*/ 168 w 168"/>
                <a:gd name="T180" fmla="*/ 231 h 23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68" h="231">
                  <a:moveTo>
                    <a:pt x="4" y="12"/>
                  </a:moveTo>
                  <a:lnTo>
                    <a:pt x="3" y="19"/>
                  </a:lnTo>
                  <a:lnTo>
                    <a:pt x="2" y="35"/>
                  </a:lnTo>
                  <a:lnTo>
                    <a:pt x="1" y="51"/>
                  </a:lnTo>
                  <a:lnTo>
                    <a:pt x="0" y="60"/>
                  </a:lnTo>
                  <a:lnTo>
                    <a:pt x="1" y="65"/>
                  </a:lnTo>
                  <a:lnTo>
                    <a:pt x="3" y="72"/>
                  </a:lnTo>
                  <a:lnTo>
                    <a:pt x="5" y="79"/>
                  </a:lnTo>
                  <a:lnTo>
                    <a:pt x="9" y="83"/>
                  </a:lnTo>
                  <a:lnTo>
                    <a:pt x="10" y="89"/>
                  </a:lnTo>
                  <a:lnTo>
                    <a:pt x="9" y="101"/>
                  </a:lnTo>
                  <a:lnTo>
                    <a:pt x="8" y="113"/>
                  </a:lnTo>
                  <a:lnTo>
                    <a:pt x="6" y="124"/>
                  </a:lnTo>
                  <a:lnTo>
                    <a:pt x="5" y="132"/>
                  </a:lnTo>
                  <a:lnTo>
                    <a:pt x="5" y="136"/>
                  </a:lnTo>
                  <a:lnTo>
                    <a:pt x="4" y="140"/>
                  </a:lnTo>
                  <a:lnTo>
                    <a:pt x="6" y="142"/>
                  </a:lnTo>
                  <a:lnTo>
                    <a:pt x="10" y="142"/>
                  </a:lnTo>
                  <a:lnTo>
                    <a:pt x="15" y="141"/>
                  </a:lnTo>
                  <a:lnTo>
                    <a:pt x="18" y="139"/>
                  </a:lnTo>
                  <a:lnTo>
                    <a:pt x="23" y="137"/>
                  </a:lnTo>
                  <a:lnTo>
                    <a:pt x="27" y="137"/>
                  </a:lnTo>
                  <a:lnTo>
                    <a:pt x="31" y="137"/>
                  </a:lnTo>
                  <a:lnTo>
                    <a:pt x="33" y="140"/>
                  </a:lnTo>
                  <a:lnTo>
                    <a:pt x="34" y="142"/>
                  </a:lnTo>
                  <a:lnTo>
                    <a:pt x="34" y="147"/>
                  </a:lnTo>
                  <a:lnTo>
                    <a:pt x="33" y="152"/>
                  </a:lnTo>
                  <a:lnTo>
                    <a:pt x="32" y="158"/>
                  </a:lnTo>
                  <a:lnTo>
                    <a:pt x="31" y="160"/>
                  </a:lnTo>
                  <a:lnTo>
                    <a:pt x="33" y="160"/>
                  </a:lnTo>
                  <a:lnTo>
                    <a:pt x="38" y="160"/>
                  </a:lnTo>
                  <a:lnTo>
                    <a:pt x="43" y="160"/>
                  </a:lnTo>
                  <a:lnTo>
                    <a:pt x="48" y="162"/>
                  </a:lnTo>
                  <a:lnTo>
                    <a:pt x="53" y="162"/>
                  </a:lnTo>
                  <a:lnTo>
                    <a:pt x="59" y="160"/>
                  </a:lnTo>
                  <a:lnTo>
                    <a:pt x="64" y="159"/>
                  </a:lnTo>
                  <a:lnTo>
                    <a:pt x="66" y="158"/>
                  </a:lnTo>
                  <a:lnTo>
                    <a:pt x="68" y="175"/>
                  </a:lnTo>
                  <a:lnTo>
                    <a:pt x="65" y="177"/>
                  </a:lnTo>
                  <a:lnTo>
                    <a:pt x="61" y="179"/>
                  </a:lnTo>
                  <a:lnTo>
                    <a:pt x="55" y="183"/>
                  </a:lnTo>
                  <a:lnTo>
                    <a:pt x="53" y="187"/>
                  </a:lnTo>
                  <a:lnTo>
                    <a:pt x="53" y="192"/>
                  </a:lnTo>
                  <a:lnTo>
                    <a:pt x="54" y="196"/>
                  </a:lnTo>
                  <a:lnTo>
                    <a:pt x="56" y="198"/>
                  </a:lnTo>
                  <a:lnTo>
                    <a:pt x="59" y="196"/>
                  </a:lnTo>
                  <a:lnTo>
                    <a:pt x="64" y="195"/>
                  </a:lnTo>
                  <a:lnTo>
                    <a:pt x="69" y="196"/>
                  </a:lnTo>
                  <a:lnTo>
                    <a:pt x="72" y="201"/>
                  </a:lnTo>
                  <a:lnTo>
                    <a:pt x="73" y="205"/>
                  </a:lnTo>
                  <a:lnTo>
                    <a:pt x="72" y="210"/>
                  </a:lnTo>
                  <a:lnTo>
                    <a:pt x="69" y="216"/>
                  </a:lnTo>
                  <a:lnTo>
                    <a:pt x="66" y="222"/>
                  </a:lnTo>
                  <a:lnTo>
                    <a:pt x="66" y="226"/>
                  </a:lnTo>
                  <a:lnTo>
                    <a:pt x="70" y="230"/>
                  </a:lnTo>
                  <a:lnTo>
                    <a:pt x="73" y="231"/>
                  </a:lnTo>
                  <a:lnTo>
                    <a:pt x="78" y="231"/>
                  </a:lnTo>
                  <a:lnTo>
                    <a:pt x="84" y="227"/>
                  </a:lnTo>
                  <a:lnTo>
                    <a:pt x="87" y="224"/>
                  </a:lnTo>
                  <a:lnTo>
                    <a:pt x="91" y="217"/>
                  </a:lnTo>
                  <a:lnTo>
                    <a:pt x="96" y="210"/>
                  </a:lnTo>
                  <a:lnTo>
                    <a:pt x="102" y="202"/>
                  </a:lnTo>
                  <a:lnTo>
                    <a:pt x="108" y="194"/>
                  </a:lnTo>
                  <a:lnTo>
                    <a:pt x="114" y="186"/>
                  </a:lnTo>
                  <a:lnTo>
                    <a:pt x="119" y="180"/>
                  </a:lnTo>
                  <a:lnTo>
                    <a:pt x="124" y="175"/>
                  </a:lnTo>
                  <a:lnTo>
                    <a:pt x="132" y="171"/>
                  </a:lnTo>
                  <a:lnTo>
                    <a:pt x="136" y="165"/>
                  </a:lnTo>
                  <a:lnTo>
                    <a:pt x="138" y="159"/>
                  </a:lnTo>
                  <a:lnTo>
                    <a:pt x="137" y="151"/>
                  </a:lnTo>
                  <a:lnTo>
                    <a:pt x="134" y="142"/>
                  </a:lnTo>
                  <a:lnTo>
                    <a:pt x="131" y="133"/>
                  </a:lnTo>
                  <a:lnTo>
                    <a:pt x="131" y="122"/>
                  </a:lnTo>
                  <a:lnTo>
                    <a:pt x="134" y="114"/>
                  </a:lnTo>
                  <a:lnTo>
                    <a:pt x="139" y="112"/>
                  </a:lnTo>
                  <a:lnTo>
                    <a:pt x="144" y="110"/>
                  </a:lnTo>
                  <a:lnTo>
                    <a:pt x="149" y="107"/>
                  </a:lnTo>
                  <a:lnTo>
                    <a:pt x="155" y="104"/>
                  </a:lnTo>
                  <a:lnTo>
                    <a:pt x="160" y="101"/>
                  </a:lnTo>
                  <a:lnTo>
                    <a:pt x="164" y="97"/>
                  </a:lnTo>
                  <a:lnTo>
                    <a:pt x="167" y="91"/>
                  </a:lnTo>
                  <a:lnTo>
                    <a:pt x="167" y="83"/>
                  </a:lnTo>
                  <a:lnTo>
                    <a:pt x="167" y="66"/>
                  </a:lnTo>
                  <a:lnTo>
                    <a:pt x="168" y="50"/>
                  </a:lnTo>
                  <a:lnTo>
                    <a:pt x="165" y="34"/>
                  </a:lnTo>
                  <a:lnTo>
                    <a:pt x="155" y="18"/>
                  </a:lnTo>
                  <a:lnTo>
                    <a:pt x="151" y="15"/>
                  </a:lnTo>
                  <a:lnTo>
                    <a:pt x="145" y="13"/>
                  </a:lnTo>
                  <a:lnTo>
                    <a:pt x="139" y="13"/>
                  </a:lnTo>
                  <a:lnTo>
                    <a:pt x="133" y="15"/>
                  </a:lnTo>
                  <a:lnTo>
                    <a:pt x="126" y="18"/>
                  </a:lnTo>
                  <a:lnTo>
                    <a:pt x="122" y="22"/>
                  </a:lnTo>
                  <a:lnTo>
                    <a:pt x="117" y="28"/>
                  </a:lnTo>
                  <a:lnTo>
                    <a:pt x="115" y="35"/>
                  </a:lnTo>
                  <a:lnTo>
                    <a:pt x="115" y="45"/>
                  </a:lnTo>
                  <a:lnTo>
                    <a:pt x="117" y="57"/>
                  </a:lnTo>
                  <a:lnTo>
                    <a:pt x="119" y="66"/>
                  </a:lnTo>
                  <a:lnTo>
                    <a:pt x="121" y="69"/>
                  </a:lnTo>
                  <a:lnTo>
                    <a:pt x="101" y="77"/>
                  </a:lnTo>
                  <a:lnTo>
                    <a:pt x="101" y="76"/>
                  </a:lnTo>
                  <a:lnTo>
                    <a:pt x="99" y="73"/>
                  </a:lnTo>
                  <a:lnTo>
                    <a:pt x="95" y="67"/>
                  </a:lnTo>
                  <a:lnTo>
                    <a:pt x="87" y="58"/>
                  </a:lnTo>
                  <a:lnTo>
                    <a:pt x="80" y="51"/>
                  </a:lnTo>
                  <a:lnTo>
                    <a:pt x="73" y="46"/>
                  </a:lnTo>
                  <a:lnTo>
                    <a:pt x="66" y="43"/>
                  </a:lnTo>
                  <a:lnTo>
                    <a:pt x="59" y="36"/>
                  </a:lnTo>
                  <a:lnTo>
                    <a:pt x="56" y="28"/>
                  </a:lnTo>
                  <a:lnTo>
                    <a:pt x="56" y="18"/>
                  </a:lnTo>
                  <a:lnTo>
                    <a:pt x="55" y="8"/>
                  </a:lnTo>
                  <a:lnTo>
                    <a:pt x="51" y="3"/>
                  </a:lnTo>
                  <a:lnTo>
                    <a:pt x="48" y="1"/>
                  </a:lnTo>
                  <a:lnTo>
                    <a:pt x="42" y="0"/>
                  </a:lnTo>
                  <a:lnTo>
                    <a:pt x="36" y="0"/>
                  </a:lnTo>
                  <a:lnTo>
                    <a:pt x="30" y="0"/>
                  </a:lnTo>
                  <a:lnTo>
                    <a:pt x="23" y="1"/>
                  </a:lnTo>
                  <a:lnTo>
                    <a:pt x="16" y="4"/>
                  </a:lnTo>
                  <a:lnTo>
                    <a:pt x="9" y="7"/>
                  </a:lnTo>
                  <a:lnTo>
                    <a:pt x="4" y="12"/>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8" name="Freeform 40"/>
            <p:cNvSpPr>
              <a:spLocks/>
            </p:cNvSpPr>
            <p:nvPr/>
          </p:nvSpPr>
          <p:spPr bwMode="auto">
            <a:xfrm>
              <a:off x="3888" y="2686"/>
              <a:ext cx="30" cy="27"/>
            </a:xfrm>
            <a:custGeom>
              <a:avLst/>
              <a:gdLst>
                <a:gd name="T0" fmla="*/ 4 w 60"/>
                <a:gd name="T1" fmla="*/ 12 h 54"/>
                <a:gd name="T2" fmla="*/ 4 w 60"/>
                <a:gd name="T3" fmla="*/ 10 h 54"/>
                <a:gd name="T4" fmla="*/ 2 w 60"/>
                <a:gd name="T5" fmla="*/ 7 h 54"/>
                <a:gd name="T6" fmla="*/ 1 w 60"/>
                <a:gd name="T7" fmla="*/ 7 h 54"/>
                <a:gd name="T8" fmla="*/ 0 w 60"/>
                <a:gd name="T9" fmla="*/ 6 h 54"/>
                <a:gd name="T10" fmla="*/ 1 w 60"/>
                <a:gd name="T11" fmla="*/ 6 h 54"/>
                <a:gd name="T12" fmla="*/ 2 w 60"/>
                <a:gd name="T13" fmla="*/ 5 h 54"/>
                <a:gd name="T14" fmla="*/ 3 w 60"/>
                <a:gd name="T15" fmla="*/ 5 h 54"/>
                <a:gd name="T16" fmla="*/ 4 w 60"/>
                <a:gd name="T17" fmla="*/ 3 h 54"/>
                <a:gd name="T18" fmla="*/ 5 w 60"/>
                <a:gd name="T19" fmla="*/ 3 h 54"/>
                <a:gd name="T20" fmla="*/ 6 w 60"/>
                <a:gd name="T21" fmla="*/ 2 h 54"/>
                <a:gd name="T22" fmla="*/ 8 w 60"/>
                <a:gd name="T23" fmla="*/ 1 h 54"/>
                <a:gd name="T24" fmla="*/ 10 w 60"/>
                <a:gd name="T25" fmla="*/ 0 h 54"/>
                <a:gd name="T26" fmla="*/ 11 w 60"/>
                <a:gd name="T27" fmla="*/ 1 h 54"/>
                <a:gd name="T28" fmla="*/ 12 w 60"/>
                <a:gd name="T29" fmla="*/ 1 h 54"/>
                <a:gd name="T30" fmla="*/ 13 w 60"/>
                <a:gd name="T31" fmla="*/ 1 h 54"/>
                <a:gd name="T32" fmla="*/ 14 w 60"/>
                <a:gd name="T33" fmla="*/ 2 h 54"/>
                <a:gd name="T34" fmla="*/ 14 w 60"/>
                <a:gd name="T35" fmla="*/ 3 h 54"/>
                <a:gd name="T36" fmla="*/ 12 w 60"/>
                <a:gd name="T37" fmla="*/ 3 h 54"/>
                <a:gd name="T38" fmla="*/ 9 w 60"/>
                <a:gd name="T39" fmla="*/ 5 h 54"/>
                <a:gd name="T40" fmla="*/ 8 w 60"/>
                <a:gd name="T41" fmla="*/ 6 h 54"/>
                <a:gd name="T42" fmla="*/ 10 w 60"/>
                <a:gd name="T43" fmla="*/ 7 h 54"/>
                <a:gd name="T44" fmla="*/ 10 w 60"/>
                <a:gd name="T45" fmla="*/ 7 h 54"/>
                <a:gd name="T46" fmla="*/ 12 w 60"/>
                <a:gd name="T47" fmla="*/ 6 h 54"/>
                <a:gd name="T48" fmla="*/ 13 w 60"/>
                <a:gd name="T49" fmla="*/ 6 h 54"/>
                <a:gd name="T50" fmla="*/ 14 w 60"/>
                <a:gd name="T51" fmla="*/ 6 h 54"/>
                <a:gd name="T52" fmla="*/ 15 w 60"/>
                <a:gd name="T53" fmla="*/ 6 h 54"/>
                <a:gd name="T54" fmla="*/ 15 w 60"/>
                <a:gd name="T55" fmla="*/ 6 h 54"/>
                <a:gd name="T56" fmla="*/ 15 w 60"/>
                <a:gd name="T57" fmla="*/ 7 h 54"/>
                <a:gd name="T58" fmla="*/ 15 w 60"/>
                <a:gd name="T59" fmla="*/ 7 h 54"/>
                <a:gd name="T60" fmla="*/ 15 w 60"/>
                <a:gd name="T61" fmla="*/ 7 h 54"/>
                <a:gd name="T62" fmla="*/ 15 w 60"/>
                <a:gd name="T63" fmla="*/ 8 h 54"/>
                <a:gd name="T64" fmla="*/ 13 w 60"/>
                <a:gd name="T65" fmla="*/ 10 h 54"/>
                <a:gd name="T66" fmla="*/ 12 w 60"/>
                <a:gd name="T67" fmla="*/ 11 h 54"/>
                <a:gd name="T68" fmla="*/ 11 w 60"/>
                <a:gd name="T69" fmla="*/ 12 h 54"/>
                <a:gd name="T70" fmla="*/ 10 w 60"/>
                <a:gd name="T71" fmla="*/ 12 h 54"/>
                <a:gd name="T72" fmla="*/ 9 w 60"/>
                <a:gd name="T73" fmla="*/ 13 h 54"/>
                <a:gd name="T74" fmla="*/ 7 w 60"/>
                <a:gd name="T75" fmla="*/ 13 h 54"/>
                <a:gd name="T76" fmla="*/ 6 w 60"/>
                <a:gd name="T77" fmla="*/ 14 h 54"/>
                <a:gd name="T78" fmla="*/ 5 w 60"/>
                <a:gd name="T79" fmla="*/ 14 h 54"/>
                <a:gd name="T80" fmla="*/ 4 w 60"/>
                <a:gd name="T81" fmla="*/ 13 h 54"/>
                <a:gd name="T82" fmla="*/ 4 w 60"/>
                <a:gd name="T83" fmla="*/ 12 h 5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60"/>
                <a:gd name="T127" fmla="*/ 0 h 54"/>
                <a:gd name="T128" fmla="*/ 60 w 60"/>
                <a:gd name="T129" fmla="*/ 54 h 5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60" h="54">
                  <a:moveTo>
                    <a:pt x="15" y="48"/>
                  </a:moveTo>
                  <a:lnTo>
                    <a:pt x="14" y="39"/>
                  </a:lnTo>
                  <a:lnTo>
                    <a:pt x="8" y="31"/>
                  </a:lnTo>
                  <a:lnTo>
                    <a:pt x="2" y="26"/>
                  </a:lnTo>
                  <a:lnTo>
                    <a:pt x="0" y="24"/>
                  </a:lnTo>
                  <a:lnTo>
                    <a:pt x="1" y="23"/>
                  </a:lnTo>
                  <a:lnTo>
                    <a:pt x="5" y="19"/>
                  </a:lnTo>
                  <a:lnTo>
                    <a:pt x="9" y="17"/>
                  </a:lnTo>
                  <a:lnTo>
                    <a:pt x="13" y="15"/>
                  </a:lnTo>
                  <a:lnTo>
                    <a:pt x="17" y="12"/>
                  </a:lnTo>
                  <a:lnTo>
                    <a:pt x="24" y="7"/>
                  </a:lnTo>
                  <a:lnTo>
                    <a:pt x="31" y="2"/>
                  </a:lnTo>
                  <a:lnTo>
                    <a:pt x="38" y="0"/>
                  </a:lnTo>
                  <a:lnTo>
                    <a:pt x="44" y="1"/>
                  </a:lnTo>
                  <a:lnTo>
                    <a:pt x="47" y="2"/>
                  </a:lnTo>
                  <a:lnTo>
                    <a:pt x="51" y="4"/>
                  </a:lnTo>
                  <a:lnTo>
                    <a:pt x="54" y="7"/>
                  </a:lnTo>
                  <a:lnTo>
                    <a:pt x="53" y="10"/>
                  </a:lnTo>
                  <a:lnTo>
                    <a:pt x="45" y="15"/>
                  </a:lnTo>
                  <a:lnTo>
                    <a:pt x="36" y="19"/>
                  </a:lnTo>
                  <a:lnTo>
                    <a:pt x="31" y="22"/>
                  </a:lnTo>
                  <a:lnTo>
                    <a:pt x="37" y="25"/>
                  </a:lnTo>
                  <a:lnTo>
                    <a:pt x="39" y="25"/>
                  </a:lnTo>
                  <a:lnTo>
                    <a:pt x="45" y="23"/>
                  </a:lnTo>
                  <a:lnTo>
                    <a:pt x="51" y="22"/>
                  </a:lnTo>
                  <a:lnTo>
                    <a:pt x="55" y="22"/>
                  </a:lnTo>
                  <a:lnTo>
                    <a:pt x="58" y="23"/>
                  </a:lnTo>
                  <a:lnTo>
                    <a:pt x="60" y="24"/>
                  </a:lnTo>
                  <a:lnTo>
                    <a:pt x="60" y="25"/>
                  </a:lnTo>
                  <a:lnTo>
                    <a:pt x="60" y="26"/>
                  </a:lnTo>
                  <a:lnTo>
                    <a:pt x="59" y="29"/>
                  </a:lnTo>
                  <a:lnTo>
                    <a:pt x="57" y="32"/>
                  </a:lnTo>
                  <a:lnTo>
                    <a:pt x="52" y="38"/>
                  </a:lnTo>
                  <a:lnTo>
                    <a:pt x="47" y="42"/>
                  </a:lnTo>
                  <a:lnTo>
                    <a:pt x="44" y="45"/>
                  </a:lnTo>
                  <a:lnTo>
                    <a:pt x="38" y="47"/>
                  </a:lnTo>
                  <a:lnTo>
                    <a:pt x="33" y="49"/>
                  </a:lnTo>
                  <a:lnTo>
                    <a:pt x="28" y="52"/>
                  </a:lnTo>
                  <a:lnTo>
                    <a:pt x="22" y="53"/>
                  </a:lnTo>
                  <a:lnTo>
                    <a:pt x="19" y="54"/>
                  </a:lnTo>
                  <a:lnTo>
                    <a:pt x="15" y="52"/>
                  </a:lnTo>
                  <a:lnTo>
                    <a:pt x="15"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9" name="Freeform 41"/>
            <p:cNvSpPr>
              <a:spLocks/>
            </p:cNvSpPr>
            <p:nvPr/>
          </p:nvSpPr>
          <p:spPr bwMode="auto">
            <a:xfrm>
              <a:off x="3871" y="2628"/>
              <a:ext cx="33" cy="25"/>
            </a:xfrm>
            <a:custGeom>
              <a:avLst/>
              <a:gdLst>
                <a:gd name="T0" fmla="*/ 5 w 65"/>
                <a:gd name="T1" fmla="*/ 12 h 51"/>
                <a:gd name="T2" fmla="*/ 0 w 65"/>
                <a:gd name="T3" fmla="*/ 7 h 51"/>
                <a:gd name="T4" fmla="*/ 4 w 65"/>
                <a:gd name="T5" fmla="*/ 4 h 51"/>
                <a:gd name="T6" fmla="*/ 7 w 65"/>
                <a:gd name="T7" fmla="*/ 5 h 51"/>
                <a:gd name="T8" fmla="*/ 7 w 65"/>
                <a:gd name="T9" fmla="*/ 1 h 51"/>
                <a:gd name="T10" fmla="*/ 10 w 65"/>
                <a:gd name="T11" fmla="*/ 0 h 51"/>
                <a:gd name="T12" fmla="*/ 14 w 65"/>
                <a:gd name="T13" fmla="*/ 4 h 51"/>
                <a:gd name="T14" fmla="*/ 17 w 65"/>
                <a:gd name="T15" fmla="*/ 9 h 51"/>
                <a:gd name="T16" fmla="*/ 12 w 65"/>
                <a:gd name="T17" fmla="*/ 5 h 51"/>
                <a:gd name="T18" fmla="*/ 12 w 65"/>
                <a:gd name="T19" fmla="*/ 9 h 51"/>
                <a:gd name="T20" fmla="*/ 9 w 65"/>
                <a:gd name="T21" fmla="*/ 11 h 51"/>
                <a:gd name="T22" fmla="*/ 5 w 65"/>
                <a:gd name="T23" fmla="*/ 12 h 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65"/>
                <a:gd name="T37" fmla="*/ 0 h 51"/>
                <a:gd name="T38" fmla="*/ 65 w 65"/>
                <a:gd name="T39" fmla="*/ 51 h 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65" h="51">
                  <a:moveTo>
                    <a:pt x="20" y="51"/>
                  </a:moveTo>
                  <a:lnTo>
                    <a:pt x="0" y="28"/>
                  </a:lnTo>
                  <a:lnTo>
                    <a:pt x="13" y="17"/>
                  </a:lnTo>
                  <a:lnTo>
                    <a:pt x="27" y="22"/>
                  </a:lnTo>
                  <a:lnTo>
                    <a:pt x="27" y="6"/>
                  </a:lnTo>
                  <a:lnTo>
                    <a:pt x="40" y="0"/>
                  </a:lnTo>
                  <a:lnTo>
                    <a:pt x="53" y="18"/>
                  </a:lnTo>
                  <a:lnTo>
                    <a:pt x="65" y="36"/>
                  </a:lnTo>
                  <a:lnTo>
                    <a:pt x="46" y="21"/>
                  </a:lnTo>
                  <a:lnTo>
                    <a:pt x="48" y="38"/>
                  </a:lnTo>
                  <a:lnTo>
                    <a:pt x="34" y="44"/>
                  </a:lnTo>
                  <a:lnTo>
                    <a:pt x="20" y="51"/>
                  </a:lnTo>
                  <a:close/>
                </a:path>
              </a:pathLst>
            </a:custGeom>
            <a:solidFill>
              <a:srgbClr val="8C19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0" name="Freeform 42"/>
            <p:cNvSpPr>
              <a:spLocks/>
            </p:cNvSpPr>
            <p:nvPr/>
          </p:nvSpPr>
          <p:spPr bwMode="auto">
            <a:xfrm>
              <a:off x="3946" y="2674"/>
              <a:ext cx="15" cy="23"/>
            </a:xfrm>
            <a:custGeom>
              <a:avLst/>
              <a:gdLst>
                <a:gd name="T0" fmla="*/ 8 w 30"/>
                <a:gd name="T1" fmla="*/ 2 h 46"/>
                <a:gd name="T2" fmla="*/ 8 w 30"/>
                <a:gd name="T3" fmla="*/ 1 h 46"/>
                <a:gd name="T4" fmla="*/ 7 w 30"/>
                <a:gd name="T5" fmla="*/ 1 h 46"/>
                <a:gd name="T6" fmla="*/ 5 w 30"/>
                <a:gd name="T7" fmla="*/ 0 h 46"/>
                <a:gd name="T8" fmla="*/ 4 w 30"/>
                <a:gd name="T9" fmla="*/ 0 h 46"/>
                <a:gd name="T10" fmla="*/ 2 w 30"/>
                <a:gd name="T11" fmla="*/ 1 h 46"/>
                <a:gd name="T12" fmla="*/ 1 w 30"/>
                <a:gd name="T13" fmla="*/ 1 h 46"/>
                <a:gd name="T14" fmla="*/ 0 w 30"/>
                <a:gd name="T15" fmla="*/ 3 h 46"/>
                <a:gd name="T16" fmla="*/ 0 w 30"/>
                <a:gd name="T17" fmla="*/ 3 h 46"/>
                <a:gd name="T18" fmla="*/ 1 w 30"/>
                <a:gd name="T19" fmla="*/ 5 h 46"/>
                <a:gd name="T20" fmla="*/ 1 w 30"/>
                <a:gd name="T21" fmla="*/ 6 h 46"/>
                <a:gd name="T22" fmla="*/ 1 w 30"/>
                <a:gd name="T23" fmla="*/ 6 h 46"/>
                <a:gd name="T24" fmla="*/ 2 w 30"/>
                <a:gd name="T25" fmla="*/ 6 h 46"/>
                <a:gd name="T26" fmla="*/ 2 w 30"/>
                <a:gd name="T27" fmla="*/ 6 h 46"/>
                <a:gd name="T28" fmla="*/ 3 w 30"/>
                <a:gd name="T29" fmla="*/ 6 h 46"/>
                <a:gd name="T30" fmla="*/ 4 w 30"/>
                <a:gd name="T31" fmla="*/ 6 h 46"/>
                <a:gd name="T32" fmla="*/ 4 w 30"/>
                <a:gd name="T33" fmla="*/ 6 h 46"/>
                <a:gd name="T34" fmla="*/ 5 w 30"/>
                <a:gd name="T35" fmla="*/ 7 h 46"/>
                <a:gd name="T36" fmla="*/ 5 w 30"/>
                <a:gd name="T37" fmla="*/ 10 h 46"/>
                <a:gd name="T38" fmla="*/ 4 w 30"/>
                <a:gd name="T39" fmla="*/ 10 h 46"/>
                <a:gd name="T40" fmla="*/ 4 w 30"/>
                <a:gd name="T41" fmla="*/ 11 h 46"/>
                <a:gd name="T42" fmla="*/ 4 w 30"/>
                <a:gd name="T43" fmla="*/ 11 h 46"/>
                <a:gd name="T44" fmla="*/ 4 w 30"/>
                <a:gd name="T45" fmla="*/ 12 h 46"/>
                <a:gd name="T46" fmla="*/ 5 w 30"/>
                <a:gd name="T47" fmla="*/ 12 h 46"/>
                <a:gd name="T48" fmla="*/ 6 w 30"/>
                <a:gd name="T49" fmla="*/ 11 h 46"/>
                <a:gd name="T50" fmla="*/ 7 w 30"/>
                <a:gd name="T51" fmla="*/ 10 h 46"/>
                <a:gd name="T52" fmla="*/ 8 w 30"/>
                <a:gd name="T53" fmla="*/ 8 h 46"/>
                <a:gd name="T54" fmla="*/ 8 w 30"/>
                <a:gd name="T55" fmla="*/ 6 h 46"/>
                <a:gd name="T56" fmla="*/ 7 w 30"/>
                <a:gd name="T57" fmla="*/ 6 h 46"/>
                <a:gd name="T58" fmla="*/ 7 w 30"/>
                <a:gd name="T59" fmla="*/ 5 h 46"/>
                <a:gd name="T60" fmla="*/ 7 w 30"/>
                <a:gd name="T61" fmla="*/ 3 h 46"/>
                <a:gd name="T62" fmla="*/ 8 w 30"/>
                <a:gd name="T63" fmla="*/ 3 h 46"/>
                <a:gd name="T64" fmla="*/ 8 w 30"/>
                <a:gd name="T65" fmla="*/ 2 h 4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0"/>
                <a:gd name="T100" fmla="*/ 0 h 46"/>
                <a:gd name="T101" fmla="*/ 30 w 30"/>
                <a:gd name="T102" fmla="*/ 46 h 4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0" h="46">
                  <a:moveTo>
                    <a:pt x="30" y="8"/>
                  </a:moveTo>
                  <a:lnTo>
                    <a:pt x="29" y="7"/>
                  </a:lnTo>
                  <a:lnTo>
                    <a:pt x="26" y="3"/>
                  </a:lnTo>
                  <a:lnTo>
                    <a:pt x="20" y="0"/>
                  </a:lnTo>
                  <a:lnTo>
                    <a:pt x="13" y="0"/>
                  </a:lnTo>
                  <a:lnTo>
                    <a:pt x="7" y="2"/>
                  </a:lnTo>
                  <a:lnTo>
                    <a:pt x="4" y="7"/>
                  </a:lnTo>
                  <a:lnTo>
                    <a:pt x="0" y="11"/>
                  </a:lnTo>
                  <a:lnTo>
                    <a:pt x="0" y="15"/>
                  </a:lnTo>
                  <a:lnTo>
                    <a:pt x="1" y="18"/>
                  </a:lnTo>
                  <a:lnTo>
                    <a:pt x="1" y="21"/>
                  </a:lnTo>
                  <a:lnTo>
                    <a:pt x="4" y="23"/>
                  </a:lnTo>
                  <a:lnTo>
                    <a:pt x="6" y="24"/>
                  </a:lnTo>
                  <a:lnTo>
                    <a:pt x="8" y="24"/>
                  </a:lnTo>
                  <a:lnTo>
                    <a:pt x="12" y="22"/>
                  </a:lnTo>
                  <a:lnTo>
                    <a:pt x="14" y="22"/>
                  </a:lnTo>
                  <a:lnTo>
                    <a:pt x="16" y="24"/>
                  </a:lnTo>
                  <a:lnTo>
                    <a:pt x="18" y="30"/>
                  </a:lnTo>
                  <a:lnTo>
                    <a:pt x="18" y="37"/>
                  </a:lnTo>
                  <a:lnTo>
                    <a:pt x="16" y="40"/>
                  </a:lnTo>
                  <a:lnTo>
                    <a:pt x="16" y="42"/>
                  </a:lnTo>
                  <a:lnTo>
                    <a:pt x="16" y="44"/>
                  </a:lnTo>
                  <a:lnTo>
                    <a:pt x="16" y="45"/>
                  </a:lnTo>
                  <a:lnTo>
                    <a:pt x="19" y="46"/>
                  </a:lnTo>
                  <a:lnTo>
                    <a:pt x="23" y="44"/>
                  </a:lnTo>
                  <a:lnTo>
                    <a:pt x="28" y="38"/>
                  </a:lnTo>
                  <a:lnTo>
                    <a:pt x="29" y="32"/>
                  </a:lnTo>
                  <a:lnTo>
                    <a:pt x="29" y="26"/>
                  </a:lnTo>
                  <a:lnTo>
                    <a:pt x="28" y="22"/>
                  </a:lnTo>
                  <a:lnTo>
                    <a:pt x="27" y="17"/>
                  </a:lnTo>
                  <a:lnTo>
                    <a:pt x="28" y="12"/>
                  </a:lnTo>
                  <a:lnTo>
                    <a:pt x="29" y="9"/>
                  </a:lnTo>
                  <a:lnTo>
                    <a:pt x="30" y="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1" name="Freeform 43"/>
            <p:cNvSpPr>
              <a:spLocks/>
            </p:cNvSpPr>
            <p:nvPr/>
          </p:nvSpPr>
          <p:spPr bwMode="auto">
            <a:xfrm>
              <a:off x="3956" y="2760"/>
              <a:ext cx="53" cy="28"/>
            </a:xfrm>
            <a:custGeom>
              <a:avLst/>
              <a:gdLst>
                <a:gd name="T0" fmla="*/ 0 w 106"/>
                <a:gd name="T1" fmla="*/ 5 h 57"/>
                <a:gd name="T2" fmla="*/ 2 w 106"/>
                <a:gd name="T3" fmla="*/ 5 h 57"/>
                <a:gd name="T4" fmla="*/ 3 w 106"/>
                <a:gd name="T5" fmla="*/ 5 h 57"/>
                <a:gd name="T6" fmla="*/ 6 w 106"/>
                <a:gd name="T7" fmla="*/ 7 h 57"/>
                <a:gd name="T8" fmla="*/ 7 w 106"/>
                <a:gd name="T9" fmla="*/ 9 h 57"/>
                <a:gd name="T10" fmla="*/ 9 w 106"/>
                <a:gd name="T11" fmla="*/ 11 h 57"/>
                <a:gd name="T12" fmla="*/ 10 w 106"/>
                <a:gd name="T13" fmla="*/ 12 h 57"/>
                <a:gd name="T14" fmla="*/ 12 w 106"/>
                <a:gd name="T15" fmla="*/ 14 h 57"/>
                <a:gd name="T16" fmla="*/ 12 w 106"/>
                <a:gd name="T17" fmla="*/ 14 h 57"/>
                <a:gd name="T18" fmla="*/ 27 w 106"/>
                <a:gd name="T19" fmla="*/ 0 h 57"/>
                <a:gd name="T20" fmla="*/ 27 w 106"/>
                <a:gd name="T21" fmla="*/ 0 h 57"/>
                <a:gd name="T22" fmla="*/ 25 w 106"/>
                <a:gd name="T23" fmla="*/ 0 h 57"/>
                <a:gd name="T24" fmla="*/ 24 w 106"/>
                <a:gd name="T25" fmla="*/ 0 h 57"/>
                <a:gd name="T26" fmla="*/ 22 w 106"/>
                <a:gd name="T27" fmla="*/ 0 h 57"/>
                <a:gd name="T28" fmla="*/ 20 w 106"/>
                <a:gd name="T29" fmla="*/ 0 h 57"/>
                <a:gd name="T30" fmla="*/ 18 w 106"/>
                <a:gd name="T31" fmla="*/ 1 h 57"/>
                <a:gd name="T32" fmla="*/ 15 w 106"/>
                <a:gd name="T33" fmla="*/ 1 h 57"/>
                <a:gd name="T34" fmla="*/ 13 w 106"/>
                <a:gd name="T35" fmla="*/ 1 h 57"/>
                <a:gd name="T36" fmla="*/ 11 w 106"/>
                <a:gd name="T37" fmla="*/ 1 h 57"/>
                <a:gd name="T38" fmla="*/ 9 w 106"/>
                <a:gd name="T39" fmla="*/ 2 h 57"/>
                <a:gd name="T40" fmla="*/ 6 w 106"/>
                <a:gd name="T41" fmla="*/ 3 h 57"/>
                <a:gd name="T42" fmla="*/ 5 w 106"/>
                <a:gd name="T43" fmla="*/ 3 h 57"/>
                <a:gd name="T44" fmla="*/ 3 w 106"/>
                <a:gd name="T45" fmla="*/ 4 h 57"/>
                <a:gd name="T46" fmla="*/ 2 w 106"/>
                <a:gd name="T47" fmla="*/ 4 h 57"/>
                <a:gd name="T48" fmla="*/ 1 w 106"/>
                <a:gd name="T49" fmla="*/ 5 h 57"/>
                <a:gd name="T50" fmla="*/ 0 w 106"/>
                <a:gd name="T51" fmla="*/ 5 h 5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6"/>
                <a:gd name="T79" fmla="*/ 0 h 57"/>
                <a:gd name="T80" fmla="*/ 106 w 106"/>
                <a:gd name="T81" fmla="*/ 57 h 5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6" h="57">
                  <a:moveTo>
                    <a:pt x="0" y="21"/>
                  </a:moveTo>
                  <a:lnTo>
                    <a:pt x="6" y="21"/>
                  </a:lnTo>
                  <a:lnTo>
                    <a:pt x="14" y="23"/>
                  </a:lnTo>
                  <a:lnTo>
                    <a:pt x="22" y="28"/>
                  </a:lnTo>
                  <a:lnTo>
                    <a:pt x="29" y="36"/>
                  </a:lnTo>
                  <a:lnTo>
                    <a:pt x="35" y="44"/>
                  </a:lnTo>
                  <a:lnTo>
                    <a:pt x="40" y="51"/>
                  </a:lnTo>
                  <a:lnTo>
                    <a:pt x="45" y="56"/>
                  </a:lnTo>
                  <a:lnTo>
                    <a:pt x="46" y="57"/>
                  </a:lnTo>
                  <a:lnTo>
                    <a:pt x="106" y="0"/>
                  </a:lnTo>
                  <a:lnTo>
                    <a:pt x="105" y="0"/>
                  </a:lnTo>
                  <a:lnTo>
                    <a:pt x="100" y="0"/>
                  </a:lnTo>
                  <a:lnTo>
                    <a:pt x="95" y="1"/>
                  </a:lnTo>
                  <a:lnTo>
                    <a:pt x="88" y="1"/>
                  </a:lnTo>
                  <a:lnTo>
                    <a:pt x="78" y="3"/>
                  </a:lnTo>
                  <a:lnTo>
                    <a:pt x="69" y="4"/>
                  </a:lnTo>
                  <a:lnTo>
                    <a:pt x="60" y="5"/>
                  </a:lnTo>
                  <a:lnTo>
                    <a:pt x="51" y="6"/>
                  </a:lnTo>
                  <a:lnTo>
                    <a:pt x="42" y="7"/>
                  </a:lnTo>
                  <a:lnTo>
                    <a:pt x="33" y="10"/>
                  </a:lnTo>
                  <a:lnTo>
                    <a:pt x="24" y="12"/>
                  </a:lnTo>
                  <a:lnTo>
                    <a:pt x="17" y="15"/>
                  </a:lnTo>
                  <a:lnTo>
                    <a:pt x="10" y="18"/>
                  </a:lnTo>
                  <a:lnTo>
                    <a:pt x="5" y="19"/>
                  </a:lnTo>
                  <a:lnTo>
                    <a:pt x="1" y="21"/>
                  </a:lnTo>
                  <a:lnTo>
                    <a:pt x="0" y="21"/>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2" name="Freeform 44"/>
            <p:cNvSpPr>
              <a:spLocks/>
            </p:cNvSpPr>
            <p:nvPr/>
          </p:nvSpPr>
          <p:spPr bwMode="auto">
            <a:xfrm>
              <a:off x="3765" y="2913"/>
              <a:ext cx="197" cy="101"/>
            </a:xfrm>
            <a:custGeom>
              <a:avLst/>
              <a:gdLst>
                <a:gd name="T0" fmla="*/ 94 w 396"/>
                <a:gd name="T1" fmla="*/ 1 h 200"/>
                <a:gd name="T2" fmla="*/ 92 w 396"/>
                <a:gd name="T3" fmla="*/ 4 h 200"/>
                <a:gd name="T4" fmla="*/ 89 w 396"/>
                <a:gd name="T5" fmla="*/ 10 h 200"/>
                <a:gd name="T6" fmla="*/ 87 w 396"/>
                <a:gd name="T7" fmla="*/ 15 h 200"/>
                <a:gd name="T8" fmla="*/ 89 w 396"/>
                <a:gd name="T9" fmla="*/ 22 h 200"/>
                <a:gd name="T10" fmla="*/ 92 w 396"/>
                <a:gd name="T11" fmla="*/ 30 h 200"/>
                <a:gd name="T12" fmla="*/ 93 w 396"/>
                <a:gd name="T13" fmla="*/ 33 h 200"/>
                <a:gd name="T14" fmla="*/ 91 w 396"/>
                <a:gd name="T15" fmla="*/ 31 h 200"/>
                <a:gd name="T16" fmla="*/ 87 w 396"/>
                <a:gd name="T17" fmla="*/ 28 h 200"/>
                <a:gd name="T18" fmla="*/ 84 w 396"/>
                <a:gd name="T19" fmla="*/ 24 h 200"/>
                <a:gd name="T20" fmla="*/ 80 w 396"/>
                <a:gd name="T21" fmla="*/ 21 h 200"/>
                <a:gd name="T22" fmla="*/ 76 w 396"/>
                <a:gd name="T23" fmla="*/ 21 h 200"/>
                <a:gd name="T24" fmla="*/ 74 w 396"/>
                <a:gd name="T25" fmla="*/ 23 h 200"/>
                <a:gd name="T26" fmla="*/ 74 w 396"/>
                <a:gd name="T27" fmla="*/ 27 h 200"/>
                <a:gd name="T28" fmla="*/ 73 w 396"/>
                <a:gd name="T29" fmla="*/ 28 h 200"/>
                <a:gd name="T30" fmla="*/ 69 w 396"/>
                <a:gd name="T31" fmla="*/ 29 h 200"/>
                <a:gd name="T32" fmla="*/ 64 w 396"/>
                <a:gd name="T33" fmla="*/ 29 h 200"/>
                <a:gd name="T34" fmla="*/ 54 w 396"/>
                <a:gd name="T35" fmla="*/ 29 h 200"/>
                <a:gd name="T36" fmla="*/ 41 w 396"/>
                <a:gd name="T37" fmla="*/ 30 h 200"/>
                <a:gd name="T38" fmla="*/ 28 w 396"/>
                <a:gd name="T39" fmla="*/ 31 h 200"/>
                <a:gd name="T40" fmla="*/ 18 w 396"/>
                <a:gd name="T41" fmla="*/ 31 h 200"/>
                <a:gd name="T42" fmla="*/ 10 w 396"/>
                <a:gd name="T43" fmla="*/ 31 h 200"/>
                <a:gd name="T44" fmla="*/ 5 w 396"/>
                <a:gd name="T45" fmla="*/ 30 h 200"/>
                <a:gd name="T46" fmla="*/ 3 w 396"/>
                <a:gd name="T47" fmla="*/ 30 h 200"/>
                <a:gd name="T48" fmla="*/ 0 w 396"/>
                <a:gd name="T49" fmla="*/ 43 h 200"/>
                <a:gd name="T50" fmla="*/ 18 w 396"/>
                <a:gd name="T51" fmla="*/ 42 h 200"/>
                <a:gd name="T52" fmla="*/ 20 w 396"/>
                <a:gd name="T53" fmla="*/ 40 h 200"/>
                <a:gd name="T54" fmla="*/ 24 w 396"/>
                <a:gd name="T55" fmla="*/ 38 h 200"/>
                <a:gd name="T56" fmla="*/ 29 w 396"/>
                <a:gd name="T57" fmla="*/ 37 h 200"/>
                <a:gd name="T58" fmla="*/ 34 w 396"/>
                <a:gd name="T59" fmla="*/ 37 h 200"/>
                <a:gd name="T60" fmla="*/ 41 w 396"/>
                <a:gd name="T61" fmla="*/ 38 h 200"/>
                <a:gd name="T62" fmla="*/ 49 w 396"/>
                <a:gd name="T63" fmla="*/ 41 h 200"/>
                <a:gd name="T64" fmla="*/ 57 w 396"/>
                <a:gd name="T65" fmla="*/ 44 h 200"/>
                <a:gd name="T66" fmla="*/ 65 w 396"/>
                <a:gd name="T67" fmla="*/ 46 h 200"/>
                <a:gd name="T68" fmla="*/ 70 w 396"/>
                <a:gd name="T69" fmla="*/ 49 h 200"/>
                <a:gd name="T70" fmla="*/ 74 w 396"/>
                <a:gd name="T71" fmla="*/ 51 h 200"/>
                <a:gd name="T72" fmla="*/ 78 w 396"/>
                <a:gd name="T73" fmla="*/ 51 h 200"/>
                <a:gd name="T74" fmla="*/ 79 w 396"/>
                <a:gd name="T75" fmla="*/ 50 h 200"/>
                <a:gd name="T76" fmla="*/ 77 w 396"/>
                <a:gd name="T77" fmla="*/ 47 h 200"/>
                <a:gd name="T78" fmla="*/ 72 w 396"/>
                <a:gd name="T79" fmla="*/ 43 h 200"/>
                <a:gd name="T80" fmla="*/ 69 w 396"/>
                <a:gd name="T81" fmla="*/ 40 h 200"/>
                <a:gd name="T82" fmla="*/ 67 w 396"/>
                <a:gd name="T83" fmla="*/ 38 h 200"/>
                <a:gd name="T84" fmla="*/ 69 w 396"/>
                <a:gd name="T85" fmla="*/ 38 h 200"/>
                <a:gd name="T86" fmla="*/ 75 w 396"/>
                <a:gd name="T87" fmla="*/ 37 h 200"/>
                <a:gd name="T88" fmla="*/ 80 w 396"/>
                <a:gd name="T89" fmla="*/ 38 h 200"/>
                <a:gd name="T90" fmla="*/ 83 w 396"/>
                <a:gd name="T91" fmla="*/ 39 h 200"/>
                <a:gd name="T92" fmla="*/ 86 w 396"/>
                <a:gd name="T93" fmla="*/ 41 h 200"/>
                <a:gd name="T94" fmla="*/ 89 w 396"/>
                <a:gd name="T95" fmla="*/ 42 h 200"/>
                <a:gd name="T96" fmla="*/ 86 w 396"/>
                <a:gd name="T97" fmla="*/ 37 h 200"/>
                <a:gd name="T98" fmla="*/ 80 w 396"/>
                <a:gd name="T99" fmla="*/ 29 h 200"/>
                <a:gd name="T100" fmla="*/ 80 w 396"/>
                <a:gd name="T101" fmla="*/ 26 h 200"/>
                <a:gd name="T102" fmla="*/ 85 w 396"/>
                <a:gd name="T103" fmla="*/ 31 h 200"/>
                <a:gd name="T104" fmla="*/ 89 w 396"/>
                <a:gd name="T105" fmla="*/ 34 h 200"/>
                <a:gd name="T106" fmla="*/ 92 w 396"/>
                <a:gd name="T107" fmla="*/ 37 h 200"/>
                <a:gd name="T108" fmla="*/ 94 w 396"/>
                <a:gd name="T109" fmla="*/ 40 h 200"/>
                <a:gd name="T110" fmla="*/ 96 w 396"/>
                <a:gd name="T111" fmla="*/ 41 h 200"/>
                <a:gd name="T112" fmla="*/ 98 w 396"/>
                <a:gd name="T113" fmla="*/ 40 h 200"/>
                <a:gd name="T114" fmla="*/ 96 w 396"/>
                <a:gd name="T115" fmla="*/ 34 h 200"/>
                <a:gd name="T116" fmla="*/ 91 w 396"/>
                <a:gd name="T117" fmla="*/ 21 h 200"/>
                <a:gd name="T118" fmla="*/ 91 w 396"/>
                <a:gd name="T119" fmla="*/ 12 h 200"/>
                <a:gd name="T120" fmla="*/ 94 w 396"/>
                <a:gd name="T121" fmla="*/ 2 h 20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96"/>
                <a:gd name="T184" fmla="*/ 0 h 200"/>
                <a:gd name="T185" fmla="*/ 396 w 396"/>
                <a:gd name="T186" fmla="*/ 200 h 20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96" h="200">
                  <a:moveTo>
                    <a:pt x="380" y="0"/>
                  </a:moveTo>
                  <a:lnTo>
                    <a:pt x="378" y="2"/>
                  </a:lnTo>
                  <a:lnTo>
                    <a:pt x="374" y="7"/>
                  </a:lnTo>
                  <a:lnTo>
                    <a:pt x="369" y="15"/>
                  </a:lnTo>
                  <a:lnTo>
                    <a:pt x="362" y="25"/>
                  </a:lnTo>
                  <a:lnTo>
                    <a:pt x="357" y="37"/>
                  </a:lnTo>
                  <a:lnTo>
                    <a:pt x="352" y="47"/>
                  </a:lnTo>
                  <a:lnTo>
                    <a:pt x="350" y="59"/>
                  </a:lnTo>
                  <a:lnTo>
                    <a:pt x="351" y="68"/>
                  </a:lnTo>
                  <a:lnTo>
                    <a:pt x="358" y="86"/>
                  </a:lnTo>
                  <a:lnTo>
                    <a:pt x="366" y="104"/>
                  </a:lnTo>
                  <a:lnTo>
                    <a:pt x="372" y="119"/>
                  </a:lnTo>
                  <a:lnTo>
                    <a:pt x="374" y="129"/>
                  </a:lnTo>
                  <a:lnTo>
                    <a:pt x="373" y="130"/>
                  </a:lnTo>
                  <a:lnTo>
                    <a:pt x="369" y="129"/>
                  </a:lnTo>
                  <a:lnTo>
                    <a:pt x="365" y="123"/>
                  </a:lnTo>
                  <a:lnTo>
                    <a:pt x="359" y="116"/>
                  </a:lnTo>
                  <a:lnTo>
                    <a:pt x="352" y="108"/>
                  </a:lnTo>
                  <a:lnTo>
                    <a:pt x="345" y="101"/>
                  </a:lnTo>
                  <a:lnTo>
                    <a:pt x="339" y="93"/>
                  </a:lnTo>
                  <a:lnTo>
                    <a:pt x="334" y="89"/>
                  </a:lnTo>
                  <a:lnTo>
                    <a:pt x="324" y="83"/>
                  </a:lnTo>
                  <a:lnTo>
                    <a:pt x="315" y="82"/>
                  </a:lnTo>
                  <a:lnTo>
                    <a:pt x="307" y="83"/>
                  </a:lnTo>
                  <a:lnTo>
                    <a:pt x="300" y="86"/>
                  </a:lnTo>
                  <a:lnTo>
                    <a:pt x="297" y="92"/>
                  </a:lnTo>
                  <a:lnTo>
                    <a:pt x="297" y="99"/>
                  </a:lnTo>
                  <a:lnTo>
                    <a:pt x="297" y="106"/>
                  </a:lnTo>
                  <a:lnTo>
                    <a:pt x="298" y="109"/>
                  </a:lnTo>
                  <a:lnTo>
                    <a:pt x="295" y="111"/>
                  </a:lnTo>
                  <a:lnTo>
                    <a:pt x="289" y="112"/>
                  </a:lnTo>
                  <a:lnTo>
                    <a:pt x="278" y="113"/>
                  </a:lnTo>
                  <a:lnTo>
                    <a:pt x="267" y="112"/>
                  </a:lnTo>
                  <a:lnTo>
                    <a:pt x="257" y="112"/>
                  </a:lnTo>
                  <a:lnTo>
                    <a:pt x="240" y="113"/>
                  </a:lnTo>
                  <a:lnTo>
                    <a:pt x="218" y="114"/>
                  </a:lnTo>
                  <a:lnTo>
                    <a:pt x="193" y="116"/>
                  </a:lnTo>
                  <a:lnTo>
                    <a:pt x="166" y="119"/>
                  </a:lnTo>
                  <a:lnTo>
                    <a:pt x="139" y="120"/>
                  </a:lnTo>
                  <a:lnTo>
                    <a:pt x="113" y="122"/>
                  </a:lnTo>
                  <a:lnTo>
                    <a:pt x="91" y="122"/>
                  </a:lnTo>
                  <a:lnTo>
                    <a:pt x="73" y="122"/>
                  </a:lnTo>
                  <a:lnTo>
                    <a:pt x="57" y="121"/>
                  </a:lnTo>
                  <a:lnTo>
                    <a:pt x="43" y="120"/>
                  </a:lnTo>
                  <a:lnTo>
                    <a:pt x="32" y="119"/>
                  </a:lnTo>
                  <a:lnTo>
                    <a:pt x="22" y="119"/>
                  </a:lnTo>
                  <a:lnTo>
                    <a:pt x="15" y="117"/>
                  </a:lnTo>
                  <a:lnTo>
                    <a:pt x="12" y="116"/>
                  </a:lnTo>
                  <a:lnTo>
                    <a:pt x="11" y="116"/>
                  </a:lnTo>
                  <a:lnTo>
                    <a:pt x="0" y="170"/>
                  </a:lnTo>
                  <a:lnTo>
                    <a:pt x="71" y="168"/>
                  </a:lnTo>
                  <a:lnTo>
                    <a:pt x="72" y="166"/>
                  </a:lnTo>
                  <a:lnTo>
                    <a:pt x="74" y="161"/>
                  </a:lnTo>
                  <a:lnTo>
                    <a:pt x="80" y="156"/>
                  </a:lnTo>
                  <a:lnTo>
                    <a:pt x="91" y="150"/>
                  </a:lnTo>
                  <a:lnTo>
                    <a:pt x="98" y="149"/>
                  </a:lnTo>
                  <a:lnTo>
                    <a:pt x="106" y="146"/>
                  </a:lnTo>
                  <a:lnTo>
                    <a:pt x="116" y="146"/>
                  </a:lnTo>
                  <a:lnTo>
                    <a:pt x="127" y="145"/>
                  </a:lnTo>
                  <a:lnTo>
                    <a:pt x="139" y="146"/>
                  </a:lnTo>
                  <a:lnTo>
                    <a:pt x="151" y="149"/>
                  </a:lnTo>
                  <a:lnTo>
                    <a:pt x="166" y="151"/>
                  </a:lnTo>
                  <a:lnTo>
                    <a:pt x="183" y="156"/>
                  </a:lnTo>
                  <a:lnTo>
                    <a:pt x="200" y="160"/>
                  </a:lnTo>
                  <a:lnTo>
                    <a:pt x="216" y="166"/>
                  </a:lnTo>
                  <a:lnTo>
                    <a:pt x="232" y="172"/>
                  </a:lnTo>
                  <a:lnTo>
                    <a:pt x="247" y="177"/>
                  </a:lnTo>
                  <a:lnTo>
                    <a:pt x="261" y="183"/>
                  </a:lnTo>
                  <a:lnTo>
                    <a:pt x="274" y="188"/>
                  </a:lnTo>
                  <a:lnTo>
                    <a:pt x="284" y="192"/>
                  </a:lnTo>
                  <a:lnTo>
                    <a:pt x="293" y="196"/>
                  </a:lnTo>
                  <a:lnTo>
                    <a:pt x="300" y="198"/>
                  </a:lnTo>
                  <a:lnTo>
                    <a:pt x="307" y="200"/>
                  </a:lnTo>
                  <a:lnTo>
                    <a:pt x="313" y="200"/>
                  </a:lnTo>
                  <a:lnTo>
                    <a:pt x="316" y="199"/>
                  </a:lnTo>
                  <a:lnTo>
                    <a:pt x="317" y="197"/>
                  </a:lnTo>
                  <a:lnTo>
                    <a:pt x="316" y="192"/>
                  </a:lnTo>
                  <a:lnTo>
                    <a:pt x="312" y="187"/>
                  </a:lnTo>
                  <a:lnTo>
                    <a:pt x="302" y="177"/>
                  </a:lnTo>
                  <a:lnTo>
                    <a:pt x="292" y="169"/>
                  </a:lnTo>
                  <a:lnTo>
                    <a:pt x="284" y="162"/>
                  </a:lnTo>
                  <a:lnTo>
                    <a:pt x="277" y="158"/>
                  </a:lnTo>
                  <a:lnTo>
                    <a:pt x="272" y="153"/>
                  </a:lnTo>
                  <a:lnTo>
                    <a:pt x="271" y="151"/>
                  </a:lnTo>
                  <a:lnTo>
                    <a:pt x="272" y="150"/>
                  </a:lnTo>
                  <a:lnTo>
                    <a:pt x="279" y="149"/>
                  </a:lnTo>
                  <a:lnTo>
                    <a:pt x="290" y="147"/>
                  </a:lnTo>
                  <a:lnTo>
                    <a:pt x="302" y="147"/>
                  </a:lnTo>
                  <a:lnTo>
                    <a:pt x="313" y="147"/>
                  </a:lnTo>
                  <a:lnTo>
                    <a:pt x="321" y="150"/>
                  </a:lnTo>
                  <a:lnTo>
                    <a:pt x="328" y="151"/>
                  </a:lnTo>
                  <a:lnTo>
                    <a:pt x="335" y="154"/>
                  </a:lnTo>
                  <a:lnTo>
                    <a:pt x="340" y="157"/>
                  </a:lnTo>
                  <a:lnTo>
                    <a:pt x="345" y="160"/>
                  </a:lnTo>
                  <a:lnTo>
                    <a:pt x="351" y="162"/>
                  </a:lnTo>
                  <a:lnTo>
                    <a:pt x="358" y="164"/>
                  </a:lnTo>
                  <a:lnTo>
                    <a:pt x="354" y="158"/>
                  </a:lnTo>
                  <a:lnTo>
                    <a:pt x="346" y="145"/>
                  </a:lnTo>
                  <a:lnTo>
                    <a:pt x="334" y="129"/>
                  </a:lnTo>
                  <a:lnTo>
                    <a:pt x="323" y="114"/>
                  </a:lnTo>
                  <a:lnTo>
                    <a:pt x="320" y="105"/>
                  </a:lnTo>
                  <a:lnTo>
                    <a:pt x="324" y="103"/>
                  </a:lnTo>
                  <a:lnTo>
                    <a:pt x="336" y="112"/>
                  </a:lnTo>
                  <a:lnTo>
                    <a:pt x="344" y="120"/>
                  </a:lnTo>
                  <a:lnTo>
                    <a:pt x="351" y="127"/>
                  </a:lnTo>
                  <a:lnTo>
                    <a:pt x="358" y="134"/>
                  </a:lnTo>
                  <a:lnTo>
                    <a:pt x="363" y="141"/>
                  </a:lnTo>
                  <a:lnTo>
                    <a:pt x="369" y="146"/>
                  </a:lnTo>
                  <a:lnTo>
                    <a:pt x="374" y="151"/>
                  </a:lnTo>
                  <a:lnTo>
                    <a:pt x="378" y="156"/>
                  </a:lnTo>
                  <a:lnTo>
                    <a:pt x="382" y="158"/>
                  </a:lnTo>
                  <a:lnTo>
                    <a:pt x="388" y="160"/>
                  </a:lnTo>
                  <a:lnTo>
                    <a:pt x="393" y="160"/>
                  </a:lnTo>
                  <a:lnTo>
                    <a:pt x="396" y="157"/>
                  </a:lnTo>
                  <a:lnTo>
                    <a:pt x="395" y="150"/>
                  </a:lnTo>
                  <a:lnTo>
                    <a:pt x="388" y="132"/>
                  </a:lnTo>
                  <a:lnTo>
                    <a:pt x="376" y="106"/>
                  </a:lnTo>
                  <a:lnTo>
                    <a:pt x="367" y="81"/>
                  </a:lnTo>
                  <a:lnTo>
                    <a:pt x="363" y="63"/>
                  </a:lnTo>
                  <a:lnTo>
                    <a:pt x="367" y="48"/>
                  </a:lnTo>
                  <a:lnTo>
                    <a:pt x="373" y="26"/>
                  </a:lnTo>
                  <a:lnTo>
                    <a:pt x="377" y="8"/>
                  </a:lnTo>
                  <a:lnTo>
                    <a:pt x="380" y="0"/>
                  </a:lnTo>
                  <a:close/>
                </a:path>
              </a:pathLst>
            </a:custGeom>
            <a:solidFill>
              <a:srgbClr val="3F9E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3" name="Freeform 45"/>
            <p:cNvSpPr>
              <a:spLocks/>
            </p:cNvSpPr>
            <p:nvPr/>
          </p:nvSpPr>
          <p:spPr bwMode="auto">
            <a:xfrm>
              <a:off x="3802" y="3142"/>
              <a:ext cx="153" cy="152"/>
            </a:xfrm>
            <a:custGeom>
              <a:avLst/>
              <a:gdLst>
                <a:gd name="T0" fmla="*/ 30 w 306"/>
                <a:gd name="T1" fmla="*/ 5 h 305"/>
                <a:gd name="T2" fmla="*/ 25 w 306"/>
                <a:gd name="T3" fmla="*/ 3 h 305"/>
                <a:gd name="T4" fmla="*/ 20 w 306"/>
                <a:gd name="T5" fmla="*/ 1 h 305"/>
                <a:gd name="T6" fmla="*/ 18 w 306"/>
                <a:gd name="T7" fmla="*/ 0 h 305"/>
                <a:gd name="T8" fmla="*/ 17 w 306"/>
                <a:gd name="T9" fmla="*/ 0 h 305"/>
                <a:gd name="T10" fmla="*/ 12 w 306"/>
                <a:gd name="T11" fmla="*/ 2 h 305"/>
                <a:gd name="T12" fmla="*/ 5 w 306"/>
                <a:gd name="T13" fmla="*/ 6 h 305"/>
                <a:gd name="T14" fmla="*/ 1 w 306"/>
                <a:gd name="T15" fmla="*/ 13 h 305"/>
                <a:gd name="T16" fmla="*/ 1 w 306"/>
                <a:gd name="T17" fmla="*/ 22 h 305"/>
                <a:gd name="T18" fmla="*/ 2 w 306"/>
                <a:gd name="T19" fmla="*/ 34 h 305"/>
                <a:gd name="T20" fmla="*/ 5 w 306"/>
                <a:gd name="T21" fmla="*/ 49 h 305"/>
                <a:gd name="T22" fmla="*/ 10 w 306"/>
                <a:gd name="T23" fmla="*/ 64 h 305"/>
                <a:gd name="T24" fmla="*/ 14 w 306"/>
                <a:gd name="T25" fmla="*/ 76 h 305"/>
                <a:gd name="T26" fmla="*/ 13 w 306"/>
                <a:gd name="T27" fmla="*/ 66 h 305"/>
                <a:gd name="T28" fmla="*/ 10 w 306"/>
                <a:gd name="T29" fmla="*/ 45 h 305"/>
                <a:gd name="T30" fmla="*/ 9 w 306"/>
                <a:gd name="T31" fmla="*/ 25 h 305"/>
                <a:gd name="T32" fmla="*/ 12 w 306"/>
                <a:gd name="T33" fmla="*/ 19 h 305"/>
                <a:gd name="T34" fmla="*/ 18 w 306"/>
                <a:gd name="T35" fmla="*/ 16 h 305"/>
                <a:gd name="T36" fmla="*/ 22 w 306"/>
                <a:gd name="T37" fmla="*/ 13 h 305"/>
                <a:gd name="T38" fmla="*/ 27 w 306"/>
                <a:gd name="T39" fmla="*/ 12 h 305"/>
                <a:gd name="T40" fmla="*/ 31 w 306"/>
                <a:gd name="T41" fmla="*/ 12 h 305"/>
                <a:gd name="T42" fmla="*/ 36 w 306"/>
                <a:gd name="T43" fmla="*/ 13 h 305"/>
                <a:gd name="T44" fmla="*/ 43 w 306"/>
                <a:gd name="T45" fmla="*/ 14 h 305"/>
                <a:gd name="T46" fmla="*/ 51 w 306"/>
                <a:gd name="T47" fmla="*/ 15 h 305"/>
                <a:gd name="T48" fmla="*/ 59 w 306"/>
                <a:gd name="T49" fmla="*/ 15 h 305"/>
                <a:gd name="T50" fmla="*/ 67 w 306"/>
                <a:gd name="T51" fmla="*/ 16 h 305"/>
                <a:gd name="T52" fmla="*/ 73 w 306"/>
                <a:gd name="T53" fmla="*/ 17 h 305"/>
                <a:gd name="T54" fmla="*/ 76 w 306"/>
                <a:gd name="T55" fmla="*/ 17 h 305"/>
                <a:gd name="T56" fmla="*/ 77 w 306"/>
                <a:gd name="T57" fmla="*/ 17 h 305"/>
                <a:gd name="T58" fmla="*/ 74 w 306"/>
                <a:gd name="T59" fmla="*/ 16 h 305"/>
                <a:gd name="T60" fmla="*/ 69 w 306"/>
                <a:gd name="T61" fmla="*/ 14 h 305"/>
                <a:gd name="T62" fmla="*/ 61 w 306"/>
                <a:gd name="T63" fmla="*/ 12 h 305"/>
                <a:gd name="T64" fmla="*/ 54 w 306"/>
                <a:gd name="T65" fmla="*/ 10 h 305"/>
                <a:gd name="T66" fmla="*/ 48 w 306"/>
                <a:gd name="T67" fmla="*/ 9 h 305"/>
                <a:gd name="T68" fmla="*/ 42 w 306"/>
                <a:gd name="T69" fmla="*/ 8 h 305"/>
                <a:gd name="T70" fmla="*/ 36 w 306"/>
                <a:gd name="T71" fmla="*/ 6 h 30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06"/>
                <a:gd name="T109" fmla="*/ 0 h 305"/>
                <a:gd name="T110" fmla="*/ 306 w 306"/>
                <a:gd name="T111" fmla="*/ 305 h 30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06" h="305">
                  <a:moveTo>
                    <a:pt x="131" y="23"/>
                  </a:moveTo>
                  <a:lnTo>
                    <a:pt x="121" y="21"/>
                  </a:lnTo>
                  <a:lnTo>
                    <a:pt x="111" y="18"/>
                  </a:lnTo>
                  <a:lnTo>
                    <a:pt x="101" y="14"/>
                  </a:lnTo>
                  <a:lnTo>
                    <a:pt x="91" y="10"/>
                  </a:lnTo>
                  <a:lnTo>
                    <a:pt x="82" y="6"/>
                  </a:lnTo>
                  <a:lnTo>
                    <a:pt x="75" y="4"/>
                  </a:lnTo>
                  <a:lnTo>
                    <a:pt x="71" y="2"/>
                  </a:lnTo>
                  <a:lnTo>
                    <a:pt x="70" y="0"/>
                  </a:lnTo>
                  <a:lnTo>
                    <a:pt x="66" y="2"/>
                  </a:lnTo>
                  <a:lnTo>
                    <a:pt x="59" y="5"/>
                  </a:lnTo>
                  <a:lnTo>
                    <a:pt x="48" y="10"/>
                  </a:lnTo>
                  <a:lnTo>
                    <a:pt x="35" y="18"/>
                  </a:lnTo>
                  <a:lnTo>
                    <a:pt x="22" y="27"/>
                  </a:lnTo>
                  <a:lnTo>
                    <a:pt x="11" y="40"/>
                  </a:lnTo>
                  <a:lnTo>
                    <a:pt x="4" y="53"/>
                  </a:lnTo>
                  <a:lnTo>
                    <a:pt x="0" y="70"/>
                  </a:lnTo>
                  <a:lnTo>
                    <a:pt x="2" y="89"/>
                  </a:lnTo>
                  <a:lnTo>
                    <a:pt x="4" y="112"/>
                  </a:lnTo>
                  <a:lnTo>
                    <a:pt x="8" y="138"/>
                  </a:lnTo>
                  <a:lnTo>
                    <a:pt x="14" y="166"/>
                  </a:lnTo>
                  <a:lnTo>
                    <a:pt x="21" y="196"/>
                  </a:lnTo>
                  <a:lnTo>
                    <a:pt x="30" y="226"/>
                  </a:lnTo>
                  <a:lnTo>
                    <a:pt x="40" y="257"/>
                  </a:lnTo>
                  <a:lnTo>
                    <a:pt x="51" y="288"/>
                  </a:lnTo>
                  <a:lnTo>
                    <a:pt x="58" y="305"/>
                  </a:lnTo>
                  <a:lnTo>
                    <a:pt x="59" y="294"/>
                  </a:lnTo>
                  <a:lnTo>
                    <a:pt x="55" y="265"/>
                  </a:lnTo>
                  <a:lnTo>
                    <a:pt x="48" y="225"/>
                  </a:lnTo>
                  <a:lnTo>
                    <a:pt x="41" y="180"/>
                  </a:lnTo>
                  <a:lnTo>
                    <a:pt x="36" y="138"/>
                  </a:lnTo>
                  <a:lnTo>
                    <a:pt x="35" y="103"/>
                  </a:lnTo>
                  <a:lnTo>
                    <a:pt x="41" y="86"/>
                  </a:lnTo>
                  <a:lnTo>
                    <a:pt x="50" y="78"/>
                  </a:lnTo>
                  <a:lnTo>
                    <a:pt x="60" y="71"/>
                  </a:lnTo>
                  <a:lnTo>
                    <a:pt x="70" y="64"/>
                  </a:lnTo>
                  <a:lnTo>
                    <a:pt x="79" y="58"/>
                  </a:lnTo>
                  <a:lnTo>
                    <a:pt x="88" y="53"/>
                  </a:lnTo>
                  <a:lnTo>
                    <a:pt x="98" y="50"/>
                  </a:lnTo>
                  <a:lnTo>
                    <a:pt x="108" y="49"/>
                  </a:lnTo>
                  <a:lnTo>
                    <a:pt x="117" y="50"/>
                  </a:lnTo>
                  <a:lnTo>
                    <a:pt x="124" y="51"/>
                  </a:lnTo>
                  <a:lnTo>
                    <a:pt x="133" y="52"/>
                  </a:lnTo>
                  <a:lnTo>
                    <a:pt x="144" y="53"/>
                  </a:lnTo>
                  <a:lnTo>
                    <a:pt x="157" y="55"/>
                  </a:lnTo>
                  <a:lnTo>
                    <a:pt x="172" y="57"/>
                  </a:lnTo>
                  <a:lnTo>
                    <a:pt x="188" y="58"/>
                  </a:lnTo>
                  <a:lnTo>
                    <a:pt x="204" y="60"/>
                  </a:lnTo>
                  <a:lnTo>
                    <a:pt x="222" y="61"/>
                  </a:lnTo>
                  <a:lnTo>
                    <a:pt x="238" y="63"/>
                  </a:lnTo>
                  <a:lnTo>
                    <a:pt x="253" y="65"/>
                  </a:lnTo>
                  <a:lnTo>
                    <a:pt x="268" y="66"/>
                  </a:lnTo>
                  <a:lnTo>
                    <a:pt x="280" y="67"/>
                  </a:lnTo>
                  <a:lnTo>
                    <a:pt x="291" y="68"/>
                  </a:lnTo>
                  <a:lnTo>
                    <a:pt x="299" y="68"/>
                  </a:lnTo>
                  <a:lnTo>
                    <a:pt x="303" y="70"/>
                  </a:lnTo>
                  <a:lnTo>
                    <a:pt x="306" y="70"/>
                  </a:lnTo>
                  <a:lnTo>
                    <a:pt x="305" y="70"/>
                  </a:lnTo>
                  <a:lnTo>
                    <a:pt x="301" y="67"/>
                  </a:lnTo>
                  <a:lnTo>
                    <a:pt x="295" y="65"/>
                  </a:lnTo>
                  <a:lnTo>
                    <a:pt x="287" y="63"/>
                  </a:lnTo>
                  <a:lnTo>
                    <a:pt x="276" y="59"/>
                  </a:lnTo>
                  <a:lnTo>
                    <a:pt x="263" y="55"/>
                  </a:lnTo>
                  <a:lnTo>
                    <a:pt x="247" y="50"/>
                  </a:lnTo>
                  <a:lnTo>
                    <a:pt x="230" y="44"/>
                  </a:lnTo>
                  <a:lnTo>
                    <a:pt x="218" y="41"/>
                  </a:lnTo>
                  <a:lnTo>
                    <a:pt x="207" y="38"/>
                  </a:lnTo>
                  <a:lnTo>
                    <a:pt x="195" y="36"/>
                  </a:lnTo>
                  <a:lnTo>
                    <a:pt x="184" y="34"/>
                  </a:lnTo>
                  <a:lnTo>
                    <a:pt x="171" y="32"/>
                  </a:lnTo>
                  <a:lnTo>
                    <a:pt x="158" y="29"/>
                  </a:lnTo>
                  <a:lnTo>
                    <a:pt x="144" y="26"/>
                  </a:lnTo>
                  <a:lnTo>
                    <a:pt x="131" y="23"/>
                  </a:lnTo>
                  <a:close/>
                </a:path>
              </a:pathLst>
            </a:custGeom>
            <a:solidFill>
              <a:srgbClr val="7F7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4" name="Freeform 46"/>
            <p:cNvSpPr>
              <a:spLocks/>
            </p:cNvSpPr>
            <p:nvPr/>
          </p:nvSpPr>
          <p:spPr bwMode="auto">
            <a:xfrm>
              <a:off x="3401" y="3072"/>
              <a:ext cx="61" cy="77"/>
            </a:xfrm>
            <a:custGeom>
              <a:avLst/>
              <a:gdLst>
                <a:gd name="T0" fmla="*/ 16 w 121"/>
                <a:gd name="T1" fmla="*/ 1 h 152"/>
                <a:gd name="T2" fmla="*/ 19 w 121"/>
                <a:gd name="T3" fmla="*/ 0 h 152"/>
                <a:gd name="T4" fmla="*/ 20 w 121"/>
                <a:gd name="T5" fmla="*/ 3 h 152"/>
                <a:gd name="T6" fmla="*/ 20 w 121"/>
                <a:gd name="T7" fmla="*/ 6 h 152"/>
                <a:gd name="T8" fmla="*/ 19 w 121"/>
                <a:gd name="T9" fmla="*/ 9 h 152"/>
                <a:gd name="T10" fmla="*/ 18 w 121"/>
                <a:gd name="T11" fmla="*/ 12 h 152"/>
                <a:gd name="T12" fmla="*/ 19 w 121"/>
                <a:gd name="T13" fmla="*/ 14 h 152"/>
                <a:gd name="T14" fmla="*/ 20 w 121"/>
                <a:gd name="T15" fmla="*/ 16 h 152"/>
                <a:gd name="T16" fmla="*/ 21 w 121"/>
                <a:gd name="T17" fmla="*/ 17 h 152"/>
                <a:gd name="T18" fmla="*/ 22 w 121"/>
                <a:gd name="T19" fmla="*/ 18 h 152"/>
                <a:gd name="T20" fmla="*/ 23 w 121"/>
                <a:gd name="T21" fmla="*/ 19 h 152"/>
                <a:gd name="T22" fmla="*/ 25 w 121"/>
                <a:gd name="T23" fmla="*/ 20 h 152"/>
                <a:gd name="T24" fmla="*/ 26 w 121"/>
                <a:gd name="T25" fmla="*/ 20 h 152"/>
                <a:gd name="T26" fmla="*/ 27 w 121"/>
                <a:gd name="T27" fmla="*/ 22 h 152"/>
                <a:gd name="T28" fmla="*/ 28 w 121"/>
                <a:gd name="T29" fmla="*/ 24 h 152"/>
                <a:gd name="T30" fmla="*/ 29 w 121"/>
                <a:gd name="T31" fmla="*/ 25 h 152"/>
                <a:gd name="T32" fmla="*/ 29 w 121"/>
                <a:gd name="T33" fmla="*/ 28 h 152"/>
                <a:gd name="T34" fmla="*/ 29 w 121"/>
                <a:gd name="T35" fmla="*/ 31 h 152"/>
                <a:gd name="T36" fmla="*/ 30 w 121"/>
                <a:gd name="T37" fmla="*/ 33 h 152"/>
                <a:gd name="T38" fmla="*/ 31 w 121"/>
                <a:gd name="T39" fmla="*/ 35 h 152"/>
                <a:gd name="T40" fmla="*/ 30 w 121"/>
                <a:gd name="T41" fmla="*/ 36 h 152"/>
                <a:gd name="T42" fmla="*/ 29 w 121"/>
                <a:gd name="T43" fmla="*/ 37 h 152"/>
                <a:gd name="T44" fmla="*/ 28 w 121"/>
                <a:gd name="T45" fmla="*/ 38 h 152"/>
                <a:gd name="T46" fmla="*/ 27 w 121"/>
                <a:gd name="T47" fmla="*/ 39 h 152"/>
                <a:gd name="T48" fmla="*/ 26 w 121"/>
                <a:gd name="T49" fmla="*/ 39 h 152"/>
                <a:gd name="T50" fmla="*/ 25 w 121"/>
                <a:gd name="T51" fmla="*/ 39 h 152"/>
                <a:gd name="T52" fmla="*/ 23 w 121"/>
                <a:gd name="T53" fmla="*/ 39 h 152"/>
                <a:gd name="T54" fmla="*/ 21 w 121"/>
                <a:gd name="T55" fmla="*/ 39 h 152"/>
                <a:gd name="T56" fmla="*/ 20 w 121"/>
                <a:gd name="T57" fmla="*/ 39 h 152"/>
                <a:gd name="T58" fmla="*/ 18 w 121"/>
                <a:gd name="T59" fmla="*/ 38 h 152"/>
                <a:gd name="T60" fmla="*/ 16 w 121"/>
                <a:gd name="T61" fmla="*/ 37 h 152"/>
                <a:gd name="T62" fmla="*/ 14 w 121"/>
                <a:gd name="T63" fmla="*/ 36 h 152"/>
                <a:gd name="T64" fmla="*/ 12 w 121"/>
                <a:gd name="T65" fmla="*/ 35 h 152"/>
                <a:gd name="T66" fmla="*/ 10 w 121"/>
                <a:gd name="T67" fmla="*/ 33 h 152"/>
                <a:gd name="T68" fmla="*/ 8 w 121"/>
                <a:gd name="T69" fmla="*/ 32 h 152"/>
                <a:gd name="T70" fmla="*/ 7 w 121"/>
                <a:gd name="T71" fmla="*/ 31 h 152"/>
                <a:gd name="T72" fmla="*/ 6 w 121"/>
                <a:gd name="T73" fmla="*/ 30 h 152"/>
                <a:gd name="T74" fmla="*/ 6 w 121"/>
                <a:gd name="T75" fmla="*/ 29 h 152"/>
                <a:gd name="T76" fmla="*/ 5 w 121"/>
                <a:gd name="T77" fmla="*/ 27 h 152"/>
                <a:gd name="T78" fmla="*/ 4 w 121"/>
                <a:gd name="T79" fmla="*/ 26 h 152"/>
                <a:gd name="T80" fmla="*/ 3 w 121"/>
                <a:gd name="T81" fmla="*/ 25 h 152"/>
                <a:gd name="T82" fmla="*/ 2 w 121"/>
                <a:gd name="T83" fmla="*/ 25 h 152"/>
                <a:gd name="T84" fmla="*/ 1 w 121"/>
                <a:gd name="T85" fmla="*/ 24 h 152"/>
                <a:gd name="T86" fmla="*/ 0 w 121"/>
                <a:gd name="T87" fmla="*/ 22 h 152"/>
                <a:gd name="T88" fmla="*/ 0 w 121"/>
                <a:gd name="T89" fmla="*/ 20 h 152"/>
                <a:gd name="T90" fmla="*/ 1 w 121"/>
                <a:gd name="T91" fmla="*/ 18 h 152"/>
                <a:gd name="T92" fmla="*/ 2 w 121"/>
                <a:gd name="T93" fmla="*/ 17 h 152"/>
                <a:gd name="T94" fmla="*/ 3 w 121"/>
                <a:gd name="T95" fmla="*/ 16 h 152"/>
                <a:gd name="T96" fmla="*/ 5 w 121"/>
                <a:gd name="T97" fmla="*/ 16 h 152"/>
                <a:gd name="T98" fmla="*/ 6 w 121"/>
                <a:gd name="T99" fmla="*/ 16 h 152"/>
                <a:gd name="T100" fmla="*/ 6 w 121"/>
                <a:gd name="T101" fmla="*/ 14 h 152"/>
                <a:gd name="T102" fmla="*/ 6 w 121"/>
                <a:gd name="T103" fmla="*/ 12 h 152"/>
                <a:gd name="T104" fmla="*/ 6 w 121"/>
                <a:gd name="T105" fmla="*/ 9 h 152"/>
                <a:gd name="T106" fmla="*/ 7 w 121"/>
                <a:gd name="T107" fmla="*/ 9 h 152"/>
                <a:gd name="T108" fmla="*/ 7 w 121"/>
                <a:gd name="T109" fmla="*/ 8 h 152"/>
                <a:gd name="T110" fmla="*/ 8 w 121"/>
                <a:gd name="T111" fmla="*/ 7 h 152"/>
                <a:gd name="T112" fmla="*/ 9 w 121"/>
                <a:gd name="T113" fmla="*/ 6 h 152"/>
                <a:gd name="T114" fmla="*/ 11 w 121"/>
                <a:gd name="T115" fmla="*/ 5 h 152"/>
                <a:gd name="T116" fmla="*/ 12 w 121"/>
                <a:gd name="T117" fmla="*/ 4 h 152"/>
                <a:gd name="T118" fmla="*/ 14 w 121"/>
                <a:gd name="T119" fmla="*/ 2 h 152"/>
                <a:gd name="T120" fmla="*/ 16 w 121"/>
                <a:gd name="T121" fmla="*/ 1 h 15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1"/>
                <a:gd name="T184" fmla="*/ 0 h 152"/>
                <a:gd name="T185" fmla="*/ 121 w 121"/>
                <a:gd name="T186" fmla="*/ 152 h 152"/>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1" h="152">
                  <a:moveTo>
                    <a:pt x="64" y="1"/>
                  </a:moveTo>
                  <a:lnTo>
                    <a:pt x="73" y="0"/>
                  </a:lnTo>
                  <a:lnTo>
                    <a:pt x="77" y="9"/>
                  </a:lnTo>
                  <a:lnTo>
                    <a:pt x="77" y="22"/>
                  </a:lnTo>
                  <a:lnTo>
                    <a:pt x="73" y="35"/>
                  </a:lnTo>
                  <a:lnTo>
                    <a:pt x="71" y="45"/>
                  </a:lnTo>
                  <a:lnTo>
                    <a:pt x="73" y="55"/>
                  </a:lnTo>
                  <a:lnTo>
                    <a:pt x="77" y="63"/>
                  </a:lnTo>
                  <a:lnTo>
                    <a:pt x="83" y="68"/>
                  </a:lnTo>
                  <a:lnTo>
                    <a:pt x="87" y="69"/>
                  </a:lnTo>
                  <a:lnTo>
                    <a:pt x="92" y="73"/>
                  </a:lnTo>
                  <a:lnTo>
                    <a:pt x="97" y="76"/>
                  </a:lnTo>
                  <a:lnTo>
                    <a:pt x="103" y="79"/>
                  </a:lnTo>
                  <a:lnTo>
                    <a:pt x="107" y="85"/>
                  </a:lnTo>
                  <a:lnTo>
                    <a:pt x="112" y="92"/>
                  </a:lnTo>
                  <a:lnTo>
                    <a:pt x="113" y="99"/>
                  </a:lnTo>
                  <a:lnTo>
                    <a:pt x="113" y="108"/>
                  </a:lnTo>
                  <a:lnTo>
                    <a:pt x="114" y="123"/>
                  </a:lnTo>
                  <a:lnTo>
                    <a:pt x="118" y="130"/>
                  </a:lnTo>
                  <a:lnTo>
                    <a:pt x="121" y="136"/>
                  </a:lnTo>
                  <a:lnTo>
                    <a:pt x="119" y="143"/>
                  </a:lnTo>
                  <a:lnTo>
                    <a:pt x="116" y="146"/>
                  </a:lnTo>
                  <a:lnTo>
                    <a:pt x="112" y="149"/>
                  </a:lnTo>
                  <a:lnTo>
                    <a:pt x="107" y="151"/>
                  </a:lnTo>
                  <a:lnTo>
                    <a:pt x="103" y="152"/>
                  </a:lnTo>
                  <a:lnTo>
                    <a:pt x="97" y="152"/>
                  </a:lnTo>
                  <a:lnTo>
                    <a:pt x="91" y="152"/>
                  </a:lnTo>
                  <a:lnTo>
                    <a:pt x="84" y="152"/>
                  </a:lnTo>
                  <a:lnTo>
                    <a:pt x="77" y="151"/>
                  </a:lnTo>
                  <a:lnTo>
                    <a:pt x="71" y="149"/>
                  </a:lnTo>
                  <a:lnTo>
                    <a:pt x="61" y="145"/>
                  </a:lnTo>
                  <a:lnTo>
                    <a:pt x="53" y="142"/>
                  </a:lnTo>
                  <a:lnTo>
                    <a:pt x="45" y="136"/>
                  </a:lnTo>
                  <a:lnTo>
                    <a:pt x="37" y="131"/>
                  </a:lnTo>
                  <a:lnTo>
                    <a:pt x="31" y="126"/>
                  </a:lnTo>
                  <a:lnTo>
                    <a:pt x="27" y="121"/>
                  </a:lnTo>
                  <a:lnTo>
                    <a:pt x="23" y="118"/>
                  </a:lnTo>
                  <a:lnTo>
                    <a:pt x="21" y="112"/>
                  </a:lnTo>
                  <a:lnTo>
                    <a:pt x="18" y="106"/>
                  </a:lnTo>
                  <a:lnTo>
                    <a:pt x="14" y="103"/>
                  </a:lnTo>
                  <a:lnTo>
                    <a:pt x="9" y="99"/>
                  </a:lnTo>
                  <a:lnTo>
                    <a:pt x="5" y="96"/>
                  </a:lnTo>
                  <a:lnTo>
                    <a:pt x="1" y="92"/>
                  </a:lnTo>
                  <a:lnTo>
                    <a:pt x="0" y="86"/>
                  </a:lnTo>
                  <a:lnTo>
                    <a:pt x="0" y="79"/>
                  </a:lnTo>
                  <a:lnTo>
                    <a:pt x="1" y="71"/>
                  </a:lnTo>
                  <a:lnTo>
                    <a:pt x="6" y="66"/>
                  </a:lnTo>
                  <a:lnTo>
                    <a:pt x="12" y="62"/>
                  </a:lnTo>
                  <a:lnTo>
                    <a:pt x="19" y="62"/>
                  </a:lnTo>
                  <a:lnTo>
                    <a:pt x="23" y="62"/>
                  </a:lnTo>
                  <a:lnTo>
                    <a:pt x="24" y="55"/>
                  </a:lnTo>
                  <a:lnTo>
                    <a:pt x="24" y="46"/>
                  </a:lnTo>
                  <a:lnTo>
                    <a:pt x="24" y="36"/>
                  </a:lnTo>
                  <a:lnTo>
                    <a:pt x="26" y="33"/>
                  </a:lnTo>
                  <a:lnTo>
                    <a:pt x="28" y="30"/>
                  </a:lnTo>
                  <a:lnTo>
                    <a:pt x="31" y="26"/>
                  </a:lnTo>
                  <a:lnTo>
                    <a:pt x="36" y="23"/>
                  </a:lnTo>
                  <a:lnTo>
                    <a:pt x="42" y="18"/>
                  </a:lnTo>
                  <a:lnTo>
                    <a:pt x="48" y="13"/>
                  </a:lnTo>
                  <a:lnTo>
                    <a:pt x="56" y="7"/>
                  </a:lnTo>
                  <a:lnTo>
                    <a:pt x="64" y="1"/>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5" name="Freeform 47"/>
            <p:cNvSpPr>
              <a:spLocks/>
            </p:cNvSpPr>
            <p:nvPr/>
          </p:nvSpPr>
          <p:spPr bwMode="auto">
            <a:xfrm>
              <a:off x="3388" y="3142"/>
              <a:ext cx="34" cy="22"/>
            </a:xfrm>
            <a:custGeom>
              <a:avLst/>
              <a:gdLst>
                <a:gd name="T0" fmla="*/ 6 w 67"/>
                <a:gd name="T1" fmla="*/ 9 h 44"/>
                <a:gd name="T2" fmla="*/ 5 w 67"/>
                <a:gd name="T3" fmla="*/ 7 h 44"/>
                <a:gd name="T4" fmla="*/ 3 w 67"/>
                <a:gd name="T5" fmla="*/ 5 h 44"/>
                <a:gd name="T6" fmla="*/ 1 w 67"/>
                <a:gd name="T7" fmla="*/ 3 h 44"/>
                <a:gd name="T8" fmla="*/ 0 w 67"/>
                <a:gd name="T9" fmla="*/ 1 h 44"/>
                <a:gd name="T10" fmla="*/ 2 w 67"/>
                <a:gd name="T11" fmla="*/ 0 h 44"/>
                <a:gd name="T12" fmla="*/ 3 w 67"/>
                <a:gd name="T13" fmla="*/ 1 h 44"/>
                <a:gd name="T14" fmla="*/ 6 w 67"/>
                <a:gd name="T15" fmla="*/ 3 h 44"/>
                <a:gd name="T16" fmla="*/ 8 w 67"/>
                <a:gd name="T17" fmla="*/ 5 h 44"/>
                <a:gd name="T18" fmla="*/ 9 w 67"/>
                <a:gd name="T19" fmla="*/ 6 h 44"/>
                <a:gd name="T20" fmla="*/ 10 w 67"/>
                <a:gd name="T21" fmla="*/ 6 h 44"/>
                <a:gd name="T22" fmla="*/ 12 w 67"/>
                <a:gd name="T23" fmla="*/ 7 h 44"/>
                <a:gd name="T24" fmla="*/ 14 w 67"/>
                <a:gd name="T25" fmla="*/ 9 h 44"/>
                <a:gd name="T26" fmla="*/ 15 w 67"/>
                <a:gd name="T27" fmla="*/ 10 h 44"/>
                <a:gd name="T28" fmla="*/ 16 w 67"/>
                <a:gd name="T29" fmla="*/ 11 h 44"/>
                <a:gd name="T30" fmla="*/ 17 w 67"/>
                <a:gd name="T31" fmla="*/ 11 h 44"/>
                <a:gd name="T32" fmla="*/ 17 w 67"/>
                <a:gd name="T33" fmla="*/ 11 h 44"/>
                <a:gd name="T34" fmla="*/ 6 w 67"/>
                <a:gd name="T35" fmla="*/ 9 h 4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7"/>
                <a:gd name="T55" fmla="*/ 0 h 44"/>
                <a:gd name="T56" fmla="*/ 67 w 67"/>
                <a:gd name="T57" fmla="*/ 44 h 4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7" h="44">
                  <a:moveTo>
                    <a:pt x="21" y="34"/>
                  </a:moveTo>
                  <a:lnTo>
                    <a:pt x="17" y="29"/>
                  </a:lnTo>
                  <a:lnTo>
                    <a:pt x="9" y="20"/>
                  </a:lnTo>
                  <a:lnTo>
                    <a:pt x="2" y="10"/>
                  </a:lnTo>
                  <a:lnTo>
                    <a:pt x="0" y="2"/>
                  </a:lnTo>
                  <a:lnTo>
                    <a:pt x="5" y="0"/>
                  </a:lnTo>
                  <a:lnTo>
                    <a:pt x="11" y="6"/>
                  </a:lnTo>
                  <a:lnTo>
                    <a:pt x="21" y="14"/>
                  </a:lnTo>
                  <a:lnTo>
                    <a:pt x="30" y="20"/>
                  </a:lnTo>
                  <a:lnTo>
                    <a:pt x="34" y="22"/>
                  </a:lnTo>
                  <a:lnTo>
                    <a:pt x="40" y="26"/>
                  </a:lnTo>
                  <a:lnTo>
                    <a:pt x="47" y="29"/>
                  </a:lnTo>
                  <a:lnTo>
                    <a:pt x="53" y="34"/>
                  </a:lnTo>
                  <a:lnTo>
                    <a:pt x="59" y="37"/>
                  </a:lnTo>
                  <a:lnTo>
                    <a:pt x="62" y="41"/>
                  </a:lnTo>
                  <a:lnTo>
                    <a:pt x="66" y="43"/>
                  </a:lnTo>
                  <a:lnTo>
                    <a:pt x="67" y="44"/>
                  </a:lnTo>
                  <a:lnTo>
                    <a:pt x="21" y="34"/>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6" name="Freeform 48"/>
            <p:cNvSpPr>
              <a:spLocks/>
            </p:cNvSpPr>
            <p:nvPr/>
          </p:nvSpPr>
          <p:spPr bwMode="auto">
            <a:xfrm>
              <a:off x="3458" y="3100"/>
              <a:ext cx="8" cy="6"/>
            </a:xfrm>
            <a:custGeom>
              <a:avLst/>
              <a:gdLst>
                <a:gd name="T0" fmla="*/ 0 w 17"/>
                <a:gd name="T1" fmla="*/ 0 h 14"/>
                <a:gd name="T2" fmla="*/ 0 w 17"/>
                <a:gd name="T3" fmla="*/ 0 h 14"/>
                <a:gd name="T4" fmla="*/ 1 w 17"/>
                <a:gd name="T5" fmla="*/ 0 h 14"/>
                <a:gd name="T6" fmla="*/ 2 w 17"/>
                <a:gd name="T7" fmla="*/ 0 h 14"/>
                <a:gd name="T8" fmla="*/ 3 w 17"/>
                <a:gd name="T9" fmla="*/ 1 h 14"/>
                <a:gd name="T10" fmla="*/ 4 w 17"/>
                <a:gd name="T11" fmla="*/ 1 h 14"/>
                <a:gd name="T12" fmla="*/ 4 w 17"/>
                <a:gd name="T13" fmla="*/ 2 h 14"/>
                <a:gd name="T14" fmla="*/ 3 w 17"/>
                <a:gd name="T15" fmla="*/ 3 h 14"/>
                <a:gd name="T16" fmla="*/ 2 w 17"/>
                <a:gd name="T17" fmla="*/ 3 h 14"/>
                <a:gd name="T18" fmla="*/ 1 w 17"/>
                <a:gd name="T19" fmla="*/ 2 h 14"/>
                <a:gd name="T20" fmla="*/ 0 w 17"/>
                <a:gd name="T21" fmla="*/ 1 h 14"/>
                <a:gd name="T22" fmla="*/ 0 w 17"/>
                <a:gd name="T23" fmla="*/ 0 h 14"/>
                <a:gd name="T24" fmla="*/ 0 w 17"/>
                <a:gd name="T25" fmla="*/ 0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
                <a:gd name="T40" fmla="*/ 0 h 14"/>
                <a:gd name="T41" fmla="*/ 17 w 17"/>
                <a:gd name="T42" fmla="*/ 14 h 1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 h="14">
                  <a:moveTo>
                    <a:pt x="0" y="1"/>
                  </a:moveTo>
                  <a:lnTo>
                    <a:pt x="2" y="1"/>
                  </a:lnTo>
                  <a:lnTo>
                    <a:pt x="4" y="0"/>
                  </a:lnTo>
                  <a:lnTo>
                    <a:pt x="8" y="1"/>
                  </a:lnTo>
                  <a:lnTo>
                    <a:pt x="13" y="4"/>
                  </a:lnTo>
                  <a:lnTo>
                    <a:pt x="17" y="8"/>
                  </a:lnTo>
                  <a:lnTo>
                    <a:pt x="17" y="12"/>
                  </a:lnTo>
                  <a:lnTo>
                    <a:pt x="13" y="14"/>
                  </a:lnTo>
                  <a:lnTo>
                    <a:pt x="8" y="14"/>
                  </a:lnTo>
                  <a:lnTo>
                    <a:pt x="5" y="11"/>
                  </a:lnTo>
                  <a:lnTo>
                    <a:pt x="3" y="6"/>
                  </a:lnTo>
                  <a:lnTo>
                    <a:pt x="2" y="2"/>
                  </a:lnTo>
                  <a:lnTo>
                    <a:pt x="0" y="1"/>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7" name="Freeform 49"/>
            <p:cNvSpPr>
              <a:spLocks/>
            </p:cNvSpPr>
            <p:nvPr/>
          </p:nvSpPr>
          <p:spPr bwMode="auto">
            <a:xfrm>
              <a:off x="3410" y="3393"/>
              <a:ext cx="34" cy="85"/>
            </a:xfrm>
            <a:custGeom>
              <a:avLst/>
              <a:gdLst>
                <a:gd name="T0" fmla="*/ 15 w 69"/>
                <a:gd name="T1" fmla="*/ 6 h 168"/>
                <a:gd name="T2" fmla="*/ 16 w 69"/>
                <a:gd name="T3" fmla="*/ 8 h 168"/>
                <a:gd name="T4" fmla="*/ 17 w 69"/>
                <a:gd name="T5" fmla="*/ 12 h 168"/>
                <a:gd name="T6" fmla="*/ 17 w 69"/>
                <a:gd name="T7" fmla="*/ 18 h 168"/>
                <a:gd name="T8" fmla="*/ 14 w 69"/>
                <a:gd name="T9" fmla="*/ 25 h 168"/>
                <a:gd name="T10" fmla="*/ 11 w 69"/>
                <a:gd name="T11" fmla="*/ 31 h 168"/>
                <a:gd name="T12" fmla="*/ 9 w 69"/>
                <a:gd name="T13" fmla="*/ 37 h 168"/>
                <a:gd name="T14" fmla="*/ 8 w 69"/>
                <a:gd name="T15" fmla="*/ 42 h 168"/>
                <a:gd name="T16" fmla="*/ 7 w 69"/>
                <a:gd name="T17" fmla="*/ 43 h 168"/>
                <a:gd name="T18" fmla="*/ 6 w 69"/>
                <a:gd name="T19" fmla="*/ 41 h 168"/>
                <a:gd name="T20" fmla="*/ 4 w 69"/>
                <a:gd name="T21" fmla="*/ 38 h 168"/>
                <a:gd name="T22" fmla="*/ 3 w 69"/>
                <a:gd name="T23" fmla="*/ 35 h 168"/>
                <a:gd name="T24" fmla="*/ 2 w 69"/>
                <a:gd name="T25" fmla="*/ 32 h 168"/>
                <a:gd name="T26" fmla="*/ 1 w 69"/>
                <a:gd name="T27" fmla="*/ 28 h 168"/>
                <a:gd name="T28" fmla="*/ 0 w 69"/>
                <a:gd name="T29" fmla="*/ 22 h 168"/>
                <a:gd name="T30" fmla="*/ 0 w 69"/>
                <a:gd name="T31" fmla="*/ 17 h 168"/>
                <a:gd name="T32" fmla="*/ 0 w 69"/>
                <a:gd name="T33" fmla="*/ 13 h 168"/>
                <a:gd name="T34" fmla="*/ 1 w 69"/>
                <a:gd name="T35" fmla="*/ 11 h 168"/>
                <a:gd name="T36" fmla="*/ 4 w 69"/>
                <a:gd name="T37" fmla="*/ 9 h 168"/>
                <a:gd name="T38" fmla="*/ 7 w 69"/>
                <a:gd name="T39" fmla="*/ 6 h 168"/>
                <a:gd name="T40" fmla="*/ 10 w 69"/>
                <a:gd name="T41" fmla="*/ 3 h 168"/>
                <a:gd name="T42" fmla="*/ 14 w 69"/>
                <a:gd name="T43" fmla="*/ 1 h 168"/>
                <a:gd name="T44" fmla="*/ 16 w 69"/>
                <a:gd name="T45" fmla="*/ 0 h 168"/>
                <a:gd name="T46" fmla="*/ 17 w 69"/>
                <a:gd name="T47" fmla="*/ 2 h 168"/>
                <a:gd name="T48" fmla="*/ 15 w 69"/>
                <a:gd name="T49" fmla="*/ 6 h 16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9"/>
                <a:gd name="T76" fmla="*/ 0 h 168"/>
                <a:gd name="T77" fmla="*/ 69 w 69"/>
                <a:gd name="T78" fmla="*/ 168 h 16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9" h="168">
                  <a:moveTo>
                    <a:pt x="63" y="23"/>
                  </a:moveTo>
                  <a:lnTo>
                    <a:pt x="65" y="30"/>
                  </a:lnTo>
                  <a:lnTo>
                    <a:pt x="69" y="47"/>
                  </a:lnTo>
                  <a:lnTo>
                    <a:pt x="68" y="71"/>
                  </a:lnTo>
                  <a:lnTo>
                    <a:pt x="56" y="99"/>
                  </a:lnTo>
                  <a:lnTo>
                    <a:pt x="45" y="123"/>
                  </a:lnTo>
                  <a:lnTo>
                    <a:pt x="36" y="147"/>
                  </a:lnTo>
                  <a:lnTo>
                    <a:pt x="32" y="165"/>
                  </a:lnTo>
                  <a:lnTo>
                    <a:pt x="28" y="168"/>
                  </a:lnTo>
                  <a:lnTo>
                    <a:pt x="24" y="161"/>
                  </a:lnTo>
                  <a:lnTo>
                    <a:pt x="18" y="151"/>
                  </a:lnTo>
                  <a:lnTo>
                    <a:pt x="13" y="139"/>
                  </a:lnTo>
                  <a:lnTo>
                    <a:pt x="10" y="127"/>
                  </a:lnTo>
                  <a:lnTo>
                    <a:pt x="6" y="109"/>
                  </a:lnTo>
                  <a:lnTo>
                    <a:pt x="3" y="86"/>
                  </a:lnTo>
                  <a:lnTo>
                    <a:pt x="0" y="65"/>
                  </a:lnTo>
                  <a:lnTo>
                    <a:pt x="1" y="50"/>
                  </a:lnTo>
                  <a:lnTo>
                    <a:pt x="5" y="44"/>
                  </a:lnTo>
                  <a:lnTo>
                    <a:pt x="16" y="33"/>
                  </a:lnTo>
                  <a:lnTo>
                    <a:pt x="30" y="21"/>
                  </a:lnTo>
                  <a:lnTo>
                    <a:pt x="43" y="9"/>
                  </a:lnTo>
                  <a:lnTo>
                    <a:pt x="56" y="2"/>
                  </a:lnTo>
                  <a:lnTo>
                    <a:pt x="64" y="0"/>
                  </a:lnTo>
                  <a:lnTo>
                    <a:pt x="68" y="6"/>
                  </a:lnTo>
                  <a:lnTo>
                    <a:pt x="63" y="23"/>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8" name="Freeform 50"/>
            <p:cNvSpPr>
              <a:spLocks/>
            </p:cNvSpPr>
            <p:nvPr/>
          </p:nvSpPr>
          <p:spPr bwMode="auto">
            <a:xfrm>
              <a:off x="3828" y="3495"/>
              <a:ext cx="84" cy="49"/>
            </a:xfrm>
            <a:custGeom>
              <a:avLst/>
              <a:gdLst>
                <a:gd name="T0" fmla="*/ 41 w 167"/>
                <a:gd name="T1" fmla="*/ 0 h 99"/>
                <a:gd name="T2" fmla="*/ 41 w 167"/>
                <a:gd name="T3" fmla="*/ 0 h 99"/>
                <a:gd name="T4" fmla="*/ 40 w 167"/>
                <a:gd name="T5" fmla="*/ 1 h 99"/>
                <a:gd name="T6" fmla="*/ 39 w 167"/>
                <a:gd name="T7" fmla="*/ 3 h 99"/>
                <a:gd name="T8" fmla="*/ 37 w 167"/>
                <a:gd name="T9" fmla="*/ 5 h 99"/>
                <a:gd name="T10" fmla="*/ 35 w 167"/>
                <a:gd name="T11" fmla="*/ 7 h 99"/>
                <a:gd name="T12" fmla="*/ 32 w 167"/>
                <a:gd name="T13" fmla="*/ 10 h 99"/>
                <a:gd name="T14" fmla="*/ 29 w 167"/>
                <a:gd name="T15" fmla="*/ 12 h 99"/>
                <a:gd name="T16" fmla="*/ 25 w 167"/>
                <a:gd name="T17" fmla="*/ 14 h 99"/>
                <a:gd name="T18" fmla="*/ 21 w 167"/>
                <a:gd name="T19" fmla="*/ 16 h 99"/>
                <a:gd name="T20" fmla="*/ 17 w 167"/>
                <a:gd name="T21" fmla="*/ 18 h 99"/>
                <a:gd name="T22" fmla="*/ 13 w 167"/>
                <a:gd name="T23" fmla="*/ 19 h 99"/>
                <a:gd name="T24" fmla="*/ 9 w 167"/>
                <a:gd name="T25" fmla="*/ 21 h 99"/>
                <a:gd name="T26" fmla="*/ 6 w 167"/>
                <a:gd name="T27" fmla="*/ 22 h 99"/>
                <a:gd name="T28" fmla="*/ 3 w 167"/>
                <a:gd name="T29" fmla="*/ 23 h 99"/>
                <a:gd name="T30" fmla="*/ 1 w 167"/>
                <a:gd name="T31" fmla="*/ 24 h 99"/>
                <a:gd name="T32" fmla="*/ 0 w 167"/>
                <a:gd name="T33" fmla="*/ 24 h 99"/>
                <a:gd name="T34" fmla="*/ 1 w 167"/>
                <a:gd name="T35" fmla="*/ 24 h 99"/>
                <a:gd name="T36" fmla="*/ 2 w 167"/>
                <a:gd name="T37" fmla="*/ 24 h 99"/>
                <a:gd name="T38" fmla="*/ 4 w 167"/>
                <a:gd name="T39" fmla="*/ 24 h 99"/>
                <a:gd name="T40" fmla="*/ 7 w 167"/>
                <a:gd name="T41" fmla="*/ 24 h 99"/>
                <a:gd name="T42" fmla="*/ 10 w 167"/>
                <a:gd name="T43" fmla="*/ 24 h 99"/>
                <a:gd name="T44" fmla="*/ 14 w 167"/>
                <a:gd name="T45" fmla="*/ 23 h 99"/>
                <a:gd name="T46" fmla="*/ 18 w 167"/>
                <a:gd name="T47" fmla="*/ 22 h 99"/>
                <a:gd name="T48" fmla="*/ 23 w 167"/>
                <a:gd name="T49" fmla="*/ 21 h 99"/>
                <a:gd name="T50" fmla="*/ 27 w 167"/>
                <a:gd name="T51" fmla="*/ 19 h 99"/>
                <a:gd name="T52" fmla="*/ 31 w 167"/>
                <a:gd name="T53" fmla="*/ 17 h 99"/>
                <a:gd name="T54" fmla="*/ 34 w 167"/>
                <a:gd name="T55" fmla="*/ 15 h 99"/>
                <a:gd name="T56" fmla="*/ 37 w 167"/>
                <a:gd name="T57" fmla="*/ 13 h 99"/>
                <a:gd name="T58" fmla="*/ 39 w 167"/>
                <a:gd name="T59" fmla="*/ 11 h 99"/>
                <a:gd name="T60" fmla="*/ 41 w 167"/>
                <a:gd name="T61" fmla="*/ 10 h 99"/>
                <a:gd name="T62" fmla="*/ 42 w 167"/>
                <a:gd name="T63" fmla="*/ 9 h 99"/>
                <a:gd name="T64" fmla="*/ 42 w 167"/>
                <a:gd name="T65" fmla="*/ 9 h 99"/>
                <a:gd name="T66" fmla="*/ 41 w 167"/>
                <a:gd name="T67" fmla="*/ 0 h 9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7"/>
                <a:gd name="T103" fmla="*/ 0 h 99"/>
                <a:gd name="T104" fmla="*/ 167 w 167"/>
                <a:gd name="T105" fmla="*/ 99 h 99"/>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7" h="99">
                  <a:moveTo>
                    <a:pt x="164" y="0"/>
                  </a:moveTo>
                  <a:lnTo>
                    <a:pt x="163" y="1"/>
                  </a:lnTo>
                  <a:lnTo>
                    <a:pt x="159" y="5"/>
                  </a:lnTo>
                  <a:lnTo>
                    <a:pt x="155" y="12"/>
                  </a:lnTo>
                  <a:lnTo>
                    <a:pt x="147" y="21"/>
                  </a:lnTo>
                  <a:lnTo>
                    <a:pt x="137" y="31"/>
                  </a:lnTo>
                  <a:lnTo>
                    <a:pt x="127" y="40"/>
                  </a:lnTo>
                  <a:lnTo>
                    <a:pt x="113" y="49"/>
                  </a:lnTo>
                  <a:lnTo>
                    <a:pt x="99" y="57"/>
                  </a:lnTo>
                  <a:lnTo>
                    <a:pt x="83" y="65"/>
                  </a:lnTo>
                  <a:lnTo>
                    <a:pt x="66" y="72"/>
                  </a:lnTo>
                  <a:lnTo>
                    <a:pt x="50" y="79"/>
                  </a:lnTo>
                  <a:lnTo>
                    <a:pt x="35" y="86"/>
                  </a:lnTo>
                  <a:lnTo>
                    <a:pt x="21" y="91"/>
                  </a:lnTo>
                  <a:lnTo>
                    <a:pt x="9" y="95"/>
                  </a:lnTo>
                  <a:lnTo>
                    <a:pt x="3" y="98"/>
                  </a:lnTo>
                  <a:lnTo>
                    <a:pt x="0" y="99"/>
                  </a:lnTo>
                  <a:lnTo>
                    <a:pt x="3" y="99"/>
                  </a:lnTo>
                  <a:lnTo>
                    <a:pt x="7" y="99"/>
                  </a:lnTo>
                  <a:lnTo>
                    <a:pt x="15" y="99"/>
                  </a:lnTo>
                  <a:lnTo>
                    <a:pt x="27" y="99"/>
                  </a:lnTo>
                  <a:lnTo>
                    <a:pt x="39" y="96"/>
                  </a:lnTo>
                  <a:lnTo>
                    <a:pt x="54" y="94"/>
                  </a:lnTo>
                  <a:lnTo>
                    <a:pt x="72" y="91"/>
                  </a:lnTo>
                  <a:lnTo>
                    <a:pt x="89" y="85"/>
                  </a:lnTo>
                  <a:lnTo>
                    <a:pt x="106" y="78"/>
                  </a:lnTo>
                  <a:lnTo>
                    <a:pt x="121" y="70"/>
                  </a:lnTo>
                  <a:lnTo>
                    <a:pt x="135" y="62"/>
                  </a:lnTo>
                  <a:lnTo>
                    <a:pt x="145" y="54"/>
                  </a:lnTo>
                  <a:lnTo>
                    <a:pt x="155" y="47"/>
                  </a:lnTo>
                  <a:lnTo>
                    <a:pt x="162" y="41"/>
                  </a:lnTo>
                  <a:lnTo>
                    <a:pt x="166" y="38"/>
                  </a:lnTo>
                  <a:lnTo>
                    <a:pt x="167" y="36"/>
                  </a:lnTo>
                  <a:lnTo>
                    <a:pt x="164" y="0"/>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19" name="Freeform 51"/>
            <p:cNvSpPr>
              <a:spLocks/>
            </p:cNvSpPr>
            <p:nvPr/>
          </p:nvSpPr>
          <p:spPr bwMode="auto">
            <a:xfrm>
              <a:off x="3699" y="3033"/>
              <a:ext cx="116" cy="92"/>
            </a:xfrm>
            <a:custGeom>
              <a:avLst/>
              <a:gdLst>
                <a:gd name="T0" fmla="*/ 55 w 232"/>
                <a:gd name="T1" fmla="*/ 12 h 184"/>
                <a:gd name="T2" fmla="*/ 52 w 232"/>
                <a:gd name="T3" fmla="*/ 10 h 184"/>
                <a:gd name="T4" fmla="*/ 46 w 232"/>
                <a:gd name="T5" fmla="*/ 6 h 184"/>
                <a:gd name="T6" fmla="*/ 41 w 232"/>
                <a:gd name="T7" fmla="*/ 3 h 184"/>
                <a:gd name="T8" fmla="*/ 38 w 232"/>
                <a:gd name="T9" fmla="*/ 3 h 184"/>
                <a:gd name="T10" fmla="*/ 36 w 232"/>
                <a:gd name="T11" fmla="*/ 1 h 184"/>
                <a:gd name="T12" fmla="*/ 33 w 232"/>
                <a:gd name="T13" fmla="*/ 1 h 184"/>
                <a:gd name="T14" fmla="*/ 29 w 232"/>
                <a:gd name="T15" fmla="*/ 1 h 184"/>
                <a:gd name="T16" fmla="*/ 25 w 232"/>
                <a:gd name="T17" fmla="*/ 1 h 184"/>
                <a:gd name="T18" fmla="*/ 20 w 232"/>
                <a:gd name="T19" fmla="*/ 1 h 184"/>
                <a:gd name="T20" fmla="*/ 15 w 232"/>
                <a:gd name="T21" fmla="*/ 1 h 184"/>
                <a:gd name="T22" fmla="*/ 13 w 232"/>
                <a:gd name="T23" fmla="*/ 0 h 184"/>
                <a:gd name="T24" fmla="*/ 12 w 232"/>
                <a:gd name="T25" fmla="*/ 1 h 184"/>
                <a:gd name="T26" fmla="*/ 15 w 232"/>
                <a:gd name="T27" fmla="*/ 1 h 184"/>
                <a:gd name="T28" fmla="*/ 20 w 232"/>
                <a:gd name="T29" fmla="*/ 3 h 184"/>
                <a:gd name="T30" fmla="*/ 25 w 232"/>
                <a:gd name="T31" fmla="*/ 4 h 184"/>
                <a:gd name="T32" fmla="*/ 29 w 232"/>
                <a:gd name="T33" fmla="*/ 5 h 184"/>
                <a:gd name="T34" fmla="*/ 29 w 232"/>
                <a:gd name="T35" fmla="*/ 10 h 184"/>
                <a:gd name="T36" fmla="*/ 26 w 232"/>
                <a:gd name="T37" fmla="*/ 15 h 184"/>
                <a:gd name="T38" fmla="*/ 18 w 232"/>
                <a:gd name="T39" fmla="*/ 23 h 184"/>
                <a:gd name="T40" fmla="*/ 7 w 232"/>
                <a:gd name="T41" fmla="*/ 30 h 184"/>
                <a:gd name="T42" fmla="*/ 2 w 232"/>
                <a:gd name="T43" fmla="*/ 36 h 184"/>
                <a:gd name="T44" fmla="*/ 1 w 232"/>
                <a:gd name="T45" fmla="*/ 37 h 184"/>
                <a:gd name="T46" fmla="*/ 4 w 232"/>
                <a:gd name="T47" fmla="*/ 36 h 184"/>
                <a:gd name="T48" fmla="*/ 9 w 232"/>
                <a:gd name="T49" fmla="*/ 33 h 184"/>
                <a:gd name="T50" fmla="*/ 13 w 232"/>
                <a:gd name="T51" fmla="*/ 30 h 184"/>
                <a:gd name="T52" fmla="*/ 15 w 232"/>
                <a:gd name="T53" fmla="*/ 28 h 184"/>
                <a:gd name="T54" fmla="*/ 18 w 232"/>
                <a:gd name="T55" fmla="*/ 27 h 184"/>
                <a:gd name="T56" fmla="*/ 21 w 232"/>
                <a:gd name="T57" fmla="*/ 26 h 184"/>
                <a:gd name="T58" fmla="*/ 23 w 232"/>
                <a:gd name="T59" fmla="*/ 26 h 184"/>
                <a:gd name="T60" fmla="*/ 25 w 232"/>
                <a:gd name="T61" fmla="*/ 27 h 184"/>
                <a:gd name="T62" fmla="*/ 27 w 232"/>
                <a:gd name="T63" fmla="*/ 27 h 184"/>
                <a:gd name="T64" fmla="*/ 21 w 232"/>
                <a:gd name="T65" fmla="*/ 36 h 184"/>
                <a:gd name="T66" fmla="*/ 19 w 232"/>
                <a:gd name="T67" fmla="*/ 37 h 184"/>
                <a:gd name="T68" fmla="*/ 15 w 232"/>
                <a:gd name="T69" fmla="*/ 40 h 184"/>
                <a:gd name="T70" fmla="*/ 12 w 232"/>
                <a:gd name="T71" fmla="*/ 44 h 184"/>
                <a:gd name="T72" fmla="*/ 10 w 232"/>
                <a:gd name="T73" fmla="*/ 46 h 184"/>
                <a:gd name="T74" fmla="*/ 13 w 232"/>
                <a:gd name="T75" fmla="*/ 46 h 184"/>
                <a:gd name="T76" fmla="*/ 19 w 232"/>
                <a:gd name="T77" fmla="*/ 41 h 184"/>
                <a:gd name="T78" fmla="*/ 25 w 232"/>
                <a:gd name="T79" fmla="*/ 35 h 184"/>
                <a:gd name="T80" fmla="*/ 30 w 232"/>
                <a:gd name="T81" fmla="*/ 28 h 184"/>
                <a:gd name="T82" fmla="*/ 33 w 232"/>
                <a:gd name="T83" fmla="*/ 26 h 184"/>
                <a:gd name="T84" fmla="*/ 35 w 232"/>
                <a:gd name="T85" fmla="*/ 24 h 184"/>
                <a:gd name="T86" fmla="*/ 42 w 232"/>
                <a:gd name="T87" fmla="*/ 22 h 184"/>
                <a:gd name="T88" fmla="*/ 49 w 232"/>
                <a:gd name="T89" fmla="*/ 20 h 184"/>
                <a:gd name="T90" fmla="*/ 54 w 232"/>
                <a:gd name="T91" fmla="*/ 18 h 184"/>
                <a:gd name="T92" fmla="*/ 57 w 232"/>
                <a:gd name="T93" fmla="*/ 17 h 184"/>
                <a:gd name="T94" fmla="*/ 58 w 232"/>
                <a:gd name="T95" fmla="*/ 14 h 184"/>
                <a:gd name="T96" fmla="*/ 56 w 232"/>
                <a:gd name="T97" fmla="*/ 12 h 18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32"/>
                <a:gd name="T148" fmla="*/ 0 h 184"/>
                <a:gd name="T149" fmla="*/ 232 w 232"/>
                <a:gd name="T150" fmla="*/ 184 h 18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32" h="184">
                  <a:moveTo>
                    <a:pt x="222" y="49"/>
                  </a:moveTo>
                  <a:lnTo>
                    <a:pt x="220" y="48"/>
                  </a:lnTo>
                  <a:lnTo>
                    <a:pt x="214" y="45"/>
                  </a:lnTo>
                  <a:lnTo>
                    <a:pt x="206" y="39"/>
                  </a:lnTo>
                  <a:lnTo>
                    <a:pt x="196" y="33"/>
                  </a:lnTo>
                  <a:lnTo>
                    <a:pt x="184" y="26"/>
                  </a:lnTo>
                  <a:lnTo>
                    <a:pt x="174" y="20"/>
                  </a:lnTo>
                  <a:lnTo>
                    <a:pt x="164" y="15"/>
                  </a:lnTo>
                  <a:lnTo>
                    <a:pt x="157" y="11"/>
                  </a:lnTo>
                  <a:lnTo>
                    <a:pt x="151" y="9"/>
                  </a:lnTo>
                  <a:lnTo>
                    <a:pt x="146" y="7"/>
                  </a:lnTo>
                  <a:lnTo>
                    <a:pt x="141" y="5"/>
                  </a:lnTo>
                  <a:lnTo>
                    <a:pt x="135" y="5"/>
                  </a:lnTo>
                  <a:lnTo>
                    <a:pt x="129" y="5"/>
                  </a:lnTo>
                  <a:lnTo>
                    <a:pt x="122" y="5"/>
                  </a:lnTo>
                  <a:lnTo>
                    <a:pt x="115" y="5"/>
                  </a:lnTo>
                  <a:lnTo>
                    <a:pt x="106" y="5"/>
                  </a:lnTo>
                  <a:lnTo>
                    <a:pt x="97" y="5"/>
                  </a:lnTo>
                  <a:lnTo>
                    <a:pt x="87" y="4"/>
                  </a:lnTo>
                  <a:lnTo>
                    <a:pt x="77" y="3"/>
                  </a:lnTo>
                  <a:lnTo>
                    <a:pt x="69" y="1"/>
                  </a:lnTo>
                  <a:lnTo>
                    <a:pt x="61" y="1"/>
                  </a:lnTo>
                  <a:lnTo>
                    <a:pt x="55" y="0"/>
                  </a:lnTo>
                  <a:lnTo>
                    <a:pt x="50" y="0"/>
                  </a:lnTo>
                  <a:lnTo>
                    <a:pt x="47" y="1"/>
                  </a:lnTo>
                  <a:lnTo>
                    <a:pt x="48" y="2"/>
                  </a:lnTo>
                  <a:lnTo>
                    <a:pt x="53" y="4"/>
                  </a:lnTo>
                  <a:lnTo>
                    <a:pt x="60" y="7"/>
                  </a:lnTo>
                  <a:lnTo>
                    <a:pt x="69" y="9"/>
                  </a:lnTo>
                  <a:lnTo>
                    <a:pt x="78" y="11"/>
                  </a:lnTo>
                  <a:lnTo>
                    <a:pt x="88" y="13"/>
                  </a:lnTo>
                  <a:lnTo>
                    <a:pt x="97" y="16"/>
                  </a:lnTo>
                  <a:lnTo>
                    <a:pt x="104" y="17"/>
                  </a:lnTo>
                  <a:lnTo>
                    <a:pt x="113" y="20"/>
                  </a:lnTo>
                  <a:lnTo>
                    <a:pt x="116" y="27"/>
                  </a:lnTo>
                  <a:lnTo>
                    <a:pt x="116" y="38"/>
                  </a:lnTo>
                  <a:lnTo>
                    <a:pt x="112" y="49"/>
                  </a:lnTo>
                  <a:lnTo>
                    <a:pt x="103" y="62"/>
                  </a:lnTo>
                  <a:lnTo>
                    <a:pt x="88" y="76"/>
                  </a:lnTo>
                  <a:lnTo>
                    <a:pt x="70" y="92"/>
                  </a:lnTo>
                  <a:lnTo>
                    <a:pt x="51" y="107"/>
                  </a:lnTo>
                  <a:lnTo>
                    <a:pt x="31" y="121"/>
                  </a:lnTo>
                  <a:lnTo>
                    <a:pt x="15" y="133"/>
                  </a:lnTo>
                  <a:lnTo>
                    <a:pt x="5" y="141"/>
                  </a:lnTo>
                  <a:lnTo>
                    <a:pt x="0" y="146"/>
                  </a:lnTo>
                  <a:lnTo>
                    <a:pt x="2" y="147"/>
                  </a:lnTo>
                  <a:lnTo>
                    <a:pt x="7" y="145"/>
                  </a:lnTo>
                  <a:lnTo>
                    <a:pt x="15" y="143"/>
                  </a:lnTo>
                  <a:lnTo>
                    <a:pt x="24" y="138"/>
                  </a:lnTo>
                  <a:lnTo>
                    <a:pt x="35" y="132"/>
                  </a:lnTo>
                  <a:lnTo>
                    <a:pt x="44" y="126"/>
                  </a:lnTo>
                  <a:lnTo>
                    <a:pt x="51" y="122"/>
                  </a:lnTo>
                  <a:lnTo>
                    <a:pt x="57" y="117"/>
                  </a:lnTo>
                  <a:lnTo>
                    <a:pt x="61" y="114"/>
                  </a:lnTo>
                  <a:lnTo>
                    <a:pt x="66" y="110"/>
                  </a:lnTo>
                  <a:lnTo>
                    <a:pt x="72" y="108"/>
                  </a:lnTo>
                  <a:lnTo>
                    <a:pt x="77" y="106"/>
                  </a:lnTo>
                  <a:lnTo>
                    <a:pt x="82" y="104"/>
                  </a:lnTo>
                  <a:lnTo>
                    <a:pt x="88" y="104"/>
                  </a:lnTo>
                  <a:lnTo>
                    <a:pt x="92" y="106"/>
                  </a:lnTo>
                  <a:lnTo>
                    <a:pt x="97" y="107"/>
                  </a:lnTo>
                  <a:lnTo>
                    <a:pt x="99" y="108"/>
                  </a:lnTo>
                  <a:lnTo>
                    <a:pt x="101" y="108"/>
                  </a:lnTo>
                  <a:lnTo>
                    <a:pt x="105" y="108"/>
                  </a:lnTo>
                  <a:lnTo>
                    <a:pt x="108" y="107"/>
                  </a:lnTo>
                  <a:lnTo>
                    <a:pt x="81" y="143"/>
                  </a:lnTo>
                  <a:lnTo>
                    <a:pt x="78" y="144"/>
                  </a:lnTo>
                  <a:lnTo>
                    <a:pt x="74" y="147"/>
                  </a:lnTo>
                  <a:lnTo>
                    <a:pt x="67" y="153"/>
                  </a:lnTo>
                  <a:lnTo>
                    <a:pt x="60" y="160"/>
                  </a:lnTo>
                  <a:lnTo>
                    <a:pt x="52" y="167"/>
                  </a:lnTo>
                  <a:lnTo>
                    <a:pt x="46" y="174"/>
                  </a:lnTo>
                  <a:lnTo>
                    <a:pt x="42" y="178"/>
                  </a:lnTo>
                  <a:lnTo>
                    <a:pt x="40" y="183"/>
                  </a:lnTo>
                  <a:lnTo>
                    <a:pt x="44" y="184"/>
                  </a:lnTo>
                  <a:lnTo>
                    <a:pt x="51" y="181"/>
                  </a:lnTo>
                  <a:lnTo>
                    <a:pt x="61" y="172"/>
                  </a:lnTo>
                  <a:lnTo>
                    <a:pt x="73" y="162"/>
                  </a:lnTo>
                  <a:lnTo>
                    <a:pt x="87" y="151"/>
                  </a:lnTo>
                  <a:lnTo>
                    <a:pt x="99" y="138"/>
                  </a:lnTo>
                  <a:lnTo>
                    <a:pt x="111" y="126"/>
                  </a:lnTo>
                  <a:lnTo>
                    <a:pt x="121" y="115"/>
                  </a:lnTo>
                  <a:lnTo>
                    <a:pt x="126" y="110"/>
                  </a:lnTo>
                  <a:lnTo>
                    <a:pt x="130" y="106"/>
                  </a:lnTo>
                  <a:lnTo>
                    <a:pt x="135" y="102"/>
                  </a:lnTo>
                  <a:lnTo>
                    <a:pt x="140" y="98"/>
                  </a:lnTo>
                  <a:lnTo>
                    <a:pt x="153" y="93"/>
                  </a:lnTo>
                  <a:lnTo>
                    <a:pt x="167" y="87"/>
                  </a:lnTo>
                  <a:lnTo>
                    <a:pt x="181" y="81"/>
                  </a:lnTo>
                  <a:lnTo>
                    <a:pt x="194" y="77"/>
                  </a:lnTo>
                  <a:lnTo>
                    <a:pt x="205" y="72"/>
                  </a:lnTo>
                  <a:lnTo>
                    <a:pt x="214" y="69"/>
                  </a:lnTo>
                  <a:lnTo>
                    <a:pt x="222" y="66"/>
                  </a:lnTo>
                  <a:lnTo>
                    <a:pt x="227" y="66"/>
                  </a:lnTo>
                  <a:lnTo>
                    <a:pt x="232" y="64"/>
                  </a:lnTo>
                  <a:lnTo>
                    <a:pt x="231" y="58"/>
                  </a:lnTo>
                  <a:lnTo>
                    <a:pt x="225" y="51"/>
                  </a:lnTo>
                  <a:lnTo>
                    <a:pt x="222" y="49"/>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0" name="Freeform 52"/>
            <p:cNvSpPr>
              <a:spLocks/>
            </p:cNvSpPr>
            <p:nvPr/>
          </p:nvSpPr>
          <p:spPr bwMode="auto">
            <a:xfrm>
              <a:off x="3827" y="2759"/>
              <a:ext cx="248" cy="358"/>
            </a:xfrm>
            <a:custGeom>
              <a:avLst/>
              <a:gdLst>
                <a:gd name="T0" fmla="*/ 106 w 497"/>
                <a:gd name="T1" fmla="*/ 21 h 718"/>
                <a:gd name="T2" fmla="*/ 100 w 497"/>
                <a:gd name="T3" fmla="*/ 22 h 718"/>
                <a:gd name="T4" fmla="*/ 103 w 497"/>
                <a:gd name="T5" fmla="*/ 14 h 718"/>
                <a:gd name="T6" fmla="*/ 107 w 497"/>
                <a:gd name="T7" fmla="*/ 6 h 718"/>
                <a:gd name="T8" fmla="*/ 108 w 497"/>
                <a:gd name="T9" fmla="*/ 0 h 718"/>
                <a:gd name="T10" fmla="*/ 100 w 497"/>
                <a:gd name="T11" fmla="*/ 0 h 718"/>
                <a:gd name="T12" fmla="*/ 92 w 497"/>
                <a:gd name="T13" fmla="*/ 8 h 718"/>
                <a:gd name="T14" fmla="*/ 77 w 497"/>
                <a:gd name="T15" fmla="*/ 24 h 718"/>
                <a:gd name="T16" fmla="*/ 77 w 497"/>
                <a:gd name="T17" fmla="*/ 32 h 718"/>
                <a:gd name="T18" fmla="*/ 79 w 497"/>
                <a:gd name="T19" fmla="*/ 42 h 718"/>
                <a:gd name="T20" fmla="*/ 78 w 497"/>
                <a:gd name="T21" fmla="*/ 47 h 718"/>
                <a:gd name="T22" fmla="*/ 71 w 497"/>
                <a:gd name="T23" fmla="*/ 85 h 718"/>
                <a:gd name="T24" fmla="*/ 72 w 497"/>
                <a:gd name="T25" fmla="*/ 108 h 718"/>
                <a:gd name="T26" fmla="*/ 75 w 497"/>
                <a:gd name="T27" fmla="*/ 98 h 718"/>
                <a:gd name="T28" fmla="*/ 80 w 497"/>
                <a:gd name="T29" fmla="*/ 86 h 718"/>
                <a:gd name="T30" fmla="*/ 85 w 497"/>
                <a:gd name="T31" fmla="*/ 77 h 718"/>
                <a:gd name="T32" fmla="*/ 88 w 497"/>
                <a:gd name="T33" fmla="*/ 76 h 718"/>
                <a:gd name="T34" fmla="*/ 82 w 497"/>
                <a:gd name="T35" fmla="*/ 100 h 718"/>
                <a:gd name="T36" fmla="*/ 79 w 497"/>
                <a:gd name="T37" fmla="*/ 127 h 718"/>
                <a:gd name="T38" fmla="*/ 73 w 497"/>
                <a:gd name="T39" fmla="*/ 146 h 718"/>
                <a:gd name="T40" fmla="*/ 67 w 497"/>
                <a:gd name="T41" fmla="*/ 149 h 718"/>
                <a:gd name="T42" fmla="*/ 64 w 497"/>
                <a:gd name="T43" fmla="*/ 153 h 718"/>
                <a:gd name="T44" fmla="*/ 59 w 497"/>
                <a:gd name="T45" fmla="*/ 155 h 718"/>
                <a:gd name="T46" fmla="*/ 54 w 497"/>
                <a:gd name="T47" fmla="*/ 156 h 718"/>
                <a:gd name="T48" fmla="*/ 42 w 497"/>
                <a:gd name="T49" fmla="*/ 156 h 718"/>
                <a:gd name="T50" fmla="*/ 22 w 497"/>
                <a:gd name="T51" fmla="*/ 156 h 718"/>
                <a:gd name="T52" fmla="*/ 6 w 497"/>
                <a:gd name="T53" fmla="*/ 156 h 718"/>
                <a:gd name="T54" fmla="*/ 0 w 497"/>
                <a:gd name="T55" fmla="*/ 166 h 718"/>
                <a:gd name="T56" fmla="*/ 3 w 497"/>
                <a:gd name="T57" fmla="*/ 166 h 718"/>
                <a:gd name="T58" fmla="*/ 10 w 497"/>
                <a:gd name="T59" fmla="*/ 167 h 718"/>
                <a:gd name="T60" fmla="*/ 16 w 497"/>
                <a:gd name="T61" fmla="*/ 169 h 718"/>
                <a:gd name="T62" fmla="*/ 23 w 497"/>
                <a:gd name="T63" fmla="*/ 174 h 718"/>
                <a:gd name="T64" fmla="*/ 33 w 497"/>
                <a:gd name="T65" fmla="*/ 179 h 718"/>
                <a:gd name="T66" fmla="*/ 45 w 497"/>
                <a:gd name="T67" fmla="*/ 177 h 718"/>
                <a:gd name="T68" fmla="*/ 58 w 497"/>
                <a:gd name="T69" fmla="*/ 176 h 718"/>
                <a:gd name="T70" fmla="*/ 71 w 497"/>
                <a:gd name="T71" fmla="*/ 177 h 718"/>
                <a:gd name="T72" fmla="*/ 75 w 497"/>
                <a:gd name="T73" fmla="*/ 177 h 718"/>
                <a:gd name="T74" fmla="*/ 68 w 497"/>
                <a:gd name="T75" fmla="*/ 163 h 718"/>
                <a:gd name="T76" fmla="*/ 75 w 497"/>
                <a:gd name="T77" fmla="*/ 168 h 718"/>
                <a:gd name="T78" fmla="*/ 82 w 497"/>
                <a:gd name="T79" fmla="*/ 177 h 718"/>
                <a:gd name="T80" fmla="*/ 87 w 497"/>
                <a:gd name="T81" fmla="*/ 177 h 718"/>
                <a:gd name="T82" fmla="*/ 79 w 497"/>
                <a:gd name="T83" fmla="*/ 164 h 718"/>
                <a:gd name="T84" fmla="*/ 80 w 497"/>
                <a:gd name="T85" fmla="*/ 159 h 718"/>
                <a:gd name="T86" fmla="*/ 85 w 497"/>
                <a:gd name="T87" fmla="*/ 161 h 718"/>
                <a:gd name="T88" fmla="*/ 90 w 497"/>
                <a:gd name="T89" fmla="*/ 165 h 718"/>
                <a:gd name="T90" fmla="*/ 87 w 497"/>
                <a:gd name="T91" fmla="*/ 158 h 718"/>
                <a:gd name="T92" fmla="*/ 89 w 497"/>
                <a:gd name="T93" fmla="*/ 133 h 718"/>
                <a:gd name="T94" fmla="*/ 95 w 497"/>
                <a:gd name="T95" fmla="*/ 95 h 718"/>
                <a:gd name="T96" fmla="*/ 105 w 497"/>
                <a:gd name="T97" fmla="*/ 68 h 718"/>
                <a:gd name="T98" fmla="*/ 116 w 497"/>
                <a:gd name="T99" fmla="*/ 42 h 718"/>
                <a:gd name="T100" fmla="*/ 124 w 497"/>
                <a:gd name="T101" fmla="*/ 34 h 718"/>
                <a:gd name="T102" fmla="*/ 122 w 497"/>
                <a:gd name="T103" fmla="*/ 25 h 718"/>
                <a:gd name="T104" fmla="*/ 114 w 497"/>
                <a:gd name="T105" fmla="*/ 18 h 71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497"/>
                <a:gd name="T160" fmla="*/ 0 h 718"/>
                <a:gd name="T161" fmla="*/ 497 w 497"/>
                <a:gd name="T162" fmla="*/ 718 h 71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497" h="718">
                  <a:moveTo>
                    <a:pt x="459" y="75"/>
                  </a:moveTo>
                  <a:lnTo>
                    <a:pt x="447" y="77"/>
                  </a:lnTo>
                  <a:lnTo>
                    <a:pt x="436" y="81"/>
                  </a:lnTo>
                  <a:lnTo>
                    <a:pt x="424" y="85"/>
                  </a:lnTo>
                  <a:lnTo>
                    <a:pt x="415" y="89"/>
                  </a:lnTo>
                  <a:lnTo>
                    <a:pt x="407" y="91"/>
                  </a:lnTo>
                  <a:lnTo>
                    <a:pt x="402" y="92"/>
                  </a:lnTo>
                  <a:lnTo>
                    <a:pt x="400" y="90"/>
                  </a:lnTo>
                  <a:lnTo>
                    <a:pt x="402" y="83"/>
                  </a:lnTo>
                  <a:lnTo>
                    <a:pt x="406" y="75"/>
                  </a:lnTo>
                  <a:lnTo>
                    <a:pt x="409" y="67"/>
                  </a:lnTo>
                  <a:lnTo>
                    <a:pt x="414" y="59"/>
                  </a:lnTo>
                  <a:lnTo>
                    <a:pt x="417" y="51"/>
                  </a:lnTo>
                  <a:lnTo>
                    <a:pt x="422" y="43"/>
                  </a:lnTo>
                  <a:lnTo>
                    <a:pt x="426" y="35"/>
                  </a:lnTo>
                  <a:lnTo>
                    <a:pt x="431" y="25"/>
                  </a:lnTo>
                  <a:lnTo>
                    <a:pt x="438" y="16"/>
                  </a:lnTo>
                  <a:lnTo>
                    <a:pt x="441" y="8"/>
                  </a:lnTo>
                  <a:lnTo>
                    <a:pt x="439" y="3"/>
                  </a:lnTo>
                  <a:lnTo>
                    <a:pt x="433" y="1"/>
                  </a:lnTo>
                  <a:lnTo>
                    <a:pt x="425" y="0"/>
                  </a:lnTo>
                  <a:lnTo>
                    <a:pt x="416" y="1"/>
                  </a:lnTo>
                  <a:lnTo>
                    <a:pt x="408" y="2"/>
                  </a:lnTo>
                  <a:lnTo>
                    <a:pt x="402" y="3"/>
                  </a:lnTo>
                  <a:lnTo>
                    <a:pt x="400" y="3"/>
                  </a:lnTo>
                  <a:lnTo>
                    <a:pt x="396" y="7"/>
                  </a:lnTo>
                  <a:lnTo>
                    <a:pt x="385" y="18"/>
                  </a:lnTo>
                  <a:lnTo>
                    <a:pt x="371" y="33"/>
                  </a:lnTo>
                  <a:lnTo>
                    <a:pt x="354" y="51"/>
                  </a:lnTo>
                  <a:lnTo>
                    <a:pt x="336" y="69"/>
                  </a:lnTo>
                  <a:lnTo>
                    <a:pt x="321" y="85"/>
                  </a:lnTo>
                  <a:lnTo>
                    <a:pt x="310" y="99"/>
                  </a:lnTo>
                  <a:lnTo>
                    <a:pt x="305" y="106"/>
                  </a:lnTo>
                  <a:lnTo>
                    <a:pt x="305" y="112"/>
                  </a:lnTo>
                  <a:lnTo>
                    <a:pt x="306" y="120"/>
                  </a:lnTo>
                  <a:lnTo>
                    <a:pt x="308" y="130"/>
                  </a:lnTo>
                  <a:lnTo>
                    <a:pt x="310" y="142"/>
                  </a:lnTo>
                  <a:lnTo>
                    <a:pt x="332" y="107"/>
                  </a:lnTo>
                  <a:lnTo>
                    <a:pt x="318" y="171"/>
                  </a:lnTo>
                  <a:lnTo>
                    <a:pt x="318" y="172"/>
                  </a:lnTo>
                  <a:lnTo>
                    <a:pt x="315" y="189"/>
                  </a:lnTo>
                  <a:lnTo>
                    <a:pt x="304" y="222"/>
                  </a:lnTo>
                  <a:lnTo>
                    <a:pt x="294" y="264"/>
                  </a:lnTo>
                  <a:lnTo>
                    <a:pt x="287" y="304"/>
                  </a:lnTo>
                  <a:lnTo>
                    <a:pt x="285" y="342"/>
                  </a:lnTo>
                  <a:lnTo>
                    <a:pt x="283" y="379"/>
                  </a:lnTo>
                  <a:lnTo>
                    <a:pt x="282" y="410"/>
                  </a:lnTo>
                  <a:lnTo>
                    <a:pt x="285" y="430"/>
                  </a:lnTo>
                  <a:lnTo>
                    <a:pt x="289" y="436"/>
                  </a:lnTo>
                  <a:lnTo>
                    <a:pt x="294" y="432"/>
                  </a:lnTo>
                  <a:lnTo>
                    <a:pt x="297" y="421"/>
                  </a:lnTo>
                  <a:lnTo>
                    <a:pt x="301" y="403"/>
                  </a:lnTo>
                  <a:lnTo>
                    <a:pt x="303" y="393"/>
                  </a:lnTo>
                  <a:lnTo>
                    <a:pt x="305" y="381"/>
                  </a:lnTo>
                  <a:lnTo>
                    <a:pt x="310" y="370"/>
                  </a:lnTo>
                  <a:lnTo>
                    <a:pt x="316" y="358"/>
                  </a:lnTo>
                  <a:lnTo>
                    <a:pt x="321" y="346"/>
                  </a:lnTo>
                  <a:lnTo>
                    <a:pt x="327" y="334"/>
                  </a:lnTo>
                  <a:lnTo>
                    <a:pt x="334" y="324"/>
                  </a:lnTo>
                  <a:lnTo>
                    <a:pt x="339" y="315"/>
                  </a:lnTo>
                  <a:lnTo>
                    <a:pt x="342" y="309"/>
                  </a:lnTo>
                  <a:lnTo>
                    <a:pt x="348" y="301"/>
                  </a:lnTo>
                  <a:lnTo>
                    <a:pt x="355" y="292"/>
                  </a:lnTo>
                  <a:lnTo>
                    <a:pt x="362" y="281"/>
                  </a:lnTo>
                  <a:lnTo>
                    <a:pt x="355" y="304"/>
                  </a:lnTo>
                  <a:lnTo>
                    <a:pt x="348" y="328"/>
                  </a:lnTo>
                  <a:lnTo>
                    <a:pt x="341" y="354"/>
                  </a:lnTo>
                  <a:lnTo>
                    <a:pt x="334" y="379"/>
                  </a:lnTo>
                  <a:lnTo>
                    <a:pt x="328" y="404"/>
                  </a:lnTo>
                  <a:lnTo>
                    <a:pt x="324" y="427"/>
                  </a:lnTo>
                  <a:lnTo>
                    <a:pt x="320" y="448"/>
                  </a:lnTo>
                  <a:lnTo>
                    <a:pt x="318" y="466"/>
                  </a:lnTo>
                  <a:lnTo>
                    <a:pt x="316" y="509"/>
                  </a:lnTo>
                  <a:lnTo>
                    <a:pt x="315" y="545"/>
                  </a:lnTo>
                  <a:lnTo>
                    <a:pt x="311" y="572"/>
                  </a:lnTo>
                  <a:lnTo>
                    <a:pt x="301" y="583"/>
                  </a:lnTo>
                  <a:lnTo>
                    <a:pt x="293" y="585"/>
                  </a:lnTo>
                  <a:lnTo>
                    <a:pt x="286" y="588"/>
                  </a:lnTo>
                  <a:lnTo>
                    <a:pt x="279" y="591"/>
                  </a:lnTo>
                  <a:lnTo>
                    <a:pt x="273" y="595"/>
                  </a:lnTo>
                  <a:lnTo>
                    <a:pt x="268" y="598"/>
                  </a:lnTo>
                  <a:lnTo>
                    <a:pt x="264" y="601"/>
                  </a:lnTo>
                  <a:lnTo>
                    <a:pt x="260" y="606"/>
                  </a:lnTo>
                  <a:lnTo>
                    <a:pt x="259" y="610"/>
                  </a:lnTo>
                  <a:lnTo>
                    <a:pt x="257" y="613"/>
                  </a:lnTo>
                  <a:lnTo>
                    <a:pt x="253" y="616"/>
                  </a:lnTo>
                  <a:lnTo>
                    <a:pt x="249" y="619"/>
                  </a:lnTo>
                  <a:lnTo>
                    <a:pt x="242" y="621"/>
                  </a:lnTo>
                  <a:lnTo>
                    <a:pt x="236" y="623"/>
                  </a:lnTo>
                  <a:lnTo>
                    <a:pt x="230" y="626"/>
                  </a:lnTo>
                  <a:lnTo>
                    <a:pt x="225" y="627"/>
                  </a:lnTo>
                  <a:lnTo>
                    <a:pt x="221" y="627"/>
                  </a:lnTo>
                  <a:lnTo>
                    <a:pt x="218" y="627"/>
                  </a:lnTo>
                  <a:lnTo>
                    <a:pt x="210" y="627"/>
                  </a:lnTo>
                  <a:lnTo>
                    <a:pt x="198" y="627"/>
                  </a:lnTo>
                  <a:lnTo>
                    <a:pt x="184" y="627"/>
                  </a:lnTo>
                  <a:lnTo>
                    <a:pt x="168" y="627"/>
                  </a:lnTo>
                  <a:lnTo>
                    <a:pt x="150" y="626"/>
                  </a:lnTo>
                  <a:lnTo>
                    <a:pt x="130" y="626"/>
                  </a:lnTo>
                  <a:lnTo>
                    <a:pt x="111" y="626"/>
                  </a:lnTo>
                  <a:lnTo>
                    <a:pt x="91" y="626"/>
                  </a:lnTo>
                  <a:lnTo>
                    <a:pt x="73" y="626"/>
                  </a:lnTo>
                  <a:lnTo>
                    <a:pt x="55" y="625"/>
                  </a:lnTo>
                  <a:lnTo>
                    <a:pt x="39" y="625"/>
                  </a:lnTo>
                  <a:lnTo>
                    <a:pt x="26" y="625"/>
                  </a:lnTo>
                  <a:lnTo>
                    <a:pt x="16" y="625"/>
                  </a:lnTo>
                  <a:lnTo>
                    <a:pt x="9" y="625"/>
                  </a:lnTo>
                  <a:lnTo>
                    <a:pt x="7" y="625"/>
                  </a:lnTo>
                  <a:lnTo>
                    <a:pt x="0" y="668"/>
                  </a:lnTo>
                  <a:lnTo>
                    <a:pt x="1" y="668"/>
                  </a:lnTo>
                  <a:lnTo>
                    <a:pt x="3" y="668"/>
                  </a:lnTo>
                  <a:lnTo>
                    <a:pt x="8" y="668"/>
                  </a:lnTo>
                  <a:lnTo>
                    <a:pt x="14" y="668"/>
                  </a:lnTo>
                  <a:lnTo>
                    <a:pt x="21" y="668"/>
                  </a:lnTo>
                  <a:lnTo>
                    <a:pt x="28" y="669"/>
                  </a:lnTo>
                  <a:lnTo>
                    <a:pt x="34" y="671"/>
                  </a:lnTo>
                  <a:lnTo>
                    <a:pt x="41" y="672"/>
                  </a:lnTo>
                  <a:lnTo>
                    <a:pt x="47" y="674"/>
                  </a:lnTo>
                  <a:lnTo>
                    <a:pt x="53" y="675"/>
                  </a:lnTo>
                  <a:lnTo>
                    <a:pt x="59" y="678"/>
                  </a:lnTo>
                  <a:lnTo>
                    <a:pt x="64" y="679"/>
                  </a:lnTo>
                  <a:lnTo>
                    <a:pt x="70" y="682"/>
                  </a:lnTo>
                  <a:lnTo>
                    <a:pt x="76" y="687"/>
                  </a:lnTo>
                  <a:lnTo>
                    <a:pt x="84" y="691"/>
                  </a:lnTo>
                  <a:lnTo>
                    <a:pt x="92" y="699"/>
                  </a:lnTo>
                  <a:lnTo>
                    <a:pt x="105" y="710"/>
                  </a:lnTo>
                  <a:lnTo>
                    <a:pt x="115" y="716"/>
                  </a:lnTo>
                  <a:lnTo>
                    <a:pt x="123" y="718"/>
                  </a:lnTo>
                  <a:lnTo>
                    <a:pt x="132" y="718"/>
                  </a:lnTo>
                  <a:lnTo>
                    <a:pt x="142" y="717"/>
                  </a:lnTo>
                  <a:lnTo>
                    <a:pt x="152" y="714"/>
                  </a:lnTo>
                  <a:lnTo>
                    <a:pt x="165" y="711"/>
                  </a:lnTo>
                  <a:lnTo>
                    <a:pt x="181" y="710"/>
                  </a:lnTo>
                  <a:lnTo>
                    <a:pt x="197" y="709"/>
                  </a:lnTo>
                  <a:lnTo>
                    <a:pt x="211" y="707"/>
                  </a:lnTo>
                  <a:lnTo>
                    <a:pt x="222" y="706"/>
                  </a:lnTo>
                  <a:lnTo>
                    <a:pt x="234" y="706"/>
                  </a:lnTo>
                  <a:lnTo>
                    <a:pt x="244" y="706"/>
                  </a:lnTo>
                  <a:lnTo>
                    <a:pt x="256" y="706"/>
                  </a:lnTo>
                  <a:lnTo>
                    <a:pt x="270" y="707"/>
                  </a:lnTo>
                  <a:lnTo>
                    <a:pt x="286" y="710"/>
                  </a:lnTo>
                  <a:lnTo>
                    <a:pt x="290" y="710"/>
                  </a:lnTo>
                  <a:lnTo>
                    <a:pt x="294" y="710"/>
                  </a:lnTo>
                  <a:lnTo>
                    <a:pt x="297" y="710"/>
                  </a:lnTo>
                  <a:lnTo>
                    <a:pt x="301" y="711"/>
                  </a:lnTo>
                  <a:lnTo>
                    <a:pt x="291" y="697"/>
                  </a:lnTo>
                  <a:lnTo>
                    <a:pt x="282" y="681"/>
                  </a:lnTo>
                  <a:lnTo>
                    <a:pt x="275" y="666"/>
                  </a:lnTo>
                  <a:lnTo>
                    <a:pt x="272" y="654"/>
                  </a:lnTo>
                  <a:lnTo>
                    <a:pt x="273" y="648"/>
                  </a:lnTo>
                  <a:lnTo>
                    <a:pt x="276" y="649"/>
                  </a:lnTo>
                  <a:lnTo>
                    <a:pt x="285" y="658"/>
                  </a:lnTo>
                  <a:lnTo>
                    <a:pt x="300" y="675"/>
                  </a:lnTo>
                  <a:lnTo>
                    <a:pt x="310" y="687"/>
                  </a:lnTo>
                  <a:lnTo>
                    <a:pt x="319" y="697"/>
                  </a:lnTo>
                  <a:lnTo>
                    <a:pt x="326" y="706"/>
                  </a:lnTo>
                  <a:lnTo>
                    <a:pt x="331" y="712"/>
                  </a:lnTo>
                  <a:lnTo>
                    <a:pt x="338" y="712"/>
                  </a:lnTo>
                  <a:lnTo>
                    <a:pt x="343" y="712"/>
                  </a:lnTo>
                  <a:lnTo>
                    <a:pt x="348" y="711"/>
                  </a:lnTo>
                  <a:lnTo>
                    <a:pt x="351" y="710"/>
                  </a:lnTo>
                  <a:lnTo>
                    <a:pt x="344" y="698"/>
                  </a:lnTo>
                  <a:lnTo>
                    <a:pt x="335" y="683"/>
                  </a:lnTo>
                  <a:lnTo>
                    <a:pt x="326" y="668"/>
                  </a:lnTo>
                  <a:lnTo>
                    <a:pt x="319" y="658"/>
                  </a:lnTo>
                  <a:lnTo>
                    <a:pt x="312" y="650"/>
                  </a:lnTo>
                  <a:lnTo>
                    <a:pt x="306" y="642"/>
                  </a:lnTo>
                  <a:lnTo>
                    <a:pt x="308" y="637"/>
                  </a:lnTo>
                  <a:lnTo>
                    <a:pt x="323" y="638"/>
                  </a:lnTo>
                  <a:lnTo>
                    <a:pt x="328" y="640"/>
                  </a:lnTo>
                  <a:lnTo>
                    <a:pt x="333" y="642"/>
                  </a:lnTo>
                  <a:lnTo>
                    <a:pt x="339" y="644"/>
                  </a:lnTo>
                  <a:lnTo>
                    <a:pt x="343" y="648"/>
                  </a:lnTo>
                  <a:lnTo>
                    <a:pt x="348" y="651"/>
                  </a:lnTo>
                  <a:lnTo>
                    <a:pt x="353" y="654"/>
                  </a:lnTo>
                  <a:lnTo>
                    <a:pt x="357" y="659"/>
                  </a:lnTo>
                  <a:lnTo>
                    <a:pt x="361" y="664"/>
                  </a:lnTo>
                  <a:lnTo>
                    <a:pt x="358" y="657"/>
                  </a:lnTo>
                  <a:lnTo>
                    <a:pt x="356" y="650"/>
                  </a:lnTo>
                  <a:lnTo>
                    <a:pt x="354" y="644"/>
                  </a:lnTo>
                  <a:lnTo>
                    <a:pt x="351" y="635"/>
                  </a:lnTo>
                  <a:lnTo>
                    <a:pt x="350" y="615"/>
                  </a:lnTo>
                  <a:lnTo>
                    <a:pt x="353" y="590"/>
                  </a:lnTo>
                  <a:lnTo>
                    <a:pt x="356" y="562"/>
                  </a:lnTo>
                  <a:lnTo>
                    <a:pt x="357" y="534"/>
                  </a:lnTo>
                  <a:lnTo>
                    <a:pt x="358" y="501"/>
                  </a:lnTo>
                  <a:lnTo>
                    <a:pt x="364" y="464"/>
                  </a:lnTo>
                  <a:lnTo>
                    <a:pt x="371" y="424"/>
                  </a:lnTo>
                  <a:lnTo>
                    <a:pt x="381" y="381"/>
                  </a:lnTo>
                  <a:lnTo>
                    <a:pt x="388" y="361"/>
                  </a:lnTo>
                  <a:lnTo>
                    <a:pt x="398" y="334"/>
                  </a:lnTo>
                  <a:lnTo>
                    <a:pt x="408" y="304"/>
                  </a:lnTo>
                  <a:lnTo>
                    <a:pt x="421" y="273"/>
                  </a:lnTo>
                  <a:lnTo>
                    <a:pt x="433" y="243"/>
                  </a:lnTo>
                  <a:lnTo>
                    <a:pt x="446" y="214"/>
                  </a:lnTo>
                  <a:lnTo>
                    <a:pt x="456" y="189"/>
                  </a:lnTo>
                  <a:lnTo>
                    <a:pt x="464" y="171"/>
                  </a:lnTo>
                  <a:lnTo>
                    <a:pt x="476" y="159"/>
                  </a:lnTo>
                  <a:lnTo>
                    <a:pt x="486" y="150"/>
                  </a:lnTo>
                  <a:lnTo>
                    <a:pt x="493" y="142"/>
                  </a:lnTo>
                  <a:lnTo>
                    <a:pt x="497" y="136"/>
                  </a:lnTo>
                  <a:lnTo>
                    <a:pt x="497" y="131"/>
                  </a:lnTo>
                  <a:lnTo>
                    <a:pt x="495" y="123"/>
                  </a:lnTo>
                  <a:lnTo>
                    <a:pt x="493" y="113"/>
                  </a:lnTo>
                  <a:lnTo>
                    <a:pt x="490" y="101"/>
                  </a:lnTo>
                  <a:lnTo>
                    <a:pt x="484" y="91"/>
                  </a:lnTo>
                  <a:lnTo>
                    <a:pt x="477" y="83"/>
                  </a:lnTo>
                  <a:lnTo>
                    <a:pt x="469" y="76"/>
                  </a:lnTo>
                  <a:lnTo>
                    <a:pt x="459" y="75"/>
                  </a:lnTo>
                  <a:close/>
                </a:path>
              </a:pathLst>
            </a:custGeom>
            <a:solidFill>
              <a:srgbClr val="3F9E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1" name="Freeform 53"/>
            <p:cNvSpPr>
              <a:spLocks/>
            </p:cNvSpPr>
            <p:nvPr/>
          </p:nvSpPr>
          <p:spPr bwMode="auto">
            <a:xfrm>
              <a:off x="3637" y="2934"/>
              <a:ext cx="122" cy="98"/>
            </a:xfrm>
            <a:custGeom>
              <a:avLst/>
              <a:gdLst>
                <a:gd name="T0" fmla="*/ 36 w 243"/>
                <a:gd name="T1" fmla="*/ 2 h 196"/>
                <a:gd name="T2" fmla="*/ 30 w 243"/>
                <a:gd name="T3" fmla="*/ 3 h 196"/>
                <a:gd name="T4" fmla="*/ 22 w 243"/>
                <a:gd name="T5" fmla="*/ 2 h 196"/>
                <a:gd name="T6" fmla="*/ 13 w 243"/>
                <a:gd name="T7" fmla="*/ 0 h 196"/>
                <a:gd name="T8" fmla="*/ 11 w 243"/>
                <a:gd name="T9" fmla="*/ 1 h 196"/>
                <a:gd name="T10" fmla="*/ 15 w 243"/>
                <a:gd name="T11" fmla="*/ 4 h 196"/>
                <a:gd name="T12" fmla="*/ 20 w 243"/>
                <a:gd name="T13" fmla="*/ 6 h 196"/>
                <a:gd name="T14" fmla="*/ 25 w 243"/>
                <a:gd name="T15" fmla="*/ 7 h 196"/>
                <a:gd name="T16" fmla="*/ 26 w 243"/>
                <a:gd name="T17" fmla="*/ 9 h 196"/>
                <a:gd name="T18" fmla="*/ 27 w 243"/>
                <a:gd name="T19" fmla="*/ 11 h 196"/>
                <a:gd name="T20" fmla="*/ 30 w 243"/>
                <a:gd name="T21" fmla="*/ 12 h 196"/>
                <a:gd name="T22" fmla="*/ 37 w 243"/>
                <a:gd name="T23" fmla="*/ 12 h 196"/>
                <a:gd name="T24" fmla="*/ 37 w 243"/>
                <a:gd name="T25" fmla="*/ 14 h 196"/>
                <a:gd name="T26" fmla="*/ 34 w 243"/>
                <a:gd name="T27" fmla="*/ 18 h 196"/>
                <a:gd name="T28" fmla="*/ 28 w 243"/>
                <a:gd name="T29" fmla="*/ 17 h 196"/>
                <a:gd name="T30" fmla="*/ 24 w 243"/>
                <a:gd name="T31" fmla="*/ 15 h 196"/>
                <a:gd name="T32" fmla="*/ 22 w 243"/>
                <a:gd name="T33" fmla="*/ 17 h 196"/>
                <a:gd name="T34" fmla="*/ 20 w 243"/>
                <a:gd name="T35" fmla="*/ 20 h 196"/>
                <a:gd name="T36" fmla="*/ 9 w 243"/>
                <a:gd name="T37" fmla="*/ 25 h 196"/>
                <a:gd name="T38" fmla="*/ 1 w 243"/>
                <a:gd name="T39" fmla="*/ 31 h 196"/>
                <a:gd name="T40" fmla="*/ 4 w 243"/>
                <a:gd name="T41" fmla="*/ 31 h 196"/>
                <a:gd name="T42" fmla="*/ 14 w 243"/>
                <a:gd name="T43" fmla="*/ 25 h 196"/>
                <a:gd name="T44" fmla="*/ 21 w 243"/>
                <a:gd name="T45" fmla="*/ 25 h 196"/>
                <a:gd name="T46" fmla="*/ 20 w 243"/>
                <a:gd name="T47" fmla="*/ 30 h 196"/>
                <a:gd name="T48" fmla="*/ 14 w 243"/>
                <a:gd name="T49" fmla="*/ 37 h 196"/>
                <a:gd name="T50" fmla="*/ 7 w 243"/>
                <a:gd name="T51" fmla="*/ 44 h 196"/>
                <a:gd name="T52" fmla="*/ 5 w 243"/>
                <a:gd name="T53" fmla="*/ 49 h 196"/>
                <a:gd name="T54" fmla="*/ 9 w 243"/>
                <a:gd name="T55" fmla="*/ 49 h 196"/>
                <a:gd name="T56" fmla="*/ 14 w 243"/>
                <a:gd name="T57" fmla="*/ 48 h 196"/>
                <a:gd name="T58" fmla="*/ 17 w 243"/>
                <a:gd name="T59" fmla="*/ 46 h 196"/>
                <a:gd name="T60" fmla="*/ 21 w 243"/>
                <a:gd name="T61" fmla="*/ 43 h 196"/>
                <a:gd name="T62" fmla="*/ 30 w 243"/>
                <a:gd name="T63" fmla="*/ 39 h 196"/>
                <a:gd name="T64" fmla="*/ 42 w 243"/>
                <a:gd name="T65" fmla="*/ 33 h 196"/>
                <a:gd name="T66" fmla="*/ 47 w 243"/>
                <a:gd name="T67" fmla="*/ 23 h 196"/>
                <a:gd name="T68" fmla="*/ 50 w 243"/>
                <a:gd name="T69" fmla="*/ 20 h 196"/>
                <a:gd name="T70" fmla="*/ 55 w 243"/>
                <a:gd name="T71" fmla="*/ 21 h 196"/>
                <a:gd name="T72" fmla="*/ 59 w 243"/>
                <a:gd name="T73" fmla="*/ 21 h 196"/>
                <a:gd name="T74" fmla="*/ 61 w 243"/>
                <a:gd name="T75" fmla="*/ 17 h 196"/>
                <a:gd name="T76" fmla="*/ 59 w 243"/>
                <a:gd name="T77" fmla="*/ 15 h 196"/>
                <a:gd name="T78" fmla="*/ 54 w 243"/>
                <a:gd name="T79" fmla="*/ 12 h 196"/>
                <a:gd name="T80" fmla="*/ 49 w 243"/>
                <a:gd name="T81" fmla="*/ 9 h 196"/>
                <a:gd name="T82" fmla="*/ 44 w 243"/>
                <a:gd name="T83" fmla="*/ 6 h 196"/>
                <a:gd name="T84" fmla="*/ 40 w 243"/>
                <a:gd name="T85" fmla="*/ 3 h 19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43"/>
                <a:gd name="T130" fmla="*/ 0 h 196"/>
                <a:gd name="T131" fmla="*/ 243 w 243"/>
                <a:gd name="T132" fmla="*/ 196 h 19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43" h="196">
                  <a:moveTo>
                    <a:pt x="155" y="11"/>
                  </a:moveTo>
                  <a:lnTo>
                    <a:pt x="148" y="10"/>
                  </a:lnTo>
                  <a:lnTo>
                    <a:pt x="142" y="8"/>
                  </a:lnTo>
                  <a:lnTo>
                    <a:pt x="133" y="10"/>
                  </a:lnTo>
                  <a:lnTo>
                    <a:pt x="125" y="10"/>
                  </a:lnTo>
                  <a:lnTo>
                    <a:pt x="117" y="11"/>
                  </a:lnTo>
                  <a:lnTo>
                    <a:pt x="107" y="11"/>
                  </a:lnTo>
                  <a:lnTo>
                    <a:pt x="97" y="10"/>
                  </a:lnTo>
                  <a:lnTo>
                    <a:pt x="85" y="7"/>
                  </a:lnTo>
                  <a:lnTo>
                    <a:pt x="70" y="4"/>
                  </a:lnTo>
                  <a:lnTo>
                    <a:pt x="60" y="1"/>
                  </a:lnTo>
                  <a:lnTo>
                    <a:pt x="50" y="0"/>
                  </a:lnTo>
                  <a:lnTo>
                    <a:pt x="46" y="0"/>
                  </a:lnTo>
                  <a:lnTo>
                    <a:pt x="44" y="1"/>
                  </a:lnTo>
                  <a:lnTo>
                    <a:pt x="44" y="4"/>
                  </a:lnTo>
                  <a:lnTo>
                    <a:pt x="47" y="8"/>
                  </a:lnTo>
                  <a:lnTo>
                    <a:pt x="54" y="13"/>
                  </a:lnTo>
                  <a:lnTo>
                    <a:pt x="60" y="16"/>
                  </a:lnTo>
                  <a:lnTo>
                    <a:pt x="67" y="19"/>
                  </a:lnTo>
                  <a:lnTo>
                    <a:pt x="74" y="20"/>
                  </a:lnTo>
                  <a:lnTo>
                    <a:pt x="80" y="21"/>
                  </a:lnTo>
                  <a:lnTo>
                    <a:pt x="89" y="23"/>
                  </a:lnTo>
                  <a:lnTo>
                    <a:pt x="95" y="27"/>
                  </a:lnTo>
                  <a:lnTo>
                    <a:pt x="100" y="30"/>
                  </a:lnTo>
                  <a:lnTo>
                    <a:pt x="102" y="34"/>
                  </a:lnTo>
                  <a:lnTo>
                    <a:pt x="102" y="35"/>
                  </a:lnTo>
                  <a:lnTo>
                    <a:pt x="102" y="36"/>
                  </a:lnTo>
                  <a:lnTo>
                    <a:pt x="102" y="37"/>
                  </a:lnTo>
                  <a:lnTo>
                    <a:pt x="102" y="38"/>
                  </a:lnTo>
                  <a:lnTo>
                    <a:pt x="106" y="41"/>
                  </a:lnTo>
                  <a:lnTo>
                    <a:pt x="109" y="44"/>
                  </a:lnTo>
                  <a:lnTo>
                    <a:pt x="114" y="46"/>
                  </a:lnTo>
                  <a:lnTo>
                    <a:pt x="118" y="48"/>
                  </a:lnTo>
                  <a:lnTo>
                    <a:pt x="129" y="49"/>
                  </a:lnTo>
                  <a:lnTo>
                    <a:pt x="138" y="49"/>
                  </a:lnTo>
                  <a:lnTo>
                    <a:pt x="145" y="50"/>
                  </a:lnTo>
                  <a:lnTo>
                    <a:pt x="147" y="50"/>
                  </a:lnTo>
                  <a:lnTo>
                    <a:pt x="147" y="52"/>
                  </a:lnTo>
                  <a:lnTo>
                    <a:pt x="146" y="59"/>
                  </a:lnTo>
                  <a:lnTo>
                    <a:pt x="144" y="65"/>
                  </a:lnTo>
                  <a:lnTo>
                    <a:pt x="140" y="68"/>
                  </a:lnTo>
                  <a:lnTo>
                    <a:pt x="135" y="69"/>
                  </a:lnTo>
                  <a:lnTo>
                    <a:pt x="128" y="71"/>
                  </a:lnTo>
                  <a:lnTo>
                    <a:pt x="120" y="71"/>
                  </a:lnTo>
                  <a:lnTo>
                    <a:pt x="110" y="68"/>
                  </a:lnTo>
                  <a:lnTo>
                    <a:pt x="106" y="66"/>
                  </a:lnTo>
                  <a:lnTo>
                    <a:pt x="100" y="64"/>
                  </a:lnTo>
                  <a:lnTo>
                    <a:pt x="95" y="61"/>
                  </a:lnTo>
                  <a:lnTo>
                    <a:pt x="92" y="59"/>
                  </a:lnTo>
                  <a:lnTo>
                    <a:pt x="90" y="63"/>
                  </a:lnTo>
                  <a:lnTo>
                    <a:pt x="87" y="66"/>
                  </a:lnTo>
                  <a:lnTo>
                    <a:pt x="86" y="68"/>
                  </a:lnTo>
                  <a:lnTo>
                    <a:pt x="84" y="71"/>
                  </a:lnTo>
                  <a:lnTo>
                    <a:pt x="77" y="77"/>
                  </a:lnTo>
                  <a:lnTo>
                    <a:pt x="65" y="86"/>
                  </a:lnTo>
                  <a:lnTo>
                    <a:pt x="50" y="94"/>
                  </a:lnTo>
                  <a:lnTo>
                    <a:pt x="35" y="103"/>
                  </a:lnTo>
                  <a:lnTo>
                    <a:pt x="22" y="111"/>
                  </a:lnTo>
                  <a:lnTo>
                    <a:pt x="10" y="118"/>
                  </a:lnTo>
                  <a:lnTo>
                    <a:pt x="2" y="124"/>
                  </a:lnTo>
                  <a:lnTo>
                    <a:pt x="0" y="128"/>
                  </a:lnTo>
                  <a:lnTo>
                    <a:pt x="4" y="128"/>
                  </a:lnTo>
                  <a:lnTo>
                    <a:pt x="14" y="125"/>
                  </a:lnTo>
                  <a:lnTo>
                    <a:pt x="25" y="118"/>
                  </a:lnTo>
                  <a:lnTo>
                    <a:pt x="39" y="111"/>
                  </a:lnTo>
                  <a:lnTo>
                    <a:pt x="54" y="103"/>
                  </a:lnTo>
                  <a:lnTo>
                    <a:pt x="67" y="97"/>
                  </a:lnTo>
                  <a:lnTo>
                    <a:pt x="76" y="95"/>
                  </a:lnTo>
                  <a:lnTo>
                    <a:pt x="82" y="97"/>
                  </a:lnTo>
                  <a:lnTo>
                    <a:pt x="85" y="105"/>
                  </a:lnTo>
                  <a:lnTo>
                    <a:pt x="84" y="113"/>
                  </a:lnTo>
                  <a:lnTo>
                    <a:pt x="79" y="121"/>
                  </a:lnTo>
                  <a:lnTo>
                    <a:pt x="71" y="130"/>
                  </a:lnTo>
                  <a:lnTo>
                    <a:pt x="64" y="137"/>
                  </a:lnTo>
                  <a:lnTo>
                    <a:pt x="56" y="147"/>
                  </a:lnTo>
                  <a:lnTo>
                    <a:pt x="46" y="156"/>
                  </a:lnTo>
                  <a:lnTo>
                    <a:pt x="37" y="166"/>
                  </a:lnTo>
                  <a:lnTo>
                    <a:pt x="27" y="175"/>
                  </a:lnTo>
                  <a:lnTo>
                    <a:pt x="21" y="185"/>
                  </a:lnTo>
                  <a:lnTo>
                    <a:pt x="17" y="190"/>
                  </a:lnTo>
                  <a:lnTo>
                    <a:pt x="18" y="194"/>
                  </a:lnTo>
                  <a:lnTo>
                    <a:pt x="23" y="195"/>
                  </a:lnTo>
                  <a:lnTo>
                    <a:pt x="29" y="196"/>
                  </a:lnTo>
                  <a:lnTo>
                    <a:pt x="34" y="195"/>
                  </a:lnTo>
                  <a:lnTo>
                    <a:pt x="41" y="194"/>
                  </a:lnTo>
                  <a:lnTo>
                    <a:pt x="48" y="192"/>
                  </a:lnTo>
                  <a:lnTo>
                    <a:pt x="54" y="189"/>
                  </a:lnTo>
                  <a:lnTo>
                    <a:pt x="59" y="187"/>
                  </a:lnTo>
                  <a:lnTo>
                    <a:pt x="63" y="185"/>
                  </a:lnTo>
                  <a:lnTo>
                    <a:pt x="67" y="182"/>
                  </a:lnTo>
                  <a:lnTo>
                    <a:pt x="71" y="180"/>
                  </a:lnTo>
                  <a:lnTo>
                    <a:pt x="77" y="175"/>
                  </a:lnTo>
                  <a:lnTo>
                    <a:pt x="84" y="171"/>
                  </a:lnTo>
                  <a:lnTo>
                    <a:pt x="93" y="165"/>
                  </a:lnTo>
                  <a:lnTo>
                    <a:pt x="105" y="159"/>
                  </a:lnTo>
                  <a:lnTo>
                    <a:pt x="118" y="154"/>
                  </a:lnTo>
                  <a:lnTo>
                    <a:pt x="137" y="148"/>
                  </a:lnTo>
                  <a:lnTo>
                    <a:pt x="154" y="140"/>
                  </a:lnTo>
                  <a:lnTo>
                    <a:pt x="166" y="129"/>
                  </a:lnTo>
                  <a:lnTo>
                    <a:pt x="175" y="117"/>
                  </a:lnTo>
                  <a:lnTo>
                    <a:pt x="181" y="104"/>
                  </a:lnTo>
                  <a:lnTo>
                    <a:pt x="185" y="92"/>
                  </a:lnTo>
                  <a:lnTo>
                    <a:pt x="189" y="83"/>
                  </a:lnTo>
                  <a:lnTo>
                    <a:pt x="193" y="77"/>
                  </a:lnTo>
                  <a:lnTo>
                    <a:pt x="198" y="77"/>
                  </a:lnTo>
                  <a:lnTo>
                    <a:pt x="204" y="80"/>
                  </a:lnTo>
                  <a:lnTo>
                    <a:pt x="211" y="82"/>
                  </a:lnTo>
                  <a:lnTo>
                    <a:pt x="218" y="83"/>
                  </a:lnTo>
                  <a:lnTo>
                    <a:pt x="224" y="84"/>
                  </a:lnTo>
                  <a:lnTo>
                    <a:pt x="230" y="84"/>
                  </a:lnTo>
                  <a:lnTo>
                    <a:pt x="235" y="84"/>
                  </a:lnTo>
                  <a:lnTo>
                    <a:pt x="238" y="84"/>
                  </a:lnTo>
                  <a:lnTo>
                    <a:pt x="239" y="84"/>
                  </a:lnTo>
                  <a:lnTo>
                    <a:pt x="243" y="65"/>
                  </a:lnTo>
                  <a:lnTo>
                    <a:pt x="242" y="65"/>
                  </a:lnTo>
                  <a:lnTo>
                    <a:pt x="238" y="64"/>
                  </a:lnTo>
                  <a:lnTo>
                    <a:pt x="234" y="61"/>
                  </a:lnTo>
                  <a:lnTo>
                    <a:pt x="228" y="58"/>
                  </a:lnTo>
                  <a:lnTo>
                    <a:pt x="221" y="54"/>
                  </a:lnTo>
                  <a:lnTo>
                    <a:pt x="214" y="51"/>
                  </a:lnTo>
                  <a:lnTo>
                    <a:pt x="207" y="46"/>
                  </a:lnTo>
                  <a:lnTo>
                    <a:pt x="199" y="41"/>
                  </a:lnTo>
                  <a:lnTo>
                    <a:pt x="193" y="36"/>
                  </a:lnTo>
                  <a:lnTo>
                    <a:pt x="188" y="33"/>
                  </a:lnTo>
                  <a:lnTo>
                    <a:pt x="182" y="28"/>
                  </a:lnTo>
                  <a:lnTo>
                    <a:pt x="176" y="23"/>
                  </a:lnTo>
                  <a:lnTo>
                    <a:pt x="170" y="19"/>
                  </a:lnTo>
                  <a:lnTo>
                    <a:pt x="166" y="15"/>
                  </a:lnTo>
                  <a:lnTo>
                    <a:pt x="160" y="13"/>
                  </a:lnTo>
                  <a:lnTo>
                    <a:pt x="155" y="11"/>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2" name="Freeform 54"/>
            <p:cNvSpPr>
              <a:spLocks/>
            </p:cNvSpPr>
            <p:nvPr/>
          </p:nvSpPr>
          <p:spPr bwMode="auto">
            <a:xfrm>
              <a:off x="3467" y="3116"/>
              <a:ext cx="6" cy="7"/>
            </a:xfrm>
            <a:custGeom>
              <a:avLst/>
              <a:gdLst>
                <a:gd name="T0" fmla="*/ 0 w 10"/>
                <a:gd name="T1" fmla="*/ 1 h 13"/>
                <a:gd name="T2" fmla="*/ 1 w 10"/>
                <a:gd name="T3" fmla="*/ 1 h 13"/>
                <a:gd name="T4" fmla="*/ 2 w 10"/>
                <a:gd name="T5" fmla="*/ 0 h 13"/>
                <a:gd name="T6" fmla="*/ 3 w 10"/>
                <a:gd name="T7" fmla="*/ 0 h 13"/>
                <a:gd name="T8" fmla="*/ 4 w 10"/>
                <a:gd name="T9" fmla="*/ 1 h 13"/>
                <a:gd name="T10" fmla="*/ 3 w 10"/>
                <a:gd name="T11" fmla="*/ 1 h 13"/>
                <a:gd name="T12" fmla="*/ 3 w 10"/>
                <a:gd name="T13" fmla="*/ 3 h 13"/>
                <a:gd name="T14" fmla="*/ 2 w 10"/>
                <a:gd name="T15" fmla="*/ 3 h 13"/>
                <a:gd name="T16" fmla="*/ 2 w 10"/>
                <a:gd name="T17" fmla="*/ 4 h 13"/>
                <a:gd name="T18" fmla="*/ 1 w 10"/>
                <a:gd name="T19" fmla="*/ 4 h 13"/>
                <a:gd name="T20" fmla="*/ 1 w 10"/>
                <a:gd name="T21" fmla="*/ 3 h 13"/>
                <a:gd name="T22" fmla="*/ 0 w 10"/>
                <a:gd name="T23" fmla="*/ 3 h 13"/>
                <a:gd name="T24" fmla="*/ 0 w 10"/>
                <a:gd name="T25" fmla="*/ 1 h 1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
                <a:gd name="T40" fmla="*/ 0 h 13"/>
                <a:gd name="T41" fmla="*/ 10 w 10"/>
                <a:gd name="T42" fmla="*/ 13 h 1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 h="13">
                  <a:moveTo>
                    <a:pt x="0" y="2"/>
                  </a:moveTo>
                  <a:lnTo>
                    <a:pt x="1" y="1"/>
                  </a:lnTo>
                  <a:lnTo>
                    <a:pt x="6" y="0"/>
                  </a:lnTo>
                  <a:lnTo>
                    <a:pt x="9" y="0"/>
                  </a:lnTo>
                  <a:lnTo>
                    <a:pt x="10" y="1"/>
                  </a:lnTo>
                  <a:lnTo>
                    <a:pt x="9" y="4"/>
                  </a:lnTo>
                  <a:lnTo>
                    <a:pt x="8" y="9"/>
                  </a:lnTo>
                  <a:lnTo>
                    <a:pt x="7" y="12"/>
                  </a:lnTo>
                  <a:lnTo>
                    <a:pt x="6" y="13"/>
                  </a:lnTo>
                  <a:lnTo>
                    <a:pt x="4" y="13"/>
                  </a:lnTo>
                  <a:lnTo>
                    <a:pt x="2" y="12"/>
                  </a:lnTo>
                  <a:lnTo>
                    <a:pt x="0" y="9"/>
                  </a:lnTo>
                  <a:lnTo>
                    <a:pt x="0" y="2"/>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3" name="Freeform 55"/>
            <p:cNvSpPr>
              <a:spLocks/>
            </p:cNvSpPr>
            <p:nvPr/>
          </p:nvSpPr>
          <p:spPr bwMode="auto">
            <a:xfrm>
              <a:off x="3469" y="3126"/>
              <a:ext cx="4" cy="5"/>
            </a:xfrm>
            <a:custGeom>
              <a:avLst/>
              <a:gdLst>
                <a:gd name="T0" fmla="*/ 0 w 8"/>
                <a:gd name="T1" fmla="*/ 0 h 9"/>
                <a:gd name="T2" fmla="*/ 1 w 8"/>
                <a:gd name="T3" fmla="*/ 0 h 9"/>
                <a:gd name="T4" fmla="*/ 1 w 8"/>
                <a:gd name="T5" fmla="*/ 1 h 9"/>
                <a:gd name="T6" fmla="*/ 2 w 8"/>
                <a:gd name="T7" fmla="*/ 1 h 9"/>
                <a:gd name="T8" fmla="*/ 2 w 8"/>
                <a:gd name="T9" fmla="*/ 2 h 9"/>
                <a:gd name="T10" fmla="*/ 1 w 8"/>
                <a:gd name="T11" fmla="*/ 2 h 9"/>
                <a:gd name="T12" fmla="*/ 1 w 8"/>
                <a:gd name="T13" fmla="*/ 3 h 9"/>
                <a:gd name="T14" fmla="*/ 1 w 8"/>
                <a:gd name="T15" fmla="*/ 2 h 9"/>
                <a:gd name="T16" fmla="*/ 0 w 8"/>
                <a:gd name="T17" fmla="*/ 0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
                <a:gd name="T28" fmla="*/ 0 h 9"/>
                <a:gd name="T29" fmla="*/ 8 w 8"/>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 h="9">
                  <a:moveTo>
                    <a:pt x="0" y="0"/>
                  </a:moveTo>
                  <a:lnTo>
                    <a:pt x="1" y="0"/>
                  </a:lnTo>
                  <a:lnTo>
                    <a:pt x="5" y="2"/>
                  </a:lnTo>
                  <a:lnTo>
                    <a:pt x="8" y="4"/>
                  </a:lnTo>
                  <a:lnTo>
                    <a:pt x="8" y="6"/>
                  </a:lnTo>
                  <a:lnTo>
                    <a:pt x="6" y="8"/>
                  </a:lnTo>
                  <a:lnTo>
                    <a:pt x="5" y="9"/>
                  </a:lnTo>
                  <a:lnTo>
                    <a:pt x="4" y="7"/>
                  </a:lnTo>
                  <a:lnTo>
                    <a:pt x="0" y="0"/>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4" name="Freeform 56"/>
            <p:cNvSpPr>
              <a:spLocks/>
            </p:cNvSpPr>
            <p:nvPr/>
          </p:nvSpPr>
          <p:spPr bwMode="auto">
            <a:xfrm>
              <a:off x="3353" y="3163"/>
              <a:ext cx="45" cy="35"/>
            </a:xfrm>
            <a:custGeom>
              <a:avLst/>
              <a:gdLst>
                <a:gd name="T0" fmla="*/ 1 w 88"/>
                <a:gd name="T1" fmla="*/ 6 h 70"/>
                <a:gd name="T2" fmla="*/ 1 w 88"/>
                <a:gd name="T3" fmla="*/ 6 h 70"/>
                <a:gd name="T4" fmla="*/ 2 w 88"/>
                <a:gd name="T5" fmla="*/ 5 h 70"/>
                <a:gd name="T6" fmla="*/ 3 w 88"/>
                <a:gd name="T7" fmla="*/ 4 h 70"/>
                <a:gd name="T8" fmla="*/ 5 w 88"/>
                <a:gd name="T9" fmla="*/ 3 h 70"/>
                <a:gd name="T10" fmla="*/ 7 w 88"/>
                <a:gd name="T11" fmla="*/ 2 h 70"/>
                <a:gd name="T12" fmla="*/ 8 w 88"/>
                <a:gd name="T13" fmla="*/ 1 h 70"/>
                <a:gd name="T14" fmla="*/ 10 w 88"/>
                <a:gd name="T15" fmla="*/ 1 h 70"/>
                <a:gd name="T16" fmla="*/ 12 w 88"/>
                <a:gd name="T17" fmla="*/ 0 h 70"/>
                <a:gd name="T18" fmla="*/ 15 w 88"/>
                <a:gd name="T19" fmla="*/ 1 h 70"/>
                <a:gd name="T20" fmla="*/ 17 w 88"/>
                <a:gd name="T21" fmla="*/ 1 h 70"/>
                <a:gd name="T22" fmla="*/ 18 w 88"/>
                <a:gd name="T23" fmla="*/ 2 h 70"/>
                <a:gd name="T24" fmla="*/ 19 w 88"/>
                <a:gd name="T25" fmla="*/ 3 h 70"/>
                <a:gd name="T26" fmla="*/ 20 w 88"/>
                <a:gd name="T27" fmla="*/ 5 h 70"/>
                <a:gd name="T28" fmla="*/ 21 w 88"/>
                <a:gd name="T29" fmla="*/ 7 h 70"/>
                <a:gd name="T30" fmla="*/ 23 w 88"/>
                <a:gd name="T31" fmla="*/ 9 h 70"/>
                <a:gd name="T32" fmla="*/ 23 w 88"/>
                <a:gd name="T33" fmla="*/ 9 h 70"/>
                <a:gd name="T34" fmla="*/ 23 w 88"/>
                <a:gd name="T35" fmla="*/ 10 h 70"/>
                <a:gd name="T36" fmla="*/ 23 w 88"/>
                <a:gd name="T37" fmla="*/ 11 h 70"/>
                <a:gd name="T38" fmla="*/ 22 w 88"/>
                <a:gd name="T39" fmla="*/ 11 h 70"/>
                <a:gd name="T40" fmla="*/ 20 w 88"/>
                <a:gd name="T41" fmla="*/ 9 h 70"/>
                <a:gd name="T42" fmla="*/ 18 w 88"/>
                <a:gd name="T43" fmla="*/ 8 h 70"/>
                <a:gd name="T44" fmla="*/ 16 w 88"/>
                <a:gd name="T45" fmla="*/ 7 h 70"/>
                <a:gd name="T46" fmla="*/ 14 w 88"/>
                <a:gd name="T47" fmla="*/ 7 h 70"/>
                <a:gd name="T48" fmla="*/ 14 w 88"/>
                <a:gd name="T49" fmla="*/ 7 h 70"/>
                <a:gd name="T50" fmla="*/ 14 w 88"/>
                <a:gd name="T51" fmla="*/ 7 h 70"/>
                <a:gd name="T52" fmla="*/ 15 w 88"/>
                <a:gd name="T53" fmla="*/ 9 h 70"/>
                <a:gd name="T54" fmla="*/ 16 w 88"/>
                <a:gd name="T55" fmla="*/ 9 h 70"/>
                <a:gd name="T56" fmla="*/ 17 w 88"/>
                <a:gd name="T57" fmla="*/ 11 h 70"/>
                <a:gd name="T58" fmla="*/ 18 w 88"/>
                <a:gd name="T59" fmla="*/ 13 h 70"/>
                <a:gd name="T60" fmla="*/ 19 w 88"/>
                <a:gd name="T61" fmla="*/ 14 h 70"/>
                <a:gd name="T62" fmla="*/ 19 w 88"/>
                <a:gd name="T63" fmla="*/ 15 h 70"/>
                <a:gd name="T64" fmla="*/ 19 w 88"/>
                <a:gd name="T65" fmla="*/ 15 h 70"/>
                <a:gd name="T66" fmla="*/ 17 w 88"/>
                <a:gd name="T67" fmla="*/ 16 h 70"/>
                <a:gd name="T68" fmla="*/ 16 w 88"/>
                <a:gd name="T69" fmla="*/ 15 h 70"/>
                <a:gd name="T70" fmla="*/ 14 w 88"/>
                <a:gd name="T71" fmla="*/ 14 h 70"/>
                <a:gd name="T72" fmla="*/ 12 w 88"/>
                <a:gd name="T73" fmla="*/ 13 h 70"/>
                <a:gd name="T74" fmla="*/ 10 w 88"/>
                <a:gd name="T75" fmla="*/ 12 h 70"/>
                <a:gd name="T76" fmla="*/ 9 w 88"/>
                <a:gd name="T77" fmla="*/ 13 h 70"/>
                <a:gd name="T78" fmla="*/ 8 w 88"/>
                <a:gd name="T79" fmla="*/ 14 h 70"/>
                <a:gd name="T80" fmla="*/ 7 w 88"/>
                <a:gd name="T81" fmla="*/ 15 h 70"/>
                <a:gd name="T82" fmla="*/ 6 w 88"/>
                <a:gd name="T83" fmla="*/ 17 h 70"/>
                <a:gd name="T84" fmla="*/ 5 w 88"/>
                <a:gd name="T85" fmla="*/ 18 h 70"/>
                <a:gd name="T86" fmla="*/ 3 w 88"/>
                <a:gd name="T87" fmla="*/ 18 h 70"/>
                <a:gd name="T88" fmla="*/ 1 w 88"/>
                <a:gd name="T89" fmla="*/ 17 h 70"/>
                <a:gd name="T90" fmla="*/ 1 w 88"/>
                <a:gd name="T91" fmla="*/ 15 h 70"/>
                <a:gd name="T92" fmla="*/ 0 w 88"/>
                <a:gd name="T93" fmla="*/ 12 h 70"/>
                <a:gd name="T94" fmla="*/ 1 w 88"/>
                <a:gd name="T95" fmla="*/ 9 h 70"/>
                <a:gd name="T96" fmla="*/ 1 w 88"/>
                <a:gd name="T97" fmla="*/ 7 h 70"/>
                <a:gd name="T98" fmla="*/ 1 w 88"/>
                <a:gd name="T99" fmla="*/ 6 h 7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88"/>
                <a:gd name="T151" fmla="*/ 0 h 70"/>
                <a:gd name="T152" fmla="*/ 88 w 88"/>
                <a:gd name="T153" fmla="*/ 70 h 7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88" h="70">
                  <a:moveTo>
                    <a:pt x="3" y="25"/>
                  </a:moveTo>
                  <a:lnTo>
                    <a:pt x="4" y="24"/>
                  </a:lnTo>
                  <a:lnTo>
                    <a:pt x="8" y="22"/>
                  </a:lnTo>
                  <a:lnTo>
                    <a:pt x="12" y="17"/>
                  </a:lnTo>
                  <a:lnTo>
                    <a:pt x="18" y="13"/>
                  </a:lnTo>
                  <a:lnTo>
                    <a:pt x="25" y="8"/>
                  </a:lnTo>
                  <a:lnTo>
                    <a:pt x="32" y="3"/>
                  </a:lnTo>
                  <a:lnTo>
                    <a:pt x="40" y="1"/>
                  </a:lnTo>
                  <a:lnTo>
                    <a:pt x="47" y="0"/>
                  </a:lnTo>
                  <a:lnTo>
                    <a:pt x="58" y="1"/>
                  </a:lnTo>
                  <a:lnTo>
                    <a:pt x="65" y="5"/>
                  </a:lnTo>
                  <a:lnTo>
                    <a:pt x="69" y="9"/>
                  </a:lnTo>
                  <a:lnTo>
                    <a:pt x="72" y="14"/>
                  </a:lnTo>
                  <a:lnTo>
                    <a:pt x="77" y="21"/>
                  </a:lnTo>
                  <a:lnTo>
                    <a:pt x="83" y="29"/>
                  </a:lnTo>
                  <a:lnTo>
                    <a:pt x="86" y="36"/>
                  </a:lnTo>
                  <a:lnTo>
                    <a:pt x="88" y="39"/>
                  </a:lnTo>
                  <a:lnTo>
                    <a:pt x="88" y="41"/>
                  </a:lnTo>
                  <a:lnTo>
                    <a:pt x="87" y="44"/>
                  </a:lnTo>
                  <a:lnTo>
                    <a:pt x="84" y="45"/>
                  </a:lnTo>
                  <a:lnTo>
                    <a:pt x="77" y="39"/>
                  </a:lnTo>
                  <a:lnTo>
                    <a:pt x="69" y="32"/>
                  </a:lnTo>
                  <a:lnTo>
                    <a:pt x="61" y="29"/>
                  </a:lnTo>
                  <a:lnTo>
                    <a:pt x="55" y="29"/>
                  </a:lnTo>
                  <a:lnTo>
                    <a:pt x="53" y="29"/>
                  </a:lnTo>
                  <a:lnTo>
                    <a:pt x="54" y="30"/>
                  </a:lnTo>
                  <a:lnTo>
                    <a:pt x="56" y="33"/>
                  </a:lnTo>
                  <a:lnTo>
                    <a:pt x="60" y="39"/>
                  </a:lnTo>
                  <a:lnTo>
                    <a:pt x="65" y="46"/>
                  </a:lnTo>
                  <a:lnTo>
                    <a:pt x="71" y="53"/>
                  </a:lnTo>
                  <a:lnTo>
                    <a:pt x="73" y="58"/>
                  </a:lnTo>
                  <a:lnTo>
                    <a:pt x="75" y="61"/>
                  </a:lnTo>
                  <a:lnTo>
                    <a:pt x="75" y="62"/>
                  </a:lnTo>
                  <a:lnTo>
                    <a:pt x="65" y="64"/>
                  </a:lnTo>
                  <a:lnTo>
                    <a:pt x="62" y="62"/>
                  </a:lnTo>
                  <a:lnTo>
                    <a:pt x="55" y="58"/>
                  </a:lnTo>
                  <a:lnTo>
                    <a:pt x="47" y="53"/>
                  </a:lnTo>
                  <a:lnTo>
                    <a:pt x="40" y="51"/>
                  </a:lnTo>
                  <a:lnTo>
                    <a:pt x="34" y="52"/>
                  </a:lnTo>
                  <a:lnTo>
                    <a:pt x="30" y="56"/>
                  </a:lnTo>
                  <a:lnTo>
                    <a:pt x="25" y="61"/>
                  </a:lnTo>
                  <a:lnTo>
                    <a:pt x="22" y="67"/>
                  </a:lnTo>
                  <a:lnTo>
                    <a:pt x="18" y="70"/>
                  </a:lnTo>
                  <a:lnTo>
                    <a:pt x="11" y="70"/>
                  </a:lnTo>
                  <a:lnTo>
                    <a:pt x="4" y="67"/>
                  </a:lnTo>
                  <a:lnTo>
                    <a:pt x="1" y="60"/>
                  </a:lnTo>
                  <a:lnTo>
                    <a:pt x="0" y="49"/>
                  </a:lnTo>
                  <a:lnTo>
                    <a:pt x="1" y="38"/>
                  </a:lnTo>
                  <a:lnTo>
                    <a:pt x="2" y="29"/>
                  </a:lnTo>
                  <a:lnTo>
                    <a:pt x="3" y="25"/>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5" name="Freeform 57"/>
            <p:cNvSpPr>
              <a:spLocks/>
            </p:cNvSpPr>
            <p:nvPr/>
          </p:nvSpPr>
          <p:spPr bwMode="auto">
            <a:xfrm>
              <a:off x="3565" y="3202"/>
              <a:ext cx="26" cy="20"/>
            </a:xfrm>
            <a:custGeom>
              <a:avLst/>
              <a:gdLst>
                <a:gd name="T0" fmla="*/ 14 w 50"/>
                <a:gd name="T1" fmla="*/ 10 h 39"/>
                <a:gd name="T2" fmla="*/ 13 w 50"/>
                <a:gd name="T3" fmla="*/ 9 h 39"/>
                <a:gd name="T4" fmla="*/ 12 w 50"/>
                <a:gd name="T5" fmla="*/ 5 h 39"/>
                <a:gd name="T6" fmla="*/ 10 w 50"/>
                <a:gd name="T7" fmla="*/ 2 h 39"/>
                <a:gd name="T8" fmla="*/ 7 w 50"/>
                <a:gd name="T9" fmla="*/ 0 h 39"/>
                <a:gd name="T10" fmla="*/ 4 w 50"/>
                <a:gd name="T11" fmla="*/ 1 h 39"/>
                <a:gd name="T12" fmla="*/ 3 w 50"/>
                <a:gd name="T13" fmla="*/ 1 h 39"/>
                <a:gd name="T14" fmla="*/ 1 w 50"/>
                <a:gd name="T15" fmla="*/ 2 h 39"/>
                <a:gd name="T16" fmla="*/ 0 w 50"/>
                <a:gd name="T17" fmla="*/ 4 h 39"/>
                <a:gd name="T18" fmla="*/ 1 w 50"/>
                <a:gd name="T19" fmla="*/ 5 h 39"/>
                <a:gd name="T20" fmla="*/ 3 w 50"/>
                <a:gd name="T21" fmla="*/ 5 h 39"/>
                <a:gd name="T22" fmla="*/ 5 w 50"/>
                <a:gd name="T23" fmla="*/ 5 h 39"/>
                <a:gd name="T24" fmla="*/ 7 w 50"/>
                <a:gd name="T25" fmla="*/ 6 h 39"/>
                <a:gd name="T26" fmla="*/ 9 w 50"/>
                <a:gd name="T27" fmla="*/ 7 h 39"/>
                <a:gd name="T28" fmla="*/ 11 w 50"/>
                <a:gd name="T29" fmla="*/ 8 h 39"/>
                <a:gd name="T30" fmla="*/ 13 w 50"/>
                <a:gd name="T31" fmla="*/ 10 h 39"/>
                <a:gd name="T32" fmla="*/ 14 w 50"/>
                <a:gd name="T33" fmla="*/ 10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0"/>
                <a:gd name="T52" fmla="*/ 0 h 39"/>
                <a:gd name="T53" fmla="*/ 50 w 50"/>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0" h="39">
                  <a:moveTo>
                    <a:pt x="50" y="39"/>
                  </a:moveTo>
                  <a:lnTo>
                    <a:pt x="49" y="33"/>
                  </a:lnTo>
                  <a:lnTo>
                    <a:pt x="46" y="19"/>
                  </a:lnTo>
                  <a:lnTo>
                    <a:pt x="39" y="5"/>
                  </a:lnTo>
                  <a:lnTo>
                    <a:pt x="27" y="0"/>
                  </a:lnTo>
                  <a:lnTo>
                    <a:pt x="16" y="1"/>
                  </a:lnTo>
                  <a:lnTo>
                    <a:pt x="9" y="4"/>
                  </a:lnTo>
                  <a:lnTo>
                    <a:pt x="3" y="7"/>
                  </a:lnTo>
                  <a:lnTo>
                    <a:pt x="0" y="14"/>
                  </a:lnTo>
                  <a:lnTo>
                    <a:pt x="1" y="20"/>
                  </a:lnTo>
                  <a:lnTo>
                    <a:pt x="9" y="20"/>
                  </a:lnTo>
                  <a:lnTo>
                    <a:pt x="18" y="20"/>
                  </a:lnTo>
                  <a:lnTo>
                    <a:pt x="27" y="21"/>
                  </a:lnTo>
                  <a:lnTo>
                    <a:pt x="35" y="26"/>
                  </a:lnTo>
                  <a:lnTo>
                    <a:pt x="42" y="31"/>
                  </a:lnTo>
                  <a:lnTo>
                    <a:pt x="48" y="37"/>
                  </a:lnTo>
                  <a:lnTo>
                    <a:pt x="50" y="39"/>
                  </a:lnTo>
                  <a:close/>
                </a:path>
              </a:pathLst>
            </a:custGeom>
            <a:solidFill>
              <a:srgbClr val="FFB7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6" name="Freeform 58"/>
            <p:cNvSpPr>
              <a:spLocks/>
            </p:cNvSpPr>
            <p:nvPr/>
          </p:nvSpPr>
          <p:spPr bwMode="auto">
            <a:xfrm>
              <a:off x="3411" y="3373"/>
              <a:ext cx="32" cy="31"/>
            </a:xfrm>
            <a:custGeom>
              <a:avLst/>
              <a:gdLst>
                <a:gd name="T0" fmla="*/ 16 w 64"/>
                <a:gd name="T1" fmla="*/ 0 h 62"/>
                <a:gd name="T2" fmla="*/ 15 w 64"/>
                <a:gd name="T3" fmla="*/ 1 h 62"/>
                <a:gd name="T4" fmla="*/ 15 w 64"/>
                <a:gd name="T5" fmla="*/ 1 h 62"/>
                <a:gd name="T6" fmla="*/ 13 w 64"/>
                <a:gd name="T7" fmla="*/ 2 h 62"/>
                <a:gd name="T8" fmla="*/ 12 w 64"/>
                <a:gd name="T9" fmla="*/ 3 h 62"/>
                <a:gd name="T10" fmla="*/ 10 w 64"/>
                <a:gd name="T11" fmla="*/ 4 h 62"/>
                <a:gd name="T12" fmla="*/ 8 w 64"/>
                <a:gd name="T13" fmla="*/ 5 h 62"/>
                <a:gd name="T14" fmla="*/ 6 w 64"/>
                <a:gd name="T15" fmla="*/ 7 h 62"/>
                <a:gd name="T16" fmla="*/ 5 w 64"/>
                <a:gd name="T17" fmla="*/ 9 h 62"/>
                <a:gd name="T18" fmla="*/ 2 w 64"/>
                <a:gd name="T19" fmla="*/ 13 h 62"/>
                <a:gd name="T20" fmla="*/ 1 w 64"/>
                <a:gd name="T21" fmla="*/ 15 h 62"/>
                <a:gd name="T22" fmla="*/ 1 w 64"/>
                <a:gd name="T23" fmla="*/ 16 h 62"/>
                <a:gd name="T24" fmla="*/ 0 w 64"/>
                <a:gd name="T25" fmla="*/ 13 h 62"/>
                <a:gd name="T26" fmla="*/ 1 w 64"/>
                <a:gd name="T27" fmla="*/ 11 h 62"/>
                <a:gd name="T28" fmla="*/ 1 w 64"/>
                <a:gd name="T29" fmla="*/ 9 h 62"/>
                <a:gd name="T30" fmla="*/ 2 w 64"/>
                <a:gd name="T31" fmla="*/ 7 h 62"/>
                <a:gd name="T32" fmla="*/ 4 w 64"/>
                <a:gd name="T33" fmla="*/ 5 h 62"/>
                <a:gd name="T34" fmla="*/ 7 w 64"/>
                <a:gd name="T35" fmla="*/ 3 h 62"/>
                <a:gd name="T36" fmla="*/ 9 w 64"/>
                <a:gd name="T37" fmla="*/ 2 h 62"/>
                <a:gd name="T38" fmla="*/ 12 w 64"/>
                <a:gd name="T39" fmla="*/ 1 h 62"/>
                <a:gd name="T40" fmla="*/ 16 w 64"/>
                <a:gd name="T41" fmla="*/ 0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4"/>
                <a:gd name="T64" fmla="*/ 0 h 62"/>
                <a:gd name="T65" fmla="*/ 64 w 64"/>
                <a:gd name="T66" fmla="*/ 62 h 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4" h="62">
                  <a:moveTo>
                    <a:pt x="64" y="0"/>
                  </a:moveTo>
                  <a:lnTo>
                    <a:pt x="63" y="2"/>
                  </a:lnTo>
                  <a:lnTo>
                    <a:pt x="60" y="3"/>
                  </a:lnTo>
                  <a:lnTo>
                    <a:pt x="54" y="5"/>
                  </a:lnTo>
                  <a:lnTo>
                    <a:pt x="48" y="10"/>
                  </a:lnTo>
                  <a:lnTo>
                    <a:pt x="40" y="14"/>
                  </a:lnTo>
                  <a:lnTo>
                    <a:pt x="33" y="20"/>
                  </a:lnTo>
                  <a:lnTo>
                    <a:pt x="26" y="27"/>
                  </a:lnTo>
                  <a:lnTo>
                    <a:pt x="21" y="35"/>
                  </a:lnTo>
                  <a:lnTo>
                    <a:pt x="11" y="50"/>
                  </a:lnTo>
                  <a:lnTo>
                    <a:pt x="4" y="59"/>
                  </a:lnTo>
                  <a:lnTo>
                    <a:pt x="1" y="62"/>
                  </a:lnTo>
                  <a:lnTo>
                    <a:pt x="0" y="52"/>
                  </a:lnTo>
                  <a:lnTo>
                    <a:pt x="1" y="44"/>
                  </a:lnTo>
                  <a:lnTo>
                    <a:pt x="6" y="36"/>
                  </a:lnTo>
                  <a:lnTo>
                    <a:pt x="11" y="27"/>
                  </a:lnTo>
                  <a:lnTo>
                    <a:pt x="18" y="19"/>
                  </a:lnTo>
                  <a:lnTo>
                    <a:pt x="28" y="12"/>
                  </a:lnTo>
                  <a:lnTo>
                    <a:pt x="39" y="6"/>
                  </a:lnTo>
                  <a:lnTo>
                    <a:pt x="51" y="3"/>
                  </a:lnTo>
                  <a:lnTo>
                    <a:pt x="64" y="0"/>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7" name="Freeform 59"/>
            <p:cNvSpPr>
              <a:spLocks/>
            </p:cNvSpPr>
            <p:nvPr/>
          </p:nvSpPr>
          <p:spPr bwMode="auto">
            <a:xfrm>
              <a:off x="3303" y="3241"/>
              <a:ext cx="75" cy="293"/>
            </a:xfrm>
            <a:custGeom>
              <a:avLst/>
              <a:gdLst>
                <a:gd name="T0" fmla="*/ 37 w 150"/>
                <a:gd name="T1" fmla="*/ 27 h 587"/>
                <a:gd name="T2" fmla="*/ 37 w 150"/>
                <a:gd name="T3" fmla="*/ 9 h 587"/>
                <a:gd name="T4" fmla="*/ 34 w 150"/>
                <a:gd name="T5" fmla="*/ 1 h 587"/>
                <a:gd name="T6" fmla="*/ 28 w 150"/>
                <a:gd name="T7" fmla="*/ 0 h 587"/>
                <a:gd name="T8" fmla="*/ 22 w 150"/>
                <a:gd name="T9" fmla="*/ 1 h 587"/>
                <a:gd name="T10" fmla="*/ 19 w 150"/>
                <a:gd name="T11" fmla="*/ 2 h 587"/>
                <a:gd name="T12" fmla="*/ 16 w 150"/>
                <a:gd name="T13" fmla="*/ 5 h 587"/>
                <a:gd name="T14" fmla="*/ 11 w 150"/>
                <a:gd name="T15" fmla="*/ 18 h 587"/>
                <a:gd name="T16" fmla="*/ 5 w 150"/>
                <a:gd name="T17" fmla="*/ 37 h 587"/>
                <a:gd name="T18" fmla="*/ 1 w 150"/>
                <a:gd name="T19" fmla="*/ 56 h 587"/>
                <a:gd name="T20" fmla="*/ 1 w 150"/>
                <a:gd name="T21" fmla="*/ 79 h 587"/>
                <a:gd name="T22" fmla="*/ 3 w 150"/>
                <a:gd name="T23" fmla="*/ 115 h 587"/>
                <a:gd name="T24" fmla="*/ 7 w 150"/>
                <a:gd name="T25" fmla="*/ 129 h 587"/>
                <a:gd name="T26" fmla="*/ 9 w 150"/>
                <a:gd name="T27" fmla="*/ 136 h 587"/>
                <a:gd name="T28" fmla="*/ 12 w 150"/>
                <a:gd name="T29" fmla="*/ 142 h 587"/>
                <a:gd name="T30" fmla="*/ 17 w 150"/>
                <a:gd name="T31" fmla="*/ 146 h 587"/>
                <a:gd name="T32" fmla="*/ 21 w 150"/>
                <a:gd name="T33" fmla="*/ 146 h 587"/>
                <a:gd name="T34" fmla="*/ 26 w 150"/>
                <a:gd name="T35" fmla="*/ 146 h 587"/>
                <a:gd name="T36" fmla="*/ 28 w 150"/>
                <a:gd name="T37" fmla="*/ 145 h 587"/>
                <a:gd name="T38" fmla="*/ 29 w 150"/>
                <a:gd name="T39" fmla="*/ 142 h 587"/>
                <a:gd name="T40" fmla="*/ 26 w 150"/>
                <a:gd name="T41" fmla="*/ 139 h 587"/>
                <a:gd name="T42" fmla="*/ 23 w 150"/>
                <a:gd name="T43" fmla="*/ 136 h 587"/>
                <a:gd name="T44" fmla="*/ 20 w 150"/>
                <a:gd name="T45" fmla="*/ 134 h 587"/>
                <a:gd name="T46" fmla="*/ 18 w 150"/>
                <a:gd name="T47" fmla="*/ 133 h 587"/>
                <a:gd name="T48" fmla="*/ 15 w 150"/>
                <a:gd name="T49" fmla="*/ 130 h 587"/>
                <a:gd name="T50" fmla="*/ 11 w 150"/>
                <a:gd name="T51" fmla="*/ 125 h 587"/>
                <a:gd name="T52" fmla="*/ 11 w 150"/>
                <a:gd name="T53" fmla="*/ 113 h 587"/>
                <a:gd name="T54" fmla="*/ 14 w 150"/>
                <a:gd name="T55" fmla="*/ 104 h 587"/>
                <a:gd name="T56" fmla="*/ 15 w 150"/>
                <a:gd name="T57" fmla="*/ 98 h 587"/>
                <a:gd name="T58" fmla="*/ 14 w 150"/>
                <a:gd name="T59" fmla="*/ 89 h 587"/>
                <a:gd name="T60" fmla="*/ 10 w 150"/>
                <a:gd name="T61" fmla="*/ 76 h 587"/>
                <a:gd name="T62" fmla="*/ 10 w 150"/>
                <a:gd name="T63" fmla="*/ 62 h 587"/>
                <a:gd name="T64" fmla="*/ 13 w 150"/>
                <a:gd name="T65" fmla="*/ 57 h 587"/>
                <a:gd name="T66" fmla="*/ 17 w 150"/>
                <a:gd name="T67" fmla="*/ 59 h 587"/>
                <a:gd name="T68" fmla="*/ 20 w 150"/>
                <a:gd name="T69" fmla="*/ 61 h 587"/>
                <a:gd name="T70" fmla="*/ 24 w 150"/>
                <a:gd name="T71" fmla="*/ 64 h 587"/>
                <a:gd name="T72" fmla="*/ 28 w 150"/>
                <a:gd name="T73" fmla="*/ 69 h 587"/>
                <a:gd name="T74" fmla="*/ 30 w 150"/>
                <a:gd name="T75" fmla="*/ 68 h 587"/>
                <a:gd name="T76" fmla="*/ 29 w 150"/>
                <a:gd name="T77" fmla="*/ 67 h 587"/>
                <a:gd name="T78" fmla="*/ 25 w 150"/>
                <a:gd name="T79" fmla="*/ 63 h 587"/>
                <a:gd name="T80" fmla="*/ 19 w 150"/>
                <a:gd name="T81" fmla="*/ 57 h 587"/>
                <a:gd name="T82" fmla="*/ 14 w 150"/>
                <a:gd name="T83" fmla="*/ 52 h 587"/>
                <a:gd name="T84" fmla="*/ 14 w 150"/>
                <a:gd name="T85" fmla="*/ 50 h 587"/>
                <a:gd name="T86" fmla="*/ 16 w 150"/>
                <a:gd name="T87" fmla="*/ 49 h 587"/>
                <a:gd name="T88" fmla="*/ 18 w 150"/>
                <a:gd name="T89" fmla="*/ 48 h 587"/>
                <a:gd name="T90" fmla="*/ 19 w 150"/>
                <a:gd name="T91" fmla="*/ 49 h 587"/>
                <a:gd name="T92" fmla="*/ 21 w 150"/>
                <a:gd name="T93" fmla="*/ 51 h 587"/>
                <a:gd name="T94" fmla="*/ 26 w 150"/>
                <a:gd name="T95" fmla="*/ 55 h 587"/>
                <a:gd name="T96" fmla="*/ 30 w 150"/>
                <a:gd name="T97" fmla="*/ 57 h 587"/>
                <a:gd name="T98" fmla="*/ 34 w 150"/>
                <a:gd name="T99" fmla="*/ 58 h 587"/>
                <a:gd name="T100" fmla="*/ 35 w 150"/>
                <a:gd name="T101" fmla="*/ 55 h 587"/>
                <a:gd name="T102" fmla="*/ 30 w 150"/>
                <a:gd name="T103" fmla="*/ 48 h 587"/>
                <a:gd name="T104" fmla="*/ 29 w 150"/>
                <a:gd name="T105" fmla="*/ 43 h 587"/>
                <a:gd name="T106" fmla="*/ 33 w 150"/>
                <a:gd name="T107" fmla="*/ 40 h 58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0"/>
                <a:gd name="T163" fmla="*/ 0 h 587"/>
                <a:gd name="T164" fmla="*/ 150 w 150"/>
                <a:gd name="T165" fmla="*/ 587 h 58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0" h="587">
                  <a:moveTo>
                    <a:pt x="136" y="150"/>
                  </a:moveTo>
                  <a:lnTo>
                    <a:pt x="148" y="111"/>
                  </a:lnTo>
                  <a:lnTo>
                    <a:pt x="150" y="71"/>
                  </a:lnTo>
                  <a:lnTo>
                    <a:pt x="145" y="37"/>
                  </a:lnTo>
                  <a:lnTo>
                    <a:pt x="139" y="13"/>
                  </a:lnTo>
                  <a:lnTo>
                    <a:pt x="133" y="6"/>
                  </a:lnTo>
                  <a:lnTo>
                    <a:pt x="125" y="2"/>
                  </a:lnTo>
                  <a:lnTo>
                    <a:pt x="114" y="0"/>
                  </a:lnTo>
                  <a:lnTo>
                    <a:pt x="103" y="2"/>
                  </a:lnTo>
                  <a:lnTo>
                    <a:pt x="91" y="4"/>
                  </a:lnTo>
                  <a:lnTo>
                    <a:pt x="82" y="7"/>
                  </a:lnTo>
                  <a:lnTo>
                    <a:pt x="73" y="11"/>
                  </a:lnTo>
                  <a:lnTo>
                    <a:pt x="67" y="15"/>
                  </a:lnTo>
                  <a:lnTo>
                    <a:pt x="64" y="23"/>
                  </a:lnTo>
                  <a:lnTo>
                    <a:pt x="57" y="43"/>
                  </a:lnTo>
                  <a:lnTo>
                    <a:pt x="45" y="74"/>
                  </a:lnTo>
                  <a:lnTo>
                    <a:pt x="32" y="111"/>
                  </a:lnTo>
                  <a:lnTo>
                    <a:pt x="20" y="150"/>
                  </a:lnTo>
                  <a:lnTo>
                    <a:pt x="9" y="191"/>
                  </a:lnTo>
                  <a:lnTo>
                    <a:pt x="3" y="226"/>
                  </a:lnTo>
                  <a:lnTo>
                    <a:pt x="0" y="256"/>
                  </a:lnTo>
                  <a:lnTo>
                    <a:pt x="3" y="318"/>
                  </a:lnTo>
                  <a:lnTo>
                    <a:pt x="7" y="392"/>
                  </a:lnTo>
                  <a:lnTo>
                    <a:pt x="14" y="461"/>
                  </a:lnTo>
                  <a:lnTo>
                    <a:pt x="23" y="504"/>
                  </a:lnTo>
                  <a:lnTo>
                    <a:pt x="28" y="517"/>
                  </a:lnTo>
                  <a:lnTo>
                    <a:pt x="34" y="530"/>
                  </a:lnTo>
                  <a:lnTo>
                    <a:pt x="38" y="544"/>
                  </a:lnTo>
                  <a:lnTo>
                    <a:pt x="44" y="557"/>
                  </a:lnTo>
                  <a:lnTo>
                    <a:pt x="50" y="569"/>
                  </a:lnTo>
                  <a:lnTo>
                    <a:pt x="58" y="579"/>
                  </a:lnTo>
                  <a:lnTo>
                    <a:pt x="66" y="585"/>
                  </a:lnTo>
                  <a:lnTo>
                    <a:pt x="75" y="587"/>
                  </a:lnTo>
                  <a:lnTo>
                    <a:pt x="85" y="587"/>
                  </a:lnTo>
                  <a:lnTo>
                    <a:pt x="95" y="586"/>
                  </a:lnTo>
                  <a:lnTo>
                    <a:pt x="104" y="585"/>
                  </a:lnTo>
                  <a:lnTo>
                    <a:pt x="111" y="582"/>
                  </a:lnTo>
                  <a:lnTo>
                    <a:pt x="115" y="580"/>
                  </a:lnTo>
                  <a:lnTo>
                    <a:pt x="118" y="575"/>
                  </a:lnTo>
                  <a:lnTo>
                    <a:pt x="118" y="570"/>
                  </a:lnTo>
                  <a:lnTo>
                    <a:pt x="113" y="563"/>
                  </a:lnTo>
                  <a:lnTo>
                    <a:pt x="107" y="556"/>
                  </a:lnTo>
                  <a:lnTo>
                    <a:pt x="100" y="550"/>
                  </a:lnTo>
                  <a:lnTo>
                    <a:pt x="94" y="545"/>
                  </a:lnTo>
                  <a:lnTo>
                    <a:pt x="87" y="542"/>
                  </a:lnTo>
                  <a:lnTo>
                    <a:pt x="81" y="539"/>
                  </a:lnTo>
                  <a:lnTo>
                    <a:pt x="75" y="535"/>
                  </a:lnTo>
                  <a:lnTo>
                    <a:pt x="71" y="532"/>
                  </a:lnTo>
                  <a:lnTo>
                    <a:pt x="67" y="528"/>
                  </a:lnTo>
                  <a:lnTo>
                    <a:pt x="60" y="521"/>
                  </a:lnTo>
                  <a:lnTo>
                    <a:pt x="51" y="513"/>
                  </a:lnTo>
                  <a:lnTo>
                    <a:pt x="44" y="501"/>
                  </a:lnTo>
                  <a:lnTo>
                    <a:pt x="42" y="479"/>
                  </a:lnTo>
                  <a:lnTo>
                    <a:pt x="46" y="453"/>
                  </a:lnTo>
                  <a:lnTo>
                    <a:pt x="53" y="433"/>
                  </a:lnTo>
                  <a:lnTo>
                    <a:pt x="59" y="418"/>
                  </a:lnTo>
                  <a:lnTo>
                    <a:pt x="62" y="405"/>
                  </a:lnTo>
                  <a:lnTo>
                    <a:pt x="62" y="393"/>
                  </a:lnTo>
                  <a:lnTo>
                    <a:pt x="60" y="378"/>
                  </a:lnTo>
                  <a:lnTo>
                    <a:pt x="56" y="358"/>
                  </a:lnTo>
                  <a:lnTo>
                    <a:pt x="49" y="331"/>
                  </a:lnTo>
                  <a:lnTo>
                    <a:pt x="43" y="306"/>
                  </a:lnTo>
                  <a:lnTo>
                    <a:pt x="41" y="278"/>
                  </a:lnTo>
                  <a:lnTo>
                    <a:pt x="42" y="250"/>
                  </a:lnTo>
                  <a:lnTo>
                    <a:pt x="45" y="225"/>
                  </a:lnTo>
                  <a:lnTo>
                    <a:pt x="52" y="229"/>
                  </a:lnTo>
                  <a:lnTo>
                    <a:pt x="60" y="232"/>
                  </a:lnTo>
                  <a:lnTo>
                    <a:pt x="68" y="236"/>
                  </a:lnTo>
                  <a:lnTo>
                    <a:pt x="75" y="240"/>
                  </a:lnTo>
                  <a:lnTo>
                    <a:pt x="83" y="246"/>
                  </a:lnTo>
                  <a:lnTo>
                    <a:pt x="90" y="250"/>
                  </a:lnTo>
                  <a:lnTo>
                    <a:pt x="96" y="257"/>
                  </a:lnTo>
                  <a:lnTo>
                    <a:pt x="102" y="263"/>
                  </a:lnTo>
                  <a:lnTo>
                    <a:pt x="113" y="276"/>
                  </a:lnTo>
                  <a:lnTo>
                    <a:pt x="119" y="277"/>
                  </a:lnTo>
                  <a:lnTo>
                    <a:pt x="120" y="275"/>
                  </a:lnTo>
                  <a:lnTo>
                    <a:pt x="120" y="272"/>
                  </a:lnTo>
                  <a:lnTo>
                    <a:pt x="118" y="270"/>
                  </a:lnTo>
                  <a:lnTo>
                    <a:pt x="111" y="262"/>
                  </a:lnTo>
                  <a:lnTo>
                    <a:pt x="100" y="253"/>
                  </a:lnTo>
                  <a:lnTo>
                    <a:pt x="89" y="240"/>
                  </a:lnTo>
                  <a:lnTo>
                    <a:pt x="77" y="229"/>
                  </a:lnTo>
                  <a:lnTo>
                    <a:pt x="67" y="217"/>
                  </a:lnTo>
                  <a:lnTo>
                    <a:pt x="59" y="208"/>
                  </a:lnTo>
                  <a:lnTo>
                    <a:pt x="56" y="203"/>
                  </a:lnTo>
                  <a:lnTo>
                    <a:pt x="58" y="200"/>
                  </a:lnTo>
                  <a:lnTo>
                    <a:pt x="61" y="197"/>
                  </a:lnTo>
                  <a:lnTo>
                    <a:pt x="64" y="196"/>
                  </a:lnTo>
                  <a:lnTo>
                    <a:pt x="67" y="194"/>
                  </a:lnTo>
                  <a:lnTo>
                    <a:pt x="69" y="195"/>
                  </a:lnTo>
                  <a:lnTo>
                    <a:pt x="73" y="196"/>
                  </a:lnTo>
                  <a:lnTo>
                    <a:pt x="75" y="199"/>
                  </a:lnTo>
                  <a:lnTo>
                    <a:pt x="79" y="201"/>
                  </a:lnTo>
                  <a:lnTo>
                    <a:pt x="85" y="207"/>
                  </a:lnTo>
                  <a:lnTo>
                    <a:pt x="94" y="214"/>
                  </a:lnTo>
                  <a:lnTo>
                    <a:pt x="104" y="221"/>
                  </a:lnTo>
                  <a:lnTo>
                    <a:pt x="113" y="226"/>
                  </a:lnTo>
                  <a:lnTo>
                    <a:pt x="121" y="231"/>
                  </a:lnTo>
                  <a:lnTo>
                    <a:pt x="129" y="233"/>
                  </a:lnTo>
                  <a:lnTo>
                    <a:pt x="135" y="232"/>
                  </a:lnTo>
                  <a:lnTo>
                    <a:pt x="139" y="229"/>
                  </a:lnTo>
                  <a:lnTo>
                    <a:pt x="137" y="221"/>
                  </a:lnTo>
                  <a:lnTo>
                    <a:pt x="132" y="208"/>
                  </a:lnTo>
                  <a:lnTo>
                    <a:pt x="122" y="194"/>
                  </a:lnTo>
                  <a:lnTo>
                    <a:pt x="112" y="179"/>
                  </a:lnTo>
                  <a:lnTo>
                    <a:pt x="118" y="174"/>
                  </a:lnTo>
                  <a:lnTo>
                    <a:pt x="125" y="168"/>
                  </a:lnTo>
                  <a:lnTo>
                    <a:pt x="130" y="161"/>
                  </a:lnTo>
                  <a:lnTo>
                    <a:pt x="136" y="150"/>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8" name="Freeform 60"/>
            <p:cNvSpPr>
              <a:spLocks/>
            </p:cNvSpPr>
            <p:nvPr/>
          </p:nvSpPr>
          <p:spPr bwMode="auto">
            <a:xfrm>
              <a:off x="3411" y="3528"/>
              <a:ext cx="30" cy="19"/>
            </a:xfrm>
            <a:custGeom>
              <a:avLst/>
              <a:gdLst>
                <a:gd name="T0" fmla="*/ 5 w 61"/>
                <a:gd name="T1" fmla="*/ 1 h 38"/>
                <a:gd name="T2" fmla="*/ 6 w 61"/>
                <a:gd name="T3" fmla="*/ 1 h 38"/>
                <a:gd name="T4" fmla="*/ 7 w 61"/>
                <a:gd name="T5" fmla="*/ 1 h 38"/>
                <a:gd name="T6" fmla="*/ 8 w 61"/>
                <a:gd name="T7" fmla="*/ 2 h 38"/>
                <a:gd name="T8" fmla="*/ 10 w 61"/>
                <a:gd name="T9" fmla="*/ 3 h 38"/>
                <a:gd name="T10" fmla="*/ 12 w 61"/>
                <a:gd name="T11" fmla="*/ 5 h 38"/>
                <a:gd name="T12" fmla="*/ 14 w 61"/>
                <a:gd name="T13" fmla="*/ 5 h 38"/>
                <a:gd name="T14" fmla="*/ 15 w 61"/>
                <a:gd name="T15" fmla="*/ 6 h 38"/>
                <a:gd name="T16" fmla="*/ 15 w 61"/>
                <a:gd name="T17" fmla="*/ 7 h 38"/>
                <a:gd name="T18" fmla="*/ 14 w 61"/>
                <a:gd name="T19" fmla="*/ 9 h 38"/>
                <a:gd name="T20" fmla="*/ 14 w 61"/>
                <a:gd name="T21" fmla="*/ 10 h 38"/>
                <a:gd name="T22" fmla="*/ 13 w 61"/>
                <a:gd name="T23" fmla="*/ 10 h 38"/>
                <a:gd name="T24" fmla="*/ 11 w 61"/>
                <a:gd name="T25" fmla="*/ 10 h 38"/>
                <a:gd name="T26" fmla="*/ 10 w 61"/>
                <a:gd name="T27" fmla="*/ 10 h 38"/>
                <a:gd name="T28" fmla="*/ 9 w 61"/>
                <a:gd name="T29" fmla="*/ 9 h 38"/>
                <a:gd name="T30" fmla="*/ 8 w 61"/>
                <a:gd name="T31" fmla="*/ 9 h 38"/>
                <a:gd name="T32" fmla="*/ 6 w 61"/>
                <a:gd name="T33" fmla="*/ 7 h 38"/>
                <a:gd name="T34" fmla="*/ 4 w 61"/>
                <a:gd name="T35" fmla="*/ 6 h 38"/>
                <a:gd name="T36" fmla="*/ 3 w 61"/>
                <a:gd name="T37" fmla="*/ 5 h 38"/>
                <a:gd name="T38" fmla="*/ 2 w 61"/>
                <a:gd name="T39" fmla="*/ 5 h 38"/>
                <a:gd name="T40" fmla="*/ 0 w 61"/>
                <a:gd name="T41" fmla="*/ 3 h 38"/>
                <a:gd name="T42" fmla="*/ 0 w 61"/>
                <a:gd name="T43" fmla="*/ 1 h 38"/>
                <a:gd name="T44" fmla="*/ 0 w 61"/>
                <a:gd name="T45" fmla="*/ 1 h 38"/>
                <a:gd name="T46" fmla="*/ 2 w 61"/>
                <a:gd name="T47" fmla="*/ 0 h 38"/>
                <a:gd name="T48" fmla="*/ 5 w 61"/>
                <a:gd name="T49" fmla="*/ 1 h 3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
                <a:gd name="T76" fmla="*/ 0 h 38"/>
                <a:gd name="T77" fmla="*/ 61 w 61"/>
                <a:gd name="T78" fmla="*/ 38 h 3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 h="38">
                  <a:moveTo>
                    <a:pt x="22" y="2"/>
                  </a:moveTo>
                  <a:lnTo>
                    <a:pt x="24" y="3"/>
                  </a:lnTo>
                  <a:lnTo>
                    <a:pt x="29" y="5"/>
                  </a:lnTo>
                  <a:lnTo>
                    <a:pt x="34" y="8"/>
                  </a:lnTo>
                  <a:lnTo>
                    <a:pt x="43" y="13"/>
                  </a:lnTo>
                  <a:lnTo>
                    <a:pt x="49" y="18"/>
                  </a:lnTo>
                  <a:lnTo>
                    <a:pt x="56" y="22"/>
                  </a:lnTo>
                  <a:lnTo>
                    <a:pt x="60" y="26"/>
                  </a:lnTo>
                  <a:lnTo>
                    <a:pt x="61" y="29"/>
                  </a:lnTo>
                  <a:lnTo>
                    <a:pt x="59" y="34"/>
                  </a:lnTo>
                  <a:lnTo>
                    <a:pt x="56" y="37"/>
                  </a:lnTo>
                  <a:lnTo>
                    <a:pt x="53" y="38"/>
                  </a:lnTo>
                  <a:lnTo>
                    <a:pt x="47" y="38"/>
                  </a:lnTo>
                  <a:lnTo>
                    <a:pt x="43" y="37"/>
                  </a:lnTo>
                  <a:lnTo>
                    <a:pt x="38" y="35"/>
                  </a:lnTo>
                  <a:lnTo>
                    <a:pt x="32" y="33"/>
                  </a:lnTo>
                  <a:lnTo>
                    <a:pt x="25" y="29"/>
                  </a:lnTo>
                  <a:lnTo>
                    <a:pt x="18" y="26"/>
                  </a:lnTo>
                  <a:lnTo>
                    <a:pt x="13" y="21"/>
                  </a:lnTo>
                  <a:lnTo>
                    <a:pt x="8" y="18"/>
                  </a:lnTo>
                  <a:lnTo>
                    <a:pt x="3" y="13"/>
                  </a:lnTo>
                  <a:lnTo>
                    <a:pt x="0" y="6"/>
                  </a:lnTo>
                  <a:lnTo>
                    <a:pt x="3" y="2"/>
                  </a:lnTo>
                  <a:lnTo>
                    <a:pt x="10" y="0"/>
                  </a:lnTo>
                  <a:lnTo>
                    <a:pt x="22" y="2"/>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9" name="Freeform 61"/>
            <p:cNvSpPr>
              <a:spLocks/>
            </p:cNvSpPr>
            <p:nvPr/>
          </p:nvSpPr>
          <p:spPr bwMode="auto">
            <a:xfrm>
              <a:off x="3462" y="3165"/>
              <a:ext cx="91" cy="73"/>
            </a:xfrm>
            <a:custGeom>
              <a:avLst/>
              <a:gdLst>
                <a:gd name="T0" fmla="*/ 46 w 181"/>
                <a:gd name="T1" fmla="*/ 21 h 147"/>
                <a:gd name="T2" fmla="*/ 43 w 181"/>
                <a:gd name="T3" fmla="*/ 21 h 147"/>
                <a:gd name="T4" fmla="*/ 41 w 181"/>
                <a:gd name="T5" fmla="*/ 21 h 147"/>
                <a:gd name="T6" fmla="*/ 39 w 181"/>
                <a:gd name="T7" fmla="*/ 21 h 147"/>
                <a:gd name="T8" fmla="*/ 36 w 181"/>
                <a:gd name="T9" fmla="*/ 20 h 147"/>
                <a:gd name="T10" fmla="*/ 34 w 181"/>
                <a:gd name="T11" fmla="*/ 19 h 147"/>
                <a:gd name="T12" fmla="*/ 31 w 181"/>
                <a:gd name="T13" fmla="*/ 18 h 147"/>
                <a:gd name="T14" fmla="*/ 28 w 181"/>
                <a:gd name="T15" fmla="*/ 16 h 147"/>
                <a:gd name="T16" fmla="*/ 25 w 181"/>
                <a:gd name="T17" fmla="*/ 14 h 147"/>
                <a:gd name="T18" fmla="*/ 21 w 181"/>
                <a:gd name="T19" fmla="*/ 12 h 147"/>
                <a:gd name="T20" fmla="*/ 17 w 181"/>
                <a:gd name="T21" fmla="*/ 10 h 147"/>
                <a:gd name="T22" fmla="*/ 13 w 181"/>
                <a:gd name="T23" fmla="*/ 7 h 147"/>
                <a:gd name="T24" fmla="*/ 9 w 181"/>
                <a:gd name="T25" fmla="*/ 5 h 147"/>
                <a:gd name="T26" fmla="*/ 6 w 181"/>
                <a:gd name="T27" fmla="*/ 3 h 147"/>
                <a:gd name="T28" fmla="*/ 3 w 181"/>
                <a:gd name="T29" fmla="*/ 1 h 147"/>
                <a:gd name="T30" fmla="*/ 1 w 181"/>
                <a:gd name="T31" fmla="*/ 0 h 147"/>
                <a:gd name="T32" fmla="*/ 0 w 181"/>
                <a:gd name="T33" fmla="*/ 0 h 147"/>
                <a:gd name="T34" fmla="*/ 1 w 181"/>
                <a:gd name="T35" fmla="*/ 0 h 147"/>
                <a:gd name="T36" fmla="*/ 3 w 181"/>
                <a:gd name="T37" fmla="*/ 1 h 147"/>
                <a:gd name="T38" fmla="*/ 5 w 181"/>
                <a:gd name="T39" fmla="*/ 3 h 147"/>
                <a:gd name="T40" fmla="*/ 8 w 181"/>
                <a:gd name="T41" fmla="*/ 6 h 147"/>
                <a:gd name="T42" fmla="*/ 12 w 181"/>
                <a:gd name="T43" fmla="*/ 9 h 147"/>
                <a:gd name="T44" fmla="*/ 17 w 181"/>
                <a:gd name="T45" fmla="*/ 13 h 147"/>
                <a:gd name="T46" fmla="*/ 22 w 181"/>
                <a:gd name="T47" fmla="*/ 16 h 147"/>
                <a:gd name="T48" fmla="*/ 28 w 181"/>
                <a:gd name="T49" fmla="*/ 20 h 147"/>
                <a:gd name="T50" fmla="*/ 30 w 181"/>
                <a:gd name="T51" fmla="*/ 21 h 147"/>
                <a:gd name="T52" fmla="*/ 32 w 181"/>
                <a:gd name="T53" fmla="*/ 22 h 147"/>
                <a:gd name="T54" fmla="*/ 34 w 181"/>
                <a:gd name="T55" fmla="*/ 23 h 147"/>
                <a:gd name="T56" fmla="*/ 35 w 181"/>
                <a:gd name="T57" fmla="*/ 24 h 147"/>
                <a:gd name="T58" fmla="*/ 35 w 181"/>
                <a:gd name="T59" fmla="*/ 26 h 147"/>
                <a:gd name="T60" fmla="*/ 34 w 181"/>
                <a:gd name="T61" fmla="*/ 30 h 147"/>
                <a:gd name="T62" fmla="*/ 34 w 181"/>
                <a:gd name="T63" fmla="*/ 33 h 147"/>
                <a:gd name="T64" fmla="*/ 34 w 181"/>
                <a:gd name="T65" fmla="*/ 34 h 147"/>
                <a:gd name="T66" fmla="*/ 43 w 181"/>
                <a:gd name="T67" fmla="*/ 36 h 147"/>
                <a:gd name="T68" fmla="*/ 43 w 181"/>
                <a:gd name="T69" fmla="*/ 36 h 147"/>
                <a:gd name="T70" fmla="*/ 43 w 181"/>
                <a:gd name="T71" fmla="*/ 35 h 147"/>
                <a:gd name="T72" fmla="*/ 43 w 181"/>
                <a:gd name="T73" fmla="*/ 33 h 147"/>
                <a:gd name="T74" fmla="*/ 43 w 181"/>
                <a:gd name="T75" fmla="*/ 31 h 147"/>
                <a:gd name="T76" fmla="*/ 43 w 181"/>
                <a:gd name="T77" fmla="*/ 29 h 147"/>
                <a:gd name="T78" fmla="*/ 43 w 181"/>
                <a:gd name="T79" fmla="*/ 29 h 147"/>
                <a:gd name="T80" fmla="*/ 43 w 181"/>
                <a:gd name="T81" fmla="*/ 27 h 147"/>
                <a:gd name="T82" fmla="*/ 44 w 181"/>
                <a:gd name="T83" fmla="*/ 27 h 147"/>
                <a:gd name="T84" fmla="*/ 44 w 181"/>
                <a:gd name="T85" fmla="*/ 27 h 147"/>
                <a:gd name="T86" fmla="*/ 44 w 181"/>
                <a:gd name="T87" fmla="*/ 27 h 147"/>
                <a:gd name="T88" fmla="*/ 44 w 181"/>
                <a:gd name="T89" fmla="*/ 27 h 147"/>
                <a:gd name="T90" fmla="*/ 44 w 181"/>
                <a:gd name="T91" fmla="*/ 27 h 147"/>
                <a:gd name="T92" fmla="*/ 46 w 181"/>
                <a:gd name="T93" fmla="*/ 21 h 14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81"/>
                <a:gd name="T142" fmla="*/ 0 h 147"/>
                <a:gd name="T143" fmla="*/ 181 w 181"/>
                <a:gd name="T144" fmla="*/ 147 h 14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81" h="147">
                  <a:moveTo>
                    <a:pt x="181" y="87"/>
                  </a:moveTo>
                  <a:lnTo>
                    <a:pt x="171" y="87"/>
                  </a:lnTo>
                  <a:lnTo>
                    <a:pt x="162" y="87"/>
                  </a:lnTo>
                  <a:lnTo>
                    <a:pt x="153" y="84"/>
                  </a:lnTo>
                  <a:lnTo>
                    <a:pt x="143" y="81"/>
                  </a:lnTo>
                  <a:lnTo>
                    <a:pt x="134" y="78"/>
                  </a:lnTo>
                  <a:lnTo>
                    <a:pt x="124" y="73"/>
                  </a:lnTo>
                  <a:lnTo>
                    <a:pt x="112" y="66"/>
                  </a:lnTo>
                  <a:lnTo>
                    <a:pt x="98" y="59"/>
                  </a:lnTo>
                  <a:lnTo>
                    <a:pt x="83" y="51"/>
                  </a:lnTo>
                  <a:lnTo>
                    <a:pt x="66" y="41"/>
                  </a:lnTo>
                  <a:lnTo>
                    <a:pt x="50" y="31"/>
                  </a:lnTo>
                  <a:lnTo>
                    <a:pt x="35" y="22"/>
                  </a:lnTo>
                  <a:lnTo>
                    <a:pt x="21" y="13"/>
                  </a:lnTo>
                  <a:lnTo>
                    <a:pt x="11" y="6"/>
                  </a:lnTo>
                  <a:lnTo>
                    <a:pt x="3" y="2"/>
                  </a:lnTo>
                  <a:lnTo>
                    <a:pt x="0" y="0"/>
                  </a:lnTo>
                  <a:lnTo>
                    <a:pt x="3" y="3"/>
                  </a:lnTo>
                  <a:lnTo>
                    <a:pt x="9" y="7"/>
                  </a:lnTo>
                  <a:lnTo>
                    <a:pt x="18" y="15"/>
                  </a:lnTo>
                  <a:lnTo>
                    <a:pt x="30" y="26"/>
                  </a:lnTo>
                  <a:lnTo>
                    <a:pt x="47" y="38"/>
                  </a:lnTo>
                  <a:lnTo>
                    <a:pt x="66" y="52"/>
                  </a:lnTo>
                  <a:lnTo>
                    <a:pt x="88" y="67"/>
                  </a:lnTo>
                  <a:lnTo>
                    <a:pt x="112" y="82"/>
                  </a:lnTo>
                  <a:lnTo>
                    <a:pt x="120" y="87"/>
                  </a:lnTo>
                  <a:lnTo>
                    <a:pt x="127" y="90"/>
                  </a:lnTo>
                  <a:lnTo>
                    <a:pt x="134" y="94"/>
                  </a:lnTo>
                  <a:lnTo>
                    <a:pt x="140" y="97"/>
                  </a:lnTo>
                  <a:lnTo>
                    <a:pt x="139" y="106"/>
                  </a:lnTo>
                  <a:lnTo>
                    <a:pt x="136" y="120"/>
                  </a:lnTo>
                  <a:lnTo>
                    <a:pt x="135" y="132"/>
                  </a:lnTo>
                  <a:lnTo>
                    <a:pt x="135" y="137"/>
                  </a:lnTo>
                  <a:lnTo>
                    <a:pt x="170" y="147"/>
                  </a:lnTo>
                  <a:lnTo>
                    <a:pt x="170" y="146"/>
                  </a:lnTo>
                  <a:lnTo>
                    <a:pt x="170" y="141"/>
                  </a:lnTo>
                  <a:lnTo>
                    <a:pt x="170" y="134"/>
                  </a:lnTo>
                  <a:lnTo>
                    <a:pt x="170" y="124"/>
                  </a:lnTo>
                  <a:lnTo>
                    <a:pt x="170" y="119"/>
                  </a:lnTo>
                  <a:lnTo>
                    <a:pt x="171" y="116"/>
                  </a:lnTo>
                  <a:lnTo>
                    <a:pt x="172" y="111"/>
                  </a:lnTo>
                  <a:lnTo>
                    <a:pt x="173" y="108"/>
                  </a:lnTo>
                  <a:lnTo>
                    <a:pt x="174" y="108"/>
                  </a:lnTo>
                  <a:lnTo>
                    <a:pt x="181" y="87"/>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30" name="Freeform 62"/>
            <p:cNvSpPr>
              <a:spLocks/>
            </p:cNvSpPr>
            <p:nvPr/>
          </p:nvSpPr>
          <p:spPr bwMode="auto">
            <a:xfrm>
              <a:off x="3278" y="3176"/>
              <a:ext cx="71" cy="40"/>
            </a:xfrm>
            <a:custGeom>
              <a:avLst/>
              <a:gdLst>
                <a:gd name="T0" fmla="*/ 33 w 140"/>
                <a:gd name="T1" fmla="*/ 8 h 81"/>
                <a:gd name="T2" fmla="*/ 33 w 140"/>
                <a:gd name="T3" fmla="*/ 7 h 81"/>
                <a:gd name="T4" fmla="*/ 34 w 140"/>
                <a:gd name="T5" fmla="*/ 6 h 81"/>
                <a:gd name="T6" fmla="*/ 34 w 140"/>
                <a:gd name="T7" fmla="*/ 5 h 81"/>
                <a:gd name="T8" fmla="*/ 34 w 140"/>
                <a:gd name="T9" fmla="*/ 3 h 81"/>
                <a:gd name="T10" fmla="*/ 34 w 140"/>
                <a:gd name="T11" fmla="*/ 1 h 81"/>
                <a:gd name="T12" fmla="*/ 35 w 140"/>
                <a:gd name="T13" fmla="*/ 0 h 81"/>
                <a:gd name="T14" fmla="*/ 35 w 140"/>
                <a:gd name="T15" fmla="*/ 0 h 81"/>
                <a:gd name="T16" fmla="*/ 34 w 140"/>
                <a:gd name="T17" fmla="*/ 0 h 81"/>
                <a:gd name="T18" fmla="*/ 33 w 140"/>
                <a:gd name="T19" fmla="*/ 0 h 81"/>
                <a:gd name="T20" fmla="*/ 32 w 140"/>
                <a:gd name="T21" fmla="*/ 0 h 81"/>
                <a:gd name="T22" fmla="*/ 29 w 140"/>
                <a:gd name="T23" fmla="*/ 1 h 81"/>
                <a:gd name="T24" fmla="*/ 24 w 140"/>
                <a:gd name="T25" fmla="*/ 1 h 81"/>
                <a:gd name="T26" fmla="*/ 18 w 140"/>
                <a:gd name="T27" fmla="*/ 1 h 81"/>
                <a:gd name="T28" fmla="*/ 12 w 140"/>
                <a:gd name="T29" fmla="*/ 2 h 81"/>
                <a:gd name="T30" fmla="*/ 7 w 140"/>
                <a:gd name="T31" fmla="*/ 5 h 81"/>
                <a:gd name="T32" fmla="*/ 3 w 140"/>
                <a:gd name="T33" fmla="*/ 9 h 81"/>
                <a:gd name="T34" fmla="*/ 1 w 140"/>
                <a:gd name="T35" fmla="*/ 13 h 81"/>
                <a:gd name="T36" fmla="*/ 0 w 140"/>
                <a:gd name="T37" fmla="*/ 15 h 81"/>
                <a:gd name="T38" fmla="*/ 2 w 140"/>
                <a:gd name="T39" fmla="*/ 14 h 81"/>
                <a:gd name="T40" fmla="*/ 5 w 140"/>
                <a:gd name="T41" fmla="*/ 10 h 81"/>
                <a:gd name="T42" fmla="*/ 8 w 140"/>
                <a:gd name="T43" fmla="*/ 7 h 81"/>
                <a:gd name="T44" fmla="*/ 11 w 140"/>
                <a:gd name="T45" fmla="*/ 5 h 81"/>
                <a:gd name="T46" fmla="*/ 14 w 140"/>
                <a:gd name="T47" fmla="*/ 4 h 81"/>
                <a:gd name="T48" fmla="*/ 18 w 140"/>
                <a:gd name="T49" fmla="*/ 4 h 81"/>
                <a:gd name="T50" fmla="*/ 21 w 140"/>
                <a:gd name="T51" fmla="*/ 5 h 81"/>
                <a:gd name="T52" fmla="*/ 24 w 140"/>
                <a:gd name="T53" fmla="*/ 5 h 81"/>
                <a:gd name="T54" fmla="*/ 24 w 140"/>
                <a:gd name="T55" fmla="*/ 10 h 81"/>
                <a:gd name="T56" fmla="*/ 24 w 140"/>
                <a:gd name="T57" fmla="*/ 15 h 81"/>
                <a:gd name="T58" fmla="*/ 25 w 140"/>
                <a:gd name="T59" fmla="*/ 19 h 81"/>
                <a:gd name="T60" fmla="*/ 25 w 140"/>
                <a:gd name="T61" fmla="*/ 20 h 81"/>
                <a:gd name="T62" fmla="*/ 36 w 140"/>
                <a:gd name="T63" fmla="*/ 17 h 81"/>
                <a:gd name="T64" fmla="*/ 33 w 140"/>
                <a:gd name="T65" fmla="*/ 13 h 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0"/>
                <a:gd name="T100" fmla="*/ 0 h 81"/>
                <a:gd name="T101" fmla="*/ 140 w 140"/>
                <a:gd name="T102" fmla="*/ 81 h 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0" h="81">
                  <a:moveTo>
                    <a:pt x="131" y="37"/>
                  </a:moveTo>
                  <a:lnTo>
                    <a:pt x="131" y="35"/>
                  </a:lnTo>
                  <a:lnTo>
                    <a:pt x="131" y="33"/>
                  </a:lnTo>
                  <a:lnTo>
                    <a:pt x="131" y="30"/>
                  </a:lnTo>
                  <a:lnTo>
                    <a:pt x="132" y="28"/>
                  </a:lnTo>
                  <a:lnTo>
                    <a:pt x="132" y="26"/>
                  </a:lnTo>
                  <a:lnTo>
                    <a:pt x="132" y="24"/>
                  </a:lnTo>
                  <a:lnTo>
                    <a:pt x="132" y="22"/>
                  </a:lnTo>
                  <a:lnTo>
                    <a:pt x="133" y="21"/>
                  </a:lnTo>
                  <a:lnTo>
                    <a:pt x="135" y="15"/>
                  </a:lnTo>
                  <a:lnTo>
                    <a:pt x="135" y="9"/>
                  </a:lnTo>
                  <a:lnTo>
                    <a:pt x="135" y="6"/>
                  </a:lnTo>
                  <a:lnTo>
                    <a:pt x="135" y="3"/>
                  </a:lnTo>
                  <a:lnTo>
                    <a:pt x="136" y="1"/>
                  </a:lnTo>
                  <a:lnTo>
                    <a:pt x="136" y="0"/>
                  </a:lnTo>
                  <a:lnTo>
                    <a:pt x="133" y="1"/>
                  </a:lnTo>
                  <a:lnTo>
                    <a:pt x="132" y="0"/>
                  </a:lnTo>
                  <a:lnTo>
                    <a:pt x="131" y="0"/>
                  </a:lnTo>
                  <a:lnTo>
                    <a:pt x="129" y="1"/>
                  </a:lnTo>
                  <a:lnTo>
                    <a:pt x="127" y="3"/>
                  </a:lnTo>
                  <a:lnTo>
                    <a:pt x="121" y="5"/>
                  </a:lnTo>
                  <a:lnTo>
                    <a:pt x="114" y="6"/>
                  </a:lnTo>
                  <a:lnTo>
                    <a:pt x="105" y="6"/>
                  </a:lnTo>
                  <a:lnTo>
                    <a:pt x="94" y="7"/>
                  </a:lnTo>
                  <a:lnTo>
                    <a:pt x="83" y="7"/>
                  </a:lnTo>
                  <a:lnTo>
                    <a:pt x="71" y="7"/>
                  </a:lnTo>
                  <a:lnTo>
                    <a:pt x="60" y="8"/>
                  </a:lnTo>
                  <a:lnTo>
                    <a:pt x="48" y="9"/>
                  </a:lnTo>
                  <a:lnTo>
                    <a:pt x="38" y="13"/>
                  </a:lnTo>
                  <a:lnTo>
                    <a:pt x="27" y="20"/>
                  </a:lnTo>
                  <a:lnTo>
                    <a:pt x="19" y="28"/>
                  </a:lnTo>
                  <a:lnTo>
                    <a:pt x="12" y="37"/>
                  </a:lnTo>
                  <a:lnTo>
                    <a:pt x="7" y="46"/>
                  </a:lnTo>
                  <a:lnTo>
                    <a:pt x="3" y="54"/>
                  </a:lnTo>
                  <a:lnTo>
                    <a:pt x="1" y="60"/>
                  </a:lnTo>
                  <a:lnTo>
                    <a:pt x="0" y="62"/>
                  </a:lnTo>
                  <a:lnTo>
                    <a:pt x="1" y="61"/>
                  </a:lnTo>
                  <a:lnTo>
                    <a:pt x="6" y="57"/>
                  </a:lnTo>
                  <a:lnTo>
                    <a:pt x="11" y="50"/>
                  </a:lnTo>
                  <a:lnTo>
                    <a:pt x="18" y="43"/>
                  </a:lnTo>
                  <a:lnTo>
                    <a:pt x="25" y="36"/>
                  </a:lnTo>
                  <a:lnTo>
                    <a:pt x="32" y="29"/>
                  </a:lnTo>
                  <a:lnTo>
                    <a:pt x="38" y="23"/>
                  </a:lnTo>
                  <a:lnTo>
                    <a:pt x="42" y="21"/>
                  </a:lnTo>
                  <a:lnTo>
                    <a:pt x="48" y="19"/>
                  </a:lnTo>
                  <a:lnTo>
                    <a:pt x="55" y="19"/>
                  </a:lnTo>
                  <a:lnTo>
                    <a:pt x="62" y="18"/>
                  </a:lnTo>
                  <a:lnTo>
                    <a:pt x="69" y="18"/>
                  </a:lnTo>
                  <a:lnTo>
                    <a:pt x="76" y="19"/>
                  </a:lnTo>
                  <a:lnTo>
                    <a:pt x="83" y="20"/>
                  </a:lnTo>
                  <a:lnTo>
                    <a:pt x="89" y="21"/>
                  </a:lnTo>
                  <a:lnTo>
                    <a:pt x="94" y="22"/>
                  </a:lnTo>
                  <a:lnTo>
                    <a:pt x="93" y="30"/>
                  </a:lnTo>
                  <a:lnTo>
                    <a:pt x="93" y="41"/>
                  </a:lnTo>
                  <a:lnTo>
                    <a:pt x="93" y="52"/>
                  </a:lnTo>
                  <a:lnTo>
                    <a:pt x="94" y="62"/>
                  </a:lnTo>
                  <a:lnTo>
                    <a:pt x="97" y="72"/>
                  </a:lnTo>
                  <a:lnTo>
                    <a:pt x="99" y="77"/>
                  </a:lnTo>
                  <a:lnTo>
                    <a:pt x="99" y="80"/>
                  </a:lnTo>
                  <a:lnTo>
                    <a:pt x="99" y="81"/>
                  </a:lnTo>
                  <a:lnTo>
                    <a:pt x="140" y="72"/>
                  </a:lnTo>
                  <a:lnTo>
                    <a:pt x="138" y="69"/>
                  </a:lnTo>
                  <a:lnTo>
                    <a:pt x="135" y="64"/>
                  </a:lnTo>
                  <a:lnTo>
                    <a:pt x="131" y="53"/>
                  </a:lnTo>
                  <a:lnTo>
                    <a:pt x="131" y="37"/>
                  </a:lnTo>
                  <a:close/>
                </a:path>
              </a:pathLst>
            </a:custGeom>
            <a:solidFill>
              <a:srgbClr val="3FFF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31" name="Freeform 63"/>
            <p:cNvSpPr>
              <a:spLocks/>
            </p:cNvSpPr>
            <p:nvPr/>
          </p:nvSpPr>
          <p:spPr bwMode="auto">
            <a:xfrm>
              <a:off x="3928" y="3198"/>
              <a:ext cx="190" cy="280"/>
            </a:xfrm>
            <a:custGeom>
              <a:avLst/>
              <a:gdLst>
                <a:gd name="T0" fmla="*/ 65 w 379"/>
                <a:gd name="T1" fmla="*/ 1 h 559"/>
                <a:gd name="T2" fmla="*/ 74 w 379"/>
                <a:gd name="T3" fmla="*/ 4 h 559"/>
                <a:gd name="T4" fmla="*/ 86 w 379"/>
                <a:gd name="T5" fmla="*/ 8 h 559"/>
                <a:gd name="T6" fmla="*/ 94 w 379"/>
                <a:gd name="T7" fmla="*/ 13 h 559"/>
                <a:gd name="T8" fmla="*/ 94 w 379"/>
                <a:gd name="T9" fmla="*/ 16 h 559"/>
                <a:gd name="T10" fmla="*/ 88 w 379"/>
                <a:gd name="T11" fmla="*/ 16 h 559"/>
                <a:gd name="T12" fmla="*/ 80 w 379"/>
                <a:gd name="T13" fmla="*/ 15 h 559"/>
                <a:gd name="T14" fmla="*/ 73 w 379"/>
                <a:gd name="T15" fmla="*/ 13 h 559"/>
                <a:gd name="T16" fmla="*/ 68 w 379"/>
                <a:gd name="T17" fmla="*/ 11 h 559"/>
                <a:gd name="T18" fmla="*/ 67 w 379"/>
                <a:gd name="T19" fmla="*/ 14 h 559"/>
                <a:gd name="T20" fmla="*/ 73 w 379"/>
                <a:gd name="T21" fmla="*/ 18 h 559"/>
                <a:gd name="T22" fmla="*/ 76 w 379"/>
                <a:gd name="T23" fmla="*/ 21 h 559"/>
                <a:gd name="T24" fmla="*/ 78 w 379"/>
                <a:gd name="T25" fmla="*/ 25 h 559"/>
                <a:gd name="T26" fmla="*/ 77 w 379"/>
                <a:gd name="T27" fmla="*/ 26 h 559"/>
                <a:gd name="T28" fmla="*/ 73 w 379"/>
                <a:gd name="T29" fmla="*/ 26 h 559"/>
                <a:gd name="T30" fmla="*/ 67 w 379"/>
                <a:gd name="T31" fmla="*/ 29 h 559"/>
                <a:gd name="T32" fmla="*/ 61 w 379"/>
                <a:gd name="T33" fmla="*/ 34 h 559"/>
                <a:gd name="T34" fmla="*/ 57 w 379"/>
                <a:gd name="T35" fmla="*/ 37 h 559"/>
                <a:gd name="T36" fmla="*/ 11 w 379"/>
                <a:gd name="T37" fmla="*/ 114 h 559"/>
                <a:gd name="T38" fmla="*/ 9 w 379"/>
                <a:gd name="T39" fmla="*/ 122 h 559"/>
                <a:gd name="T40" fmla="*/ 8 w 379"/>
                <a:gd name="T41" fmla="*/ 136 h 559"/>
                <a:gd name="T42" fmla="*/ 7 w 379"/>
                <a:gd name="T43" fmla="*/ 140 h 559"/>
                <a:gd name="T44" fmla="*/ 4 w 379"/>
                <a:gd name="T45" fmla="*/ 139 h 559"/>
                <a:gd name="T46" fmla="*/ 1 w 379"/>
                <a:gd name="T47" fmla="*/ 135 h 559"/>
                <a:gd name="T48" fmla="*/ 0 w 379"/>
                <a:gd name="T49" fmla="*/ 128 h 559"/>
                <a:gd name="T50" fmla="*/ 5 w 379"/>
                <a:gd name="T51" fmla="*/ 114 h 559"/>
                <a:gd name="T52" fmla="*/ 15 w 379"/>
                <a:gd name="T53" fmla="*/ 93 h 559"/>
                <a:gd name="T54" fmla="*/ 27 w 379"/>
                <a:gd name="T55" fmla="*/ 72 h 559"/>
                <a:gd name="T56" fmla="*/ 37 w 379"/>
                <a:gd name="T57" fmla="*/ 55 h 559"/>
                <a:gd name="T58" fmla="*/ 44 w 379"/>
                <a:gd name="T59" fmla="*/ 42 h 559"/>
                <a:gd name="T60" fmla="*/ 52 w 379"/>
                <a:gd name="T61" fmla="*/ 31 h 559"/>
                <a:gd name="T62" fmla="*/ 57 w 379"/>
                <a:gd name="T63" fmla="*/ 22 h 559"/>
                <a:gd name="T64" fmla="*/ 60 w 379"/>
                <a:gd name="T65" fmla="*/ 16 h 559"/>
                <a:gd name="T66" fmla="*/ 60 w 379"/>
                <a:gd name="T67" fmla="*/ 5 h 559"/>
                <a:gd name="T68" fmla="*/ 63 w 379"/>
                <a:gd name="T69" fmla="*/ 0 h 55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79"/>
                <a:gd name="T106" fmla="*/ 0 h 559"/>
                <a:gd name="T107" fmla="*/ 379 w 379"/>
                <a:gd name="T108" fmla="*/ 559 h 55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79" h="559">
                  <a:moveTo>
                    <a:pt x="252" y="0"/>
                  </a:moveTo>
                  <a:lnTo>
                    <a:pt x="258" y="2"/>
                  </a:lnTo>
                  <a:lnTo>
                    <a:pt x="273" y="7"/>
                  </a:lnTo>
                  <a:lnTo>
                    <a:pt x="294" y="14"/>
                  </a:lnTo>
                  <a:lnTo>
                    <a:pt x="318" y="23"/>
                  </a:lnTo>
                  <a:lnTo>
                    <a:pt x="341" y="32"/>
                  </a:lnTo>
                  <a:lnTo>
                    <a:pt x="362" y="43"/>
                  </a:lnTo>
                  <a:lnTo>
                    <a:pt x="374" y="51"/>
                  </a:lnTo>
                  <a:lnTo>
                    <a:pt x="379" y="58"/>
                  </a:lnTo>
                  <a:lnTo>
                    <a:pt x="373" y="62"/>
                  </a:lnTo>
                  <a:lnTo>
                    <a:pt x="363" y="64"/>
                  </a:lnTo>
                  <a:lnTo>
                    <a:pt x="349" y="64"/>
                  </a:lnTo>
                  <a:lnTo>
                    <a:pt x="334" y="62"/>
                  </a:lnTo>
                  <a:lnTo>
                    <a:pt x="317" y="59"/>
                  </a:lnTo>
                  <a:lnTo>
                    <a:pt x="302" y="55"/>
                  </a:lnTo>
                  <a:lnTo>
                    <a:pt x="289" y="52"/>
                  </a:lnTo>
                  <a:lnTo>
                    <a:pt x="281" y="49"/>
                  </a:lnTo>
                  <a:lnTo>
                    <a:pt x="272" y="44"/>
                  </a:lnTo>
                  <a:lnTo>
                    <a:pt x="267" y="46"/>
                  </a:lnTo>
                  <a:lnTo>
                    <a:pt x="268" y="53"/>
                  </a:lnTo>
                  <a:lnTo>
                    <a:pt x="281" y="62"/>
                  </a:lnTo>
                  <a:lnTo>
                    <a:pt x="290" y="69"/>
                  </a:lnTo>
                  <a:lnTo>
                    <a:pt x="297" y="76"/>
                  </a:lnTo>
                  <a:lnTo>
                    <a:pt x="304" y="84"/>
                  </a:lnTo>
                  <a:lnTo>
                    <a:pt x="309" y="91"/>
                  </a:lnTo>
                  <a:lnTo>
                    <a:pt x="311" y="97"/>
                  </a:lnTo>
                  <a:lnTo>
                    <a:pt x="311" y="102"/>
                  </a:lnTo>
                  <a:lnTo>
                    <a:pt x="307" y="103"/>
                  </a:lnTo>
                  <a:lnTo>
                    <a:pt x="301" y="102"/>
                  </a:lnTo>
                  <a:lnTo>
                    <a:pt x="290" y="102"/>
                  </a:lnTo>
                  <a:lnTo>
                    <a:pt x="279" y="105"/>
                  </a:lnTo>
                  <a:lnTo>
                    <a:pt x="266" y="113"/>
                  </a:lnTo>
                  <a:lnTo>
                    <a:pt x="253" y="122"/>
                  </a:lnTo>
                  <a:lnTo>
                    <a:pt x="242" y="133"/>
                  </a:lnTo>
                  <a:lnTo>
                    <a:pt x="233" y="141"/>
                  </a:lnTo>
                  <a:lnTo>
                    <a:pt x="226" y="148"/>
                  </a:lnTo>
                  <a:lnTo>
                    <a:pt x="223" y="150"/>
                  </a:lnTo>
                  <a:lnTo>
                    <a:pt x="44" y="455"/>
                  </a:lnTo>
                  <a:lnTo>
                    <a:pt x="40" y="465"/>
                  </a:lnTo>
                  <a:lnTo>
                    <a:pt x="33" y="486"/>
                  </a:lnTo>
                  <a:lnTo>
                    <a:pt x="27" y="515"/>
                  </a:lnTo>
                  <a:lnTo>
                    <a:pt x="29" y="543"/>
                  </a:lnTo>
                  <a:lnTo>
                    <a:pt x="30" y="553"/>
                  </a:lnTo>
                  <a:lnTo>
                    <a:pt x="27" y="558"/>
                  </a:lnTo>
                  <a:lnTo>
                    <a:pt x="23" y="559"/>
                  </a:lnTo>
                  <a:lnTo>
                    <a:pt x="16" y="556"/>
                  </a:lnTo>
                  <a:lnTo>
                    <a:pt x="10" y="549"/>
                  </a:lnTo>
                  <a:lnTo>
                    <a:pt x="3" y="538"/>
                  </a:lnTo>
                  <a:lnTo>
                    <a:pt x="0" y="524"/>
                  </a:lnTo>
                  <a:lnTo>
                    <a:pt x="0" y="509"/>
                  </a:lnTo>
                  <a:lnTo>
                    <a:pt x="6" y="488"/>
                  </a:lnTo>
                  <a:lnTo>
                    <a:pt x="19" y="455"/>
                  </a:lnTo>
                  <a:lnTo>
                    <a:pt x="38" y="416"/>
                  </a:lnTo>
                  <a:lnTo>
                    <a:pt x="60" y="372"/>
                  </a:lnTo>
                  <a:lnTo>
                    <a:pt x="84" y="329"/>
                  </a:lnTo>
                  <a:lnTo>
                    <a:pt x="107" y="286"/>
                  </a:lnTo>
                  <a:lnTo>
                    <a:pt x="128" y="248"/>
                  </a:lnTo>
                  <a:lnTo>
                    <a:pt x="145" y="218"/>
                  </a:lnTo>
                  <a:lnTo>
                    <a:pt x="160" y="193"/>
                  </a:lnTo>
                  <a:lnTo>
                    <a:pt x="176" y="167"/>
                  </a:lnTo>
                  <a:lnTo>
                    <a:pt x="191" y="144"/>
                  </a:lnTo>
                  <a:lnTo>
                    <a:pt x="206" y="122"/>
                  </a:lnTo>
                  <a:lnTo>
                    <a:pt x="219" y="103"/>
                  </a:lnTo>
                  <a:lnTo>
                    <a:pt x="228" y="85"/>
                  </a:lnTo>
                  <a:lnTo>
                    <a:pt x="235" y="72"/>
                  </a:lnTo>
                  <a:lnTo>
                    <a:pt x="237" y="62"/>
                  </a:lnTo>
                  <a:lnTo>
                    <a:pt x="237" y="43"/>
                  </a:lnTo>
                  <a:lnTo>
                    <a:pt x="237" y="19"/>
                  </a:lnTo>
                  <a:lnTo>
                    <a:pt x="242" y="1"/>
                  </a:lnTo>
                  <a:lnTo>
                    <a:pt x="252" y="0"/>
                  </a:lnTo>
                  <a:close/>
                </a:path>
              </a:pathLst>
            </a:custGeom>
            <a:solidFill>
              <a:srgbClr val="7F7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8736" name="Text Box 64"/>
          <p:cNvSpPr txBox="1">
            <a:spLocks noChangeArrowheads="1"/>
          </p:cNvSpPr>
          <p:nvPr/>
        </p:nvSpPr>
        <p:spPr bwMode="auto">
          <a:xfrm>
            <a:off x="609600" y="4724400"/>
            <a:ext cx="7924800" cy="1311275"/>
          </a:xfrm>
          <a:prstGeom prst="rect">
            <a:avLst/>
          </a:prstGeom>
          <a:noFill/>
          <a:ln w="9525">
            <a:noFill/>
            <a:miter lim="800000"/>
            <a:headEnd/>
            <a:tailEnd/>
          </a:ln>
          <a:effectLst/>
        </p:spPr>
        <p:txBody>
          <a:bodyPr wrap="square">
            <a:spAutoFit/>
          </a:bodyPr>
          <a:lstStyle/>
          <a:p>
            <a:pPr>
              <a:defRPr/>
            </a:pPr>
            <a:r>
              <a:rPr lang="en-US" sz="4000" dirty="0">
                <a:effectLst>
                  <a:outerShdw blurRad="38100" dist="38100" dir="2700000" algn="tl">
                    <a:srgbClr val="000000"/>
                  </a:outerShdw>
                </a:effectLst>
              </a:rPr>
              <a:t>L</a:t>
            </a:r>
            <a:r>
              <a:rPr lang="en-US" sz="4000" dirty="0" smtClean="0">
                <a:effectLst>
                  <a:outerShdw blurRad="38100" dist="38100" dir="2700000" algn="tl">
                    <a:srgbClr val="000000"/>
                  </a:outerShdw>
                </a:effectLst>
              </a:rPr>
              <a:t>earning </a:t>
            </a:r>
            <a:r>
              <a:rPr lang="en-US" sz="4000" dirty="0">
                <a:effectLst>
                  <a:outerShdw blurRad="38100" dist="38100" dir="2700000" algn="tl">
                    <a:srgbClr val="000000"/>
                  </a:outerShdw>
                </a:effectLst>
              </a:rPr>
              <a:t>to write, you’re bound to make errors</a:t>
            </a:r>
            <a:r>
              <a:rPr lang="en-US" dirty="0">
                <a:effectLst>
                  <a:outerShdw blurRad="38100" dist="38100" dir="2700000" algn="tl">
                    <a:srgbClr val="000000"/>
                  </a:outerShdw>
                </a:effectLst>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8736"/>
                                        </p:tgtEl>
                                        <p:attrNameLst>
                                          <p:attrName>style.visibility</p:attrName>
                                        </p:attrNameLst>
                                      </p:cBhvr>
                                      <p:to>
                                        <p:strVal val="visible"/>
                                      </p:to>
                                    </p:set>
                                    <p:animEffect transition="in" filter="fade">
                                      <p:cBhvr>
                                        <p:cTn id="7" dur="1000"/>
                                        <p:tgtEl>
                                          <p:spTgt spid="28736"/>
                                        </p:tgtEl>
                                      </p:cBhvr>
                                    </p:animEffect>
                                    <p:anim calcmode="lin" valueType="num">
                                      <p:cBhvr>
                                        <p:cTn id="8" dur="1000" fill="hold"/>
                                        <p:tgtEl>
                                          <p:spTgt spid="28736"/>
                                        </p:tgtEl>
                                        <p:attrNameLst>
                                          <p:attrName>ppt_x</p:attrName>
                                        </p:attrNameLst>
                                      </p:cBhvr>
                                      <p:tavLst>
                                        <p:tav tm="0">
                                          <p:val>
                                            <p:strVal val="#ppt_x"/>
                                          </p:val>
                                        </p:tav>
                                        <p:tav tm="100000">
                                          <p:val>
                                            <p:strVal val="#ppt_x"/>
                                          </p:val>
                                        </p:tav>
                                      </p:tavLst>
                                    </p:anim>
                                    <p:anim calcmode="lin" valueType="num">
                                      <p:cBhvr>
                                        <p:cTn id="9" dur="900" decel="100000" fill="hold"/>
                                        <p:tgtEl>
                                          <p:spTgt spid="2873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873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3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0"/>
            <a:ext cx="8229600" cy="1219200"/>
          </a:xfrm>
        </p:spPr>
        <p:txBody>
          <a:bodyPr/>
          <a:lstStyle/>
          <a:p>
            <a:pPr eaLnBrk="1" hangingPunct="1">
              <a:defRPr/>
            </a:pPr>
            <a:r>
              <a:rPr lang="en-US" sz="4000" dirty="0" smtClean="0"/>
              <a:t>Errors can be a sign of development as a writer.</a:t>
            </a:r>
          </a:p>
        </p:txBody>
      </p:sp>
      <p:sp>
        <p:nvSpPr>
          <p:cNvPr id="27651" name="Rectangle 3"/>
          <p:cNvSpPr>
            <a:spLocks noGrp="1" noChangeArrowheads="1"/>
          </p:cNvSpPr>
          <p:nvPr>
            <p:ph type="body" idx="1"/>
          </p:nvPr>
        </p:nvSpPr>
        <p:spPr>
          <a:xfrm>
            <a:off x="457200" y="1295400"/>
            <a:ext cx="8229600" cy="4800600"/>
          </a:xfrm>
        </p:spPr>
        <p:txBody>
          <a:bodyPr/>
          <a:lstStyle/>
          <a:p>
            <a:pPr marL="0" indent="0" eaLnBrk="1" hangingPunct="1">
              <a:buNone/>
              <a:defRPr/>
            </a:pPr>
            <a:r>
              <a:rPr lang="en-US" sz="4800" dirty="0" smtClean="0">
                <a:latin typeface="Amienne" pitchFamily="82" charset="0"/>
              </a:rPr>
              <a:t>You want to write a good paper</a:t>
            </a:r>
            <a:r>
              <a:rPr lang="en-US" sz="4800" dirty="0" smtClean="0">
                <a:latin typeface="Amienne" pitchFamily="82" charset="0"/>
              </a:rPr>
              <a:t>. You </a:t>
            </a:r>
            <a:r>
              <a:rPr lang="en-US" sz="4800" dirty="0" smtClean="0">
                <a:latin typeface="Amienne" pitchFamily="82" charset="0"/>
              </a:rPr>
              <a:t>should write several drafts</a:t>
            </a:r>
            <a:r>
              <a:rPr lang="en-US" sz="4800" dirty="0" smtClean="0">
                <a:latin typeface="Amienne" pitchFamily="82" charset="0"/>
              </a:rPr>
              <a:t>. You </a:t>
            </a:r>
            <a:r>
              <a:rPr lang="en-US" sz="4800" dirty="0" smtClean="0">
                <a:latin typeface="Amienne" pitchFamily="82" charset="0"/>
              </a:rPr>
              <a:t>should revise each as you go.</a:t>
            </a:r>
          </a:p>
          <a:p>
            <a:pPr eaLnBrk="1" hangingPunct="1">
              <a:buFont typeface="Wingdings" pitchFamily="2" charset="2"/>
              <a:buNone/>
              <a:defRPr/>
            </a:pPr>
            <a:endParaRPr lang="en-US" dirty="0" smtClean="0"/>
          </a:p>
          <a:p>
            <a:pPr eaLnBrk="1" hangingPunct="1">
              <a:buNone/>
              <a:defRPr/>
            </a:pPr>
            <a:r>
              <a:rPr lang="en-US" dirty="0" smtClean="0">
                <a:solidFill>
                  <a:srgbClr val="FF5050"/>
                </a:solidFill>
              </a:rPr>
              <a:t>To write a good paper, several drafts should be </a:t>
            </a:r>
            <a:r>
              <a:rPr lang="en-US" dirty="0" smtClean="0">
                <a:solidFill>
                  <a:srgbClr val="FF5050"/>
                </a:solidFill>
              </a:rPr>
              <a:t>written. </a:t>
            </a:r>
            <a:r>
              <a:rPr lang="en-US" dirty="0">
                <a:solidFill>
                  <a:srgbClr val="FF5050"/>
                </a:solidFill>
              </a:rPr>
              <a:t> </a:t>
            </a:r>
            <a:r>
              <a:rPr lang="en-US" dirty="0" smtClean="0">
                <a:solidFill>
                  <a:srgbClr val="FF5050"/>
                </a:solidFill>
              </a:rPr>
              <a:t>Re</a:t>
            </a:r>
            <a:r>
              <a:rPr lang="en-US" dirty="0" smtClean="0">
                <a:solidFill>
                  <a:srgbClr val="FF5050"/>
                </a:solidFill>
              </a:rPr>
              <a:t>vising </a:t>
            </a:r>
            <a:r>
              <a:rPr lang="en-US" dirty="0" smtClean="0">
                <a:solidFill>
                  <a:srgbClr val="FF5050"/>
                </a:solidFill>
              </a:rPr>
              <a:t>as you go.</a:t>
            </a:r>
          </a:p>
          <a:p>
            <a:pPr eaLnBrk="1" hangingPunct="1">
              <a:buFont typeface="Wingdings" pitchFamily="2" charset="2"/>
              <a:buNone/>
              <a:defRPr/>
            </a:pPr>
            <a:r>
              <a:rPr lang="en-US" dirty="0" smtClean="0">
                <a:solidFill>
                  <a:schemeClr val="folHlink"/>
                </a:solidFill>
              </a:rPr>
              <a:t>To write a good paper, you should compose several drafts, revising as you go.</a:t>
            </a:r>
          </a:p>
        </p:txBody>
      </p:sp>
      <p:sp>
        <p:nvSpPr>
          <p:cNvPr id="2" name="Rectangle 1"/>
          <p:cNvSpPr/>
          <p:nvPr/>
        </p:nvSpPr>
        <p:spPr bwMode="auto">
          <a:xfrm>
            <a:off x="3505200" y="3276600"/>
            <a:ext cx="1600200" cy="16002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9600" b="0" i="0" u="none" strike="noStrike" cap="none" normalizeH="0" baseline="0" dirty="0" smtClean="0">
                <a:ln w="76200">
                  <a:solidFill>
                    <a:schemeClr val="tx1"/>
                  </a:solidFill>
                </a:ln>
                <a:solidFill>
                  <a:schemeClr val="tx1"/>
                </a:solidFill>
                <a:effectLst/>
                <a:latin typeface="Tahoma" charset="0"/>
              </a:rPr>
              <a:t>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651">
                                            <p:txEl>
                                              <p:pRg st="2" end="2"/>
                                            </p:txEl>
                                          </p:spTgt>
                                        </p:tgtEl>
                                        <p:attrNameLst>
                                          <p:attrName>style.visibility</p:attrName>
                                        </p:attrNameLst>
                                      </p:cBhvr>
                                      <p:to>
                                        <p:strVal val="visible"/>
                                      </p:to>
                                    </p:set>
                                    <p:anim calcmode="lin" valueType="num">
                                      <p:cBhvr additive="base">
                                        <p:cTn id="13"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7651">
                                            <p:txEl>
                                              <p:pRg st="3" end="3"/>
                                            </p:txEl>
                                          </p:spTgt>
                                        </p:tgtEl>
                                        <p:attrNameLst>
                                          <p:attrName>style.visibility</p:attrName>
                                        </p:attrNameLst>
                                      </p:cBhvr>
                                      <p:to>
                                        <p:strVal val="visible"/>
                                      </p:to>
                                    </p:set>
                                    <p:anim calcmode="lin" valueType="num">
                                      <p:cBhvr additive="base">
                                        <p:cTn id="23"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How would you work with a student on this text?</a:t>
            </a:r>
            <a:endParaRPr lang="en-US" dirty="0"/>
          </a:p>
        </p:txBody>
      </p:sp>
      <p:sp>
        <p:nvSpPr>
          <p:cNvPr id="3" name="Content Placeholder 2"/>
          <p:cNvSpPr>
            <a:spLocks noGrp="1"/>
          </p:cNvSpPr>
          <p:nvPr>
            <p:ph idx="1"/>
          </p:nvPr>
        </p:nvSpPr>
        <p:spPr/>
        <p:txBody>
          <a:bodyPr/>
          <a:lstStyle/>
          <a:p>
            <a:pPr>
              <a:defRPr/>
            </a:pPr>
            <a:r>
              <a:rPr lang="en-US" dirty="0" smtClean="0"/>
              <a:t>As a student, my grammar education was either nonexistent or taught via of worksheets.  By eighth grade, my English teacher gave up on teaching how to diagram sentences so I never learned.</a:t>
            </a:r>
          </a:p>
          <a:p>
            <a:pP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smtClean="0"/>
              <a:t>Interpretations of Error</a:t>
            </a:r>
          </a:p>
        </p:txBody>
      </p:sp>
      <p:sp>
        <p:nvSpPr>
          <p:cNvPr id="10244" name="Rectangle 4"/>
          <p:cNvSpPr>
            <a:spLocks noGrp="1" noChangeArrowheads="1"/>
          </p:cNvSpPr>
          <p:nvPr>
            <p:ph type="body" sz="half" idx="1"/>
          </p:nvPr>
        </p:nvSpPr>
        <p:spPr>
          <a:xfrm>
            <a:off x="457200" y="1676400"/>
            <a:ext cx="4038600" cy="4419600"/>
          </a:xfrm>
        </p:spPr>
        <p:txBody>
          <a:bodyPr/>
          <a:lstStyle/>
          <a:p>
            <a:pPr eaLnBrk="1" hangingPunct="1">
              <a:lnSpc>
                <a:spcPct val="90000"/>
              </a:lnSpc>
              <a:defRPr/>
            </a:pPr>
            <a:r>
              <a:rPr lang="en-US" i="1" dirty="0" smtClean="0">
                <a:solidFill>
                  <a:schemeClr val="folHlink"/>
                </a:solidFill>
              </a:rPr>
              <a:t>How </a:t>
            </a:r>
            <a:r>
              <a:rPr lang="en-US" dirty="0" smtClean="0">
                <a:solidFill>
                  <a:schemeClr val="folHlink"/>
                </a:solidFill>
              </a:rPr>
              <a:t>many</a:t>
            </a:r>
            <a:r>
              <a:rPr lang="en-US" dirty="0" smtClean="0"/>
              <a:t> errors?</a:t>
            </a:r>
          </a:p>
          <a:p>
            <a:pPr eaLnBrk="1" hangingPunct="1">
              <a:lnSpc>
                <a:spcPct val="90000"/>
              </a:lnSpc>
              <a:defRPr/>
            </a:pPr>
            <a:endParaRPr lang="en-US" dirty="0" smtClean="0"/>
          </a:p>
          <a:p>
            <a:pPr eaLnBrk="1" hangingPunct="1">
              <a:lnSpc>
                <a:spcPct val="90000"/>
              </a:lnSpc>
              <a:defRPr/>
            </a:pPr>
            <a:endParaRPr lang="en-US" dirty="0" smtClean="0"/>
          </a:p>
          <a:p>
            <a:pPr eaLnBrk="1" hangingPunct="1">
              <a:lnSpc>
                <a:spcPct val="90000"/>
              </a:lnSpc>
              <a:defRPr/>
            </a:pPr>
            <a:r>
              <a:rPr lang="en-US" dirty="0" smtClean="0"/>
              <a:t>Errors are </a:t>
            </a:r>
            <a:r>
              <a:rPr lang="en-US" dirty="0" smtClean="0">
                <a:solidFill>
                  <a:schemeClr val="folHlink"/>
                </a:solidFill>
              </a:rPr>
              <a:t>“bad.”</a:t>
            </a:r>
          </a:p>
          <a:p>
            <a:pPr eaLnBrk="1" hangingPunct="1">
              <a:lnSpc>
                <a:spcPct val="90000"/>
              </a:lnSpc>
              <a:defRPr/>
            </a:pPr>
            <a:endParaRPr lang="en-US" dirty="0" smtClean="0">
              <a:solidFill>
                <a:schemeClr val="folHlink"/>
              </a:solidFill>
            </a:endParaRPr>
          </a:p>
          <a:p>
            <a:pPr eaLnBrk="1" hangingPunct="1">
              <a:lnSpc>
                <a:spcPct val="90000"/>
              </a:lnSpc>
              <a:buFont typeface="Wingdings" pitchFamily="2" charset="2"/>
              <a:buNone/>
              <a:defRPr/>
            </a:pPr>
            <a:endParaRPr lang="en-US" dirty="0" smtClean="0">
              <a:solidFill>
                <a:schemeClr val="folHlink"/>
              </a:solidFill>
            </a:endParaRPr>
          </a:p>
          <a:p>
            <a:pPr eaLnBrk="1" hangingPunct="1">
              <a:lnSpc>
                <a:spcPct val="90000"/>
              </a:lnSpc>
              <a:buFont typeface="Wingdings" pitchFamily="2" charset="2"/>
              <a:buNone/>
              <a:defRPr/>
            </a:pPr>
            <a:endParaRPr lang="en-US" dirty="0" smtClean="0">
              <a:solidFill>
                <a:schemeClr val="folHlink"/>
              </a:solidFill>
            </a:endParaRPr>
          </a:p>
          <a:p>
            <a:pPr eaLnBrk="1" hangingPunct="1">
              <a:lnSpc>
                <a:spcPct val="90000"/>
              </a:lnSpc>
              <a:buFont typeface="Wingdings" pitchFamily="2" charset="2"/>
              <a:buNone/>
              <a:defRPr/>
            </a:pPr>
            <a:endParaRPr lang="en-US" dirty="0" smtClean="0">
              <a:solidFill>
                <a:schemeClr val="folHlink"/>
              </a:solidFill>
            </a:endParaRPr>
          </a:p>
          <a:p>
            <a:pPr eaLnBrk="1" hangingPunct="1">
              <a:lnSpc>
                <a:spcPct val="90000"/>
              </a:lnSpc>
              <a:defRPr/>
            </a:pPr>
            <a:r>
              <a:rPr lang="en-US" dirty="0" smtClean="0"/>
              <a:t>Error represents </a:t>
            </a:r>
            <a:r>
              <a:rPr lang="en-US" dirty="0" smtClean="0">
                <a:solidFill>
                  <a:schemeClr val="folHlink"/>
                </a:solidFill>
              </a:rPr>
              <a:t>failure to learn</a:t>
            </a:r>
            <a:r>
              <a:rPr lang="en-US" dirty="0" smtClean="0"/>
              <a:t>.	</a:t>
            </a:r>
          </a:p>
        </p:txBody>
      </p:sp>
      <p:sp>
        <p:nvSpPr>
          <p:cNvPr id="10245" name="Rectangle 5"/>
          <p:cNvSpPr>
            <a:spLocks noGrp="1" noChangeArrowheads="1"/>
          </p:cNvSpPr>
          <p:nvPr>
            <p:ph type="body" sz="half" idx="2"/>
          </p:nvPr>
        </p:nvSpPr>
        <p:spPr>
          <a:xfrm>
            <a:off x="4648200" y="1676400"/>
            <a:ext cx="4495800" cy="4419600"/>
          </a:xfrm>
        </p:spPr>
        <p:txBody>
          <a:bodyPr/>
          <a:lstStyle/>
          <a:p>
            <a:pPr eaLnBrk="1" hangingPunct="1">
              <a:lnSpc>
                <a:spcPct val="90000"/>
              </a:lnSpc>
              <a:defRPr/>
            </a:pPr>
            <a:r>
              <a:rPr lang="en-US" i="1" dirty="0" smtClean="0">
                <a:solidFill>
                  <a:schemeClr val="folHlink"/>
                </a:solidFill>
              </a:rPr>
              <a:t>What</a:t>
            </a:r>
            <a:r>
              <a:rPr lang="en-US" dirty="0" smtClean="0">
                <a:solidFill>
                  <a:schemeClr val="folHlink"/>
                </a:solidFill>
              </a:rPr>
              <a:t> kind</a:t>
            </a:r>
            <a:r>
              <a:rPr lang="en-US" dirty="0" smtClean="0"/>
              <a:t> of errors?  </a:t>
            </a:r>
            <a:r>
              <a:rPr lang="en-US" i="1" dirty="0" smtClean="0">
                <a:solidFill>
                  <a:schemeClr val="folHlink"/>
                </a:solidFill>
              </a:rPr>
              <a:t>Why </a:t>
            </a:r>
            <a:r>
              <a:rPr lang="en-US" dirty="0" smtClean="0"/>
              <a:t> are the errors being made?</a:t>
            </a:r>
            <a:endParaRPr lang="en-US" i="1" dirty="0" smtClean="0"/>
          </a:p>
          <a:p>
            <a:pPr eaLnBrk="1" hangingPunct="1">
              <a:lnSpc>
                <a:spcPct val="90000"/>
              </a:lnSpc>
              <a:defRPr/>
            </a:pPr>
            <a:r>
              <a:rPr lang="en-US" dirty="0" smtClean="0"/>
              <a:t>Errors create an </a:t>
            </a:r>
            <a:r>
              <a:rPr lang="en-US" dirty="0" smtClean="0">
                <a:solidFill>
                  <a:schemeClr val="folHlink"/>
                </a:solidFill>
              </a:rPr>
              <a:t>opportunity</a:t>
            </a:r>
            <a:r>
              <a:rPr lang="en-US" dirty="0" smtClean="0"/>
              <a:t> to understand strategies which led to the error. Errors indicate “teachable” material.</a:t>
            </a:r>
          </a:p>
          <a:p>
            <a:pPr eaLnBrk="1" hangingPunct="1">
              <a:lnSpc>
                <a:spcPct val="90000"/>
              </a:lnSpc>
              <a:defRPr/>
            </a:pPr>
            <a:r>
              <a:rPr lang="en-US" dirty="0" smtClean="0"/>
              <a:t>Error is a </a:t>
            </a:r>
            <a:r>
              <a:rPr lang="en-US" dirty="0" smtClean="0">
                <a:solidFill>
                  <a:schemeClr val="folHlink"/>
                </a:solidFill>
              </a:rPr>
              <a:t>natural part of learning</a:t>
            </a:r>
            <a:r>
              <a:rPr lang="en-US" dirty="0" smtClean="0"/>
              <a:t>, signaling active learning strategies.</a:t>
            </a:r>
          </a:p>
          <a:p>
            <a:pPr eaLnBrk="1" hangingPunct="1">
              <a:lnSpc>
                <a:spcPct val="90000"/>
              </a:lnSpc>
              <a:buFont typeface="Wingdings" pitchFamily="2" charset="2"/>
              <a:buNone/>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 calcmode="lin" valueType="num">
                                      <p:cBhvr additive="base">
                                        <p:cTn id="7" dur="500" fill="hold"/>
                                        <p:tgtEl>
                                          <p:spTgt spid="1024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5">
                                            <p:txEl>
                                              <p:pRg st="0" end="0"/>
                                            </p:txEl>
                                          </p:spTgt>
                                        </p:tgtEl>
                                        <p:attrNameLst>
                                          <p:attrName>style.visibility</p:attrName>
                                        </p:attrNameLst>
                                      </p:cBhvr>
                                      <p:to>
                                        <p:strVal val="visible"/>
                                      </p:to>
                                    </p:set>
                                    <p:anim calcmode="lin" valueType="num">
                                      <p:cBhvr additive="base">
                                        <p:cTn id="13" dur="500" fill="hold"/>
                                        <p:tgtEl>
                                          <p:spTgt spid="1024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244">
                                            <p:txEl>
                                              <p:pRg st="3" end="3"/>
                                            </p:txEl>
                                          </p:spTgt>
                                        </p:tgtEl>
                                        <p:attrNameLst>
                                          <p:attrName>style.visibility</p:attrName>
                                        </p:attrNameLst>
                                      </p:cBhvr>
                                      <p:to>
                                        <p:strVal val="visible"/>
                                      </p:to>
                                    </p:set>
                                    <p:anim calcmode="lin" valueType="num">
                                      <p:cBhvr additive="base">
                                        <p:cTn id="19" dur="500" fill="hold"/>
                                        <p:tgtEl>
                                          <p:spTgt spid="1024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245">
                                            <p:txEl>
                                              <p:pRg st="1" end="1"/>
                                            </p:txEl>
                                          </p:spTgt>
                                        </p:tgtEl>
                                        <p:attrNameLst>
                                          <p:attrName>style.visibility</p:attrName>
                                        </p:attrNameLst>
                                      </p:cBhvr>
                                      <p:to>
                                        <p:strVal val="visible"/>
                                      </p:to>
                                    </p:set>
                                    <p:anim calcmode="lin" valueType="num">
                                      <p:cBhvr additive="base">
                                        <p:cTn id="25" dur="500" fill="hold"/>
                                        <p:tgtEl>
                                          <p:spTgt spid="1024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0244">
                                            <p:txEl>
                                              <p:pRg st="8" end="8"/>
                                            </p:txEl>
                                          </p:spTgt>
                                        </p:tgtEl>
                                        <p:attrNameLst>
                                          <p:attrName>style.visibility</p:attrName>
                                        </p:attrNameLst>
                                      </p:cBhvr>
                                      <p:to>
                                        <p:strVal val="visible"/>
                                      </p:to>
                                    </p:set>
                                    <p:anim calcmode="lin" valueType="num">
                                      <p:cBhvr additive="base">
                                        <p:cTn id="31" dur="500" fill="hold"/>
                                        <p:tgtEl>
                                          <p:spTgt spid="10244">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0245">
                                            <p:txEl>
                                              <p:pRg st="2" end="2"/>
                                            </p:txEl>
                                          </p:spTgt>
                                        </p:tgtEl>
                                        <p:attrNameLst>
                                          <p:attrName>style.visibility</p:attrName>
                                        </p:attrNameLst>
                                      </p:cBhvr>
                                      <p:to>
                                        <p:strVal val="visible"/>
                                      </p:to>
                                    </p:set>
                                    <p:anim calcmode="lin" valueType="num">
                                      <p:cBhvr additive="base">
                                        <p:cTn id="37" dur="500" fill="hold"/>
                                        <p:tgtEl>
                                          <p:spTgt spid="10245">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4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3400" y="0"/>
            <a:ext cx="8229600" cy="1371600"/>
          </a:xfrm>
        </p:spPr>
        <p:txBody>
          <a:bodyPr/>
          <a:lstStyle/>
          <a:p>
            <a:pPr eaLnBrk="1" hangingPunct="1">
              <a:defRPr/>
            </a:pPr>
            <a:r>
              <a:rPr lang="en-US" smtClean="0"/>
              <a:t>Where do errors come from?</a:t>
            </a:r>
          </a:p>
        </p:txBody>
      </p:sp>
      <p:sp>
        <p:nvSpPr>
          <p:cNvPr id="12291" name="Rectangle 3"/>
          <p:cNvSpPr>
            <a:spLocks noGrp="1" noChangeArrowheads="1"/>
          </p:cNvSpPr>
          <p:nvPr>
            <p:ph type="body" idx="1"/>
          </p:nvPr>
        </p:nvSpPr>
        <p:spPr>
          <a:xfrm>
            <a:off x="457200" y="1219200"/>
            <a:ext cx="8229600" cy="4876800"/>
          </a:xfrm>
        </p:spPr>
        <p:txBody>
          <a:bodyPr/>
          <a:lstStyle/>
          <a:p>
            <a:pPr eaLnBrk="1" hangingPunct="1">
              <a:lnSpc>
                <a:spcPct val="90000"/>
              </a:lnSpc>
              <a:defRPr/>
            </a:pPr>
            <a:r>
              <a:rPr lang="en-US" b="1" i="1" dirty="0" smtClean="0">
                <a:solidFill>
                  <a:schemeClr val="folHlink"/>
                </a:solidFill>
              </a:rPr>
              <a:t>Overgeneralization</a:t>
            </a:r>
            <a:r>
              <a:rPr lang="en-US" dirty="0" smtClean="0"/>
              <a:t>:  </a:t>
            </a:r>
            <a:endParaRPr lang="en-US" dirty="0" smtClean="0"/>
          </a:p>
          <a:p>
            <a:pPr lvl="1" eaLnBrk="1" hangingPunct="1">
              <a:lnSpc>
                <a:spcPct val="90000"/>
              </a:lnSpc>
              <a:defRPr/>
            </a:pPr>
            <a:r>
              <a:rPr lang="en-US" dirty="0" smtClean="0"/>
              <a:t>I </a:t>
            </a:r>
            <a:r>
              <a:rPr lang="en-US" dirty="0" smtClean="0"/>
              <a:t>walk, I </a:t>
            </a:r>
            <a:r>
              <a:rPr lang="en-US" dirty="0" smtClean="0"/>
              <a:t>walked</a:t>
            </a:r>
            <a:endParaRPr lang="en-US" dirty="0"/>
          </a:p>
          <a:p>
            <a:pPr lvl="1" eaLnBrk="1" hangingPunct="1">
              <a:lnSpc>
                <a:spcPct val="90000"/>
              </a:lnSpc>
              <a:defRPr/>
            </a:pPr>
            <a:r>
              <a:rPr lang="en-US" dirty="0" smtClean="0"/>
              <a:t> </a:t>
            </a:r>
            <a:r>
              <a:rPr lang="en-US" dirty="0" smtClean="0"/>
              <a:t>I talk, I </a:t>
            </a:r>
            <a:r>
              <a:rPr lang="en-US" dirty="0" smtClean="0"/>
              <a:t>talked</a:t>
            </a:r>
            <a:endParaRPr lang="en-US" dirty="0"/>
          </a:p>
          <a:p>
            <a:pPr lvl="1" eaLnBrk="1" hangingPunct="1">
              <a:lnSpc>
                <a:spcPct val="90000"/>
              </a:lnSpc>
              <a:defRPr/>
            </a:pPr>
            <a:r>
              <a:rPr lang="en-US" dirty="0" smtClean="0"/>
              <a:t> </a:t>
            </a:r>
            <a:r>
              <a:rPr lang="en-US" dirty="0" smtClean="0"/>
              <a:t>I see, </a:t>
            </a:r>
            <a:r>
              <a:rPr lang="en-US" dirty="0" smtClean="0">
                <a:solidFill>
                  <a:srgbClr val="FF5050"/>
                </a:solidFill>
              </a:rPr>
              <a:t>I </a:t>
            </a:r>
            <a:r>
              <a:rPr lang="en-US" dirty="0" smtClean="0">
                <a:solidFill>
                  <a:srgbClr val="FF5050"/>
                </a:solidFill>
              </a:rPr>
              <a:t>seed</a:t>
            </a:r>
            <a:endParaRPr lang="en-US" dirty="0" smtClean="0"/>
          </a:p>
          <a:p>
            <a:pPr eaLnBrk="1" hangingPunct="1">
              <a:lnSpc>
                <a:spcPct val="90000"/>
              </a:lnSpc>
              <a:defRPr/>
            </a:pPr>
            <a:endParaRPr lang="en-US" dirty="0" smtClean="0"/>
          </a:p>
          <a:p>
            <a:pPr eaLnBrk="1" hangingPunct="1">
              <a:lnSpc>
                <a:spcPct val="90000"/>
              </a:lnSpc>
              <a:defRPr/>
            </a:pPr>
            <a:r>
              <a:rPr lang="en-US" b="1" i="1" dirty="0" smtClean="0">
                <a:solidFill>
                  <a:schemeClr val="folHlink"/>
                </a:solidFill>
              </a:rPr>
              <a:t>Ignorance of rule restriction</a:t>
            </a:r>
            <a:r>
              <a:rPr lang="en-US" dirty="0" smtClean="0"/>
              <a:t>:  </a:t>
            </a:r>
            <a:endParaRPr lang="en-US" dirty="0" smtClean="0"/>
          </a:p>
          <a:p>
            <a:pPr lvl="1" eaLnBrk="1" hangingPunct="1">
              <a:lnSpc>
                <a:spcPct val="90000"/>
              </a:lnSpc>
              <a:defRPr/>
            </a:pPr>
            <a:r>
              <a:rPr lang="en-US" dirty="0" smtClean="0"/>
              <a:t>the </a:t>
            </a:r>
            <a:r>
              <a:rPr lang="en-US" dirty="0" smtClean="0"/>
              <a:t>dog’s bowl, the cat’s tail, </a:t>
            </a:r>
            <a:r>
              <a:rPr lang="en-US" dirty="0" smtClean="0">
                <a:solidFill>
                  <a:srgbClr val="FF5050"/>
                </a:solidFill>
              </a:rPr>
              <a:t>it’s </a:t>
            </a:r>
            <a:r>
              <a:rPr lang="en-US" dirty="0" smtClean="0">
                <a:solidFill>
                  <a:srgbClr val="FF5050"/>
                </a:solidFill>
              </a:rPr>
              <a:t>collar</a:t>
            </a:r>
            <a:r>
              <a:rPr lang="en-US" dirty="0" smtClean="0"/>
              <a:t> </a:t>
            </a:r>
          </a:p>
          <a:p>
            <a:pPr lvl="1" eaLnBrk="1" hangingPunct="1">
              <a:lnSpc>
                <a:spcPct val="90000"/>
              </a:lnSpc>
              <a:defRPr/>
            </a:pPr>
            <a:r>
              <a:rPr lang="en-US" dirty="0" smtClean="0"/>
              <a:t>believe</a:t>
            </a:r>
            <a:r>
              <a:rPr lang="en-US" dirty="0" smtClean="0"/>
              <a:t>, relieve, </a:t>
            </a:r>
            <a:r>
              <a:rPr lang="en-US" dirty="0" err="1" smtClean="0">
                <a:solidFill>
                  <a:srgbClr val="FF5050"/>
                </a:solidFill>
              </a:rPr>
              <a:t>recieve</a:t>
            </a:r>
            <a:endParaRPr lang="en-US" dirty="0" smtClean="0">
              <a:solidFill>
                <a:srgbClr val="FF5050"/>
              </a:solidFill>
            </a:endParaRPr>
          </a:p>
          <a:p>
            <a:pPr marL="0" indent="0" eaLnBrk="1" hangingPunct="1">
              <a:lnSpc>
                <a:spcPct val="90000"/>
              </a:lnSpc>
              <a:buNone/>
              <a:defRPr/>
            </a:pPr>
            <a:endParaRPr lang="en-US" dirty="0" smtClean="0"/>
          </a:p>
          <a:p>
            <a:pPr eaLnBrk="1" hangingPunct="1">
              <a:lnSpc>
                <a:spcPct val="90000"/>
              </a:lnSpc>
              <a:buFont typeface="Wingdings" pitchFamily="2" charset="2"/>
              <a:buNone/>
              <a:defRPr/>
            </a:pPr>
            <a:endParaRPr lang="en-US" dirty="0" smtClean="0"/>
          </a:p>
          <a:p>
            <a:pPr eaLnBrk="1" hangingPunct="1">
              <a:lnSpc>
                <a:spcPct val="90000"/>
              </a:lnSpc>
              <a:defRPr/>
            </a:pPr>
            <a:endParaRPr lang="en-US" dirty="0" smtClean="0"/>
          </a:p>
        </p:txBody>
      </p:sp>
    </p:spTree>
    <p:extLst>
      <p:ext uri="{BB962C8B-B14F-4D97-AF65-F5344CB8AC3E}">
        <p14:creationId xmlns:p14="http://schemas.microsoft.com/office/powerpoint/2010/main" val="1026222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anim calcmode="lin" valueType="num">
                                      <p:cBhvr additive="base">
                                        <p:cTn id="11"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29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 calcmode="lin" valueType="num">
                                      <p:cBhvr additive="base">
                                        <p:cTn id="15"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2291">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anim calcmode="lin" valueType="num">
                                      <p:cBhvr additive="base">
                                        <p:cTn id="19"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1">
                                            <p:txEl>
                                              <p:pRg st="5" end="5"/>
                                            </p:txEl>
                                          </p:spTgt>
                                        </p:tgtEl>
                                        <p:attrNameLst>
                                          <p:attrName>style.visibility</p:attrName>
                                        </p:attrNameLst>
                                      </p:cBhvr>
                                      <p:to>
                                        <p:strVal val="visible"/>
                                      </p:to>
                                    </p:set>
                                    <p:anim calcmode="lin" valueType="num">
                                      <p:cBhvr additive="base">
                                        <p:cTn id="25"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1">
                                            <p:txEl>
                                              <p:pRg st="6" end="6"/>
                                            </p:txEl>
                                          </p:spTgt>
                                        </p:tgtEl>
                                        <p:attrNameLst>
                                          <p:attrName>style.visibility</p:attrName>
                                        </p:attrNameLst>
                                      </p:cBhvr>
                                      <p:to>
                                        <p:strVal val="visible"/>
                                      </p:to>
                                    </p:set>
                                    <p:anim calcmode="lin" valueType="num">
                                      <p:cBhvr additive="base">
                                        <p:cTn id="29" dur="5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291">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291">
                                            <p:txEl>
                                              <p:pRg st="7" end="7"/>
                                            </p:txEl>
                                          </p:spTgt>
                                        </p:tgtEl>
                                        <p:attrNameLst>
                                          <p:attrName>style.visibility</p:attrName>
                                        </p:attrNameLst>
                                      </p:cBhvr>
                                      <p:to>
                                        <p:strVal val="visible"/>
                                      </p:to>
                                    </p:set>
                                    <p:anim calcmode="lin" valueType="num">
                                      <p:cBhvr additive="base">
                                        <p:cTn id="33" dur="500" fill="hold"/>
                                        <p:tgtEl>
                                          <p:spTgt spid="12291">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229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1006</TotalTime>
  <Words>1631</Words>
  <Application>Microsoft Office PowerPoint</Application>
  <PresentationFormat>On-screen Show (4:3)</PresentationFormat>
  <Paragraphs>167</Paragraphs>
  <Slides>30</Slides>
  <Notes>23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Textured</vt:lpstr>
      <vt:lpstr>       Error Analysis</vt:lpstr>
      <vt:lpstr>Error Analysis</vt:lpstr>
      <vt:lpstr>Learning to Walk .  .  .</vt:lpstr>
      <vt:lpstr>Errors and Expectations  by Mina Shaughnessy</vt:lpstr>
      <vt:lpstr>PowerPoint Presentation</vt:lpstr>
      <vt:lpstr>Errors can be a sign of development as a writer.</vt:lpstr>
      <vt:lpstr>How would you work with a student on this text?</vt:lpstr>
      <vt:lpstr>Interpretations of Error</vt:lpstr>
      <vt:lpstr>Where do errors come from?</vt:lpstr>
      <vt:lpstr>Where do errors come from?</vt:lpstr>
      <vt:lpstr>What do these excerpts have in common?</vt:lpstr>
      <vt:lpstr>“Mending the Fragmented Free Modifier”       Muriel Harris</vt:lpstr>
      <vt:lpstr>Kinds of fragments</vt:lpstr>
      <vt:lpstr>Kinds of fragments</vt:lpstr>
      <vt:lpstr>Responding to error</vt:lpstr>
      <vt:lpstr>Kinds of Free Modifiers</vt:lpstr>
      <vt:lpstr>Example</vt:lpstr>
      <vt:lpstr>What can we say about this fragment?</vt:lpstr>
      <vt:lpstr>What can we say about this fragment?</vt:lpstr>
      <vt:lpstr>Practicing Error Analysis</vt:lpstr>
      <vt:lpstr>Look for pattern of error. . . .</vt:lpstr>
      <vt:lpstr>Revised version</vt:lpstr>
      <vt:lpstr>Reaction to error</vt:lpstr>
      <vt:lpstr>What kind of errors is the writer making?  Why?</vt:lpstr>
      <vt:lpstr>What kind of errors is the writer making?  Why?</vt:lpstr>
      <vt:lpstr>Hartwell’s minimal marking</vt:lpstr>
      <vt:lpstr>Errors and Expectations  by Mina Shaughnessy</vt:lpstr>
      <vt:lpstr>Remember to praise</vt:lpstr>
      <vt:lpstr>PowerPoint Presentation</vt:lpstr>
      <vt:lpstr>PowerPoint Presentation</vt:lpstr>
    </vt:vector>
  </TitlesOfParts>
  <Company>Writing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Error Analysis</dc:title>
  <dc:creator>Writing Center</dc:creator>
  <cp:lastModifiedBy>Sarah Liggett</cp:lastModifiedBy>
  <cp:revision>28</cp:revision>
  <dcterms:created xsi:type="dcterms:W3CDTF">2005-10-03T15:46:31Z</dcterms:created>
  <dcterms:modified xsi:type="dcterms:W3CDTF">2012-09-24T16:10:18Z</dcterms:modified>
</cp:coreProperties>
</file>