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6"/>
  </p:notesMasterIdLst>
  <p:sldIdLst>
    <p:sldId id="256" r:id="rId2"/>
    <p:sldId id="265" r:id="rId3"/>
    <p:sldId id="257" r:id="rId4"/>
    <p:sldId id="258" r:id="rId5"/>
    <p:sldId id="260" r:id="rId6"/>
    <p:sldId id="261" r:id="rId7"/>
    <p:sldId id="272" r:id="rId8"/>
    <p:sldId id="273" r:id="rId9"/>
    <p:sldId id="263" r:id="rId10"/>
    <p:sldId id="274" r:id="rId11"/>
    <p:sldId id="262" r:id="rId12"/>
    <p:sldId id="276" r:id="rId13"/>
    <p:sldId id="26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44"/>
    <p:restoredTop sz="96291"/>
  </p:normalViewPr>
  <p:slideViewPr>
    <p:cSldViewPr snapToGrid="0" snapToObjects="1">
      <p:cViewPr varScale="1">
        <p:scale>
          <a:sx n="89" d="100"/>
          <a:sy n="89" d="100"/>
        </p:scale>
        <p:origin x="19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BC24E-E08B-A64C-812F-31F60AA0DAD3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FC997-4311-AA46-838B-7FEFE07C1D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970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254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four recommendations here, because noting else is possible without personnel.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00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81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of these are done, just not memorialized in policy yet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23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 days + 44 days + 35 days = 84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77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LSU ATHLETICS COUNCIL ON SEXUAL AND DOMESTIC VIOLENCE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 Athletic Advisory Council AND Black Student Athletic Association committed to a bystander intervention program in order to advocate for survivors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HR positions focused on increasing awareness of sexual and domestic violence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Comprehensive education program for student athletes, coaches, and all Athletics employees that includes a contract with STAR and A Call to Men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policies that will show commitment to anti-harassment and code of conduct expectations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course, mandatory reporting to the Title IX Office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15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Comprehensive health education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61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Tracker includes 18 recommendations with 47 action 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48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47 action 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9FC997-4311-AA46-838B-7FEFE07C1D1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3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30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2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6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74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1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7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57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7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1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25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C677E39-9E26-104A-8425-F24C207CC4FA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4F2EC9C-9A77-744E-944D-E49A38DC4C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45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u.edu/suppor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su.edu/civil-right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B309-C47F-1745-99E8-D465D2ACE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oudy Old Style" panose="02020502050305020303" pitchFamily="18" charset="77"/>
              </a:rPr>
              <a:t>Office of Civil Rights &amp; </a:t>
            </a:r>
            <a:br>
              <a:rPr lang="en-US" dirty="0">
                <a:latin typeface="Goudy Old Style" panose="02020502050305020303" pitchFamily="18" charset="77"/>
              </a:rPr>
            </a:br>
            <a:r>
              <a:rPr lang="en-US" dirty="0">
                <a:latin typeface="Goudy Old Style" panose="02020502050305020303" pitchFamily="18" charset="77"/>
              </a:rPr>
              <a:t>Title IX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37064-5977-134F-B247-12E5067FBF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Goudy Old Style" panose="02020502050305020303" pitchFamily="18" charset="77"/>
              </a:rPr>
              <a:t>Response to the Husch Blackwell Report</a:t>
            </a:r>
          </a:p>
          <a:p>
            <a:r>
              <a:rPr lang="en-US" dirty="0">
                <a:latin typeface="Goudy Old Style" panose="02020502050305020303" pitchFamily="18" charset="77"/>
              </a:rPr>
              <a:t>Jane Cassidy, PhD</a:t>
            </a:r>
          </a:p>
          <a:p>
            <a:r>
              <a:rPr lang="en-US" dirty="0">
                <a:latin typeface="Goudy Old Style" panose="02020502050305020303" pitchFamily="18" charset="77"/>
              </a:rPr>
              <a:t>Interim Vice President</a:t>
            </a:r>
          </a:p>
        </p:txBody>
      </p:sp>
    </p:spTree>
    <p:extLst>
      <p:ext uri="{BB962C8B-B14F-4D97-AF65-F5344CB8AC3E}">
        <p14:creationId xmlns:p14="http://schemas.microsoft.com/office/powerpoint/2010/main" val="4196737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02CA-8F6F-6C4E-9BA4-42546F3F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Annual mandatory training for employees, graduate assistants, and student workers reviewed by STAR, recommendations included in revisions, and implemented: August 15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MyStudentBody training for new students reviewed by STAR, recommendations included in revision, and implemented: August 15  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Training for Title IX personnel: First week in June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1BF9A-BAE7-4447-BEF8-62D998A35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Projected Timeline:</a:t>
            </a:r>
            <a:b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</a:br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Training and Education</a:t>
            </a:r>
          </a:p>
        </p:txBody>
      </p:sp>
    </p:spTree>
    <p:extLst>
      <p:ext uri="{BB962C8B-B14F-4D97-AF65-F5344CB8AC3E}">
        <p14:creationId xmlns:p14="http://schemas.microsoft.com/office/powerpoint/2010/main" val="3144453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 title="decoration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4A17B-50CA-204F-987F-6A78DA3BC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latin typeface="Goudy Old Style" panose="02020502050305020303" pitchFamily="18" charset="77"/>
              </a:rPr>
              <a:t>Accomplishments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MOU with LSU PD signed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Assessments of Title IX training sessions implemented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Goudy Old Style" panose="02020502050305020303" pitchFamily="18" charset="77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>
                <a:latin typeface="Goudy Old Style" panose="02020502050305020303" pitchFamily="18" charset="77"/>
              </a:rPr>
              <a:t> 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latin typeface="Goudy Old Style" panose="02020502050305020303" pitchFamily="18" charset="77"/>
            </a:endParaRP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#5 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#6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#9 completed	    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#17 in progress</a:t>
            </a:r>
            <a:r>
              <a:rPr lang="en-US" dirty="0">
                <a:latin typeface="Goudy Old Style" panose="02020502050305020303" pitchFamily="18" charset="77"/>
              </a:rPr>
              <a:t>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5E23A4-2726-544A-A67F-1FBD858A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600" b="1" u="sng" dirty="0">
                <a:solidFill>
                  <a:srgbClr val="FFFFFF"/>
                </a:solidFill>
                <a:latin typeface="Goudy Old Style" panose="02020502050305020303" pitchFamily="18" charset="77"/>
              </a:rPr>
              <a:t>Record Keeping and Reporting</a:t>
            </a:r>
          </a:p>
        </p:txBody>
      </p:sp>
    </p:spTree>
    <p:extLst>
      <p:ext uri="{BB962C8B-B14F-4D97-AF65-F5344CB8AC3E}">
        <p14:creationId xmlns:p14="http://schemas.microsoft.com/office/powerpoint/2010/main" val="4008592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02CA-8F6F-6C4E-9BA4-42546F3F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Format of quarterly reports being determined, and reports will be provided to the president every year on or before March 31, June 30, September 30, and December 30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Format for annual reporting for campus being determined, and report will be published on September 1, 2021 and then annually on or before March 1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Training in Maxient for all Title IX and Civil Rights employees and collaborators scheduled for May 24, 2021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Assessment of Title IX responsiveness and satisfaction by all who use our services will go into effect June 1, 2021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1BF9A-BAE7-4447-BEF8-62D998A35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Projected Timeline:</a:t>
            </a:r>
            <a:b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</a:br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Record keeping and reporting</a:t>
            </a:r>
          </a:p>
        </p:txBody>
      </p:sp>
    </p:spTree>
    <p:extLst>
      <p:ext uri="{BB962C8B-B14F-4D97-AF65-F5344CB8AC3E}">
        <p14:creationId xmlns:p14="http://schemas.microsoft.com/office/powerpoint/2010/main" val="31732225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 title="decoration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35540-D52B-AC47-8141-69CE0DEB4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4" y="1402080"/>
            <a:ext cx="5815671" cy="526127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latin typeface="Goudy Old Style" panose="02020502050305020303" pitchFamily="18" charset="77"/>
              </a:rPr>
              <a:t>Accomplishments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Easy to use and easy to locate website for reporting created </a:t>
            </a:r>
            <a:r>
              <a:rPr lang="en-US" dirty="0">
                <a:latin typeface="Goudy Old Style" panose="02020502050305020303" pitchFamily="18" charset="77"/>
                <a:hlinkClick r:id="rId3"/>
              </a:rPr>
              <a:t>www.lsu.edu/support</a:t>
            </a:r>
            <a:endParaRPr lang="en-US" dirty="0">
              <a:latin typeface="Goudy Old Style" panose="02020502050305020303" pitchFamily="18" charset="77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Tracker has been developed and is being used/updated for all action items in the Husch Blackwell report; includes action item, responsible person/office, deadline, and updates on progress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Clarity is being communicated to the campus community that all sexual misconduct by or toward students must be reported to the Title IX coordinator   </a:t>
            </a:r>
          </a:p>
          <a:p>
            <a:pPr>
              <a:lnSpc>
                <a:spcPct val="90000"/>
              </a:lnSpc>
            </a:pPr>
            <a:endParaRPr lang="en-US" sz="1700" dirty="0">
              <a:latin typeface="Goudy Old Style" panose="02020502050305020303" pitchFamily="18" charset="77"/>
            </a:endParaRP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#8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#11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#16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#18 ongoing		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/>
          </a:p>
          <a:p>
            <a:pPr>
              <a:lnSpc>
                <a:spcPct val="90000"/>
              </a:lnSpc>
            </a:pPr>
            <a:endParaRPr lang="en-US" sz="17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1F10D2-A69E-8941-ADE9-AB394A4F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1600" b="1" u="sng" dirty="0">
                <a:solidFill>
                  <a:srgbClr val="FFFFFF"/>
                </a:solidFill>
                <a:latin typeface="Goudy Old Style" panose="02020502050305020303" pitchFamily="18" charset="77"/>
              </a:rPr>
              <a:t>Communication and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3751431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02CA-8F6F-6C4E-9BA4-42546F3F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New Civil Rights and Title IX policy that will describe reporting process, define mandatory reporters, and sanctions for employees who fail to report: July 15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Navigate platform (EAB) used by students to schedule appointments on campus to include appointments with Office of Civil Rights &amp; Title IX: May 15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New App specifically for Civil Rights &amp; Title IX developed by Communications &amp; University Relations for campus community: July 1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Tracker made available upon launch of new Title IX website: May 1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New website for the Office of Civil Rights &amp; Title IX: April 19 </a:t>
            </a:r>
            <a:r>
              <a:rPr lang="en-US" u="sng" dirty="0">
                <a:latin typeface="Goudy Old Style" panose="02020502050305020303" pitchFamily="18" charset="77"/>
                <a:hlinkClick r:id="rId3" tooltip="site launch April 19, 2021"/>
              </a:rPr>
              <a:t>lsu.edu/civil-rights</a:t>
            </a:r>
            <a:endParaRPr lang="en-US" dirty="0">
              <a:solidFill>
                <a:schemeClr val="bg1"/>
              </a:solidFill>
              <a:latin typeface="Goudy Old Style" panose="02020502050305020303" pitchFamily="18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1BF9A-BAE7-4447-BEF8-62D998A35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Projected Timeline:</a:t>
            </a:r>
            <a:b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</a:br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Communication &amp;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4077102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 title="Office Operations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09A66-FCC0-5A46-ACF3-46F7E55DA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latin typeface="Goudy Old Style" panose="02020502050305020303" pitchFamily="18" charset="77"/>
              </a:rPr>
              <a:t>Accomplishments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Interim Vice President hired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Reporting lines changed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Four positions advertised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Director of Lighthouse full time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Office moved to 118 Himes Hall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Goudy Old Style" panose="02020502050305020303" pitchFamily="18" charset="77"/>
            </a:endParaRPr>
          </a:p>
          <a:p>
            <a:pPr lvl="1" algn="r">
              <a:lnSpc>
                <a:spcPct val="90000"/>
              </a:lnSpc>
            </a:pPr>
            <a:r>
              <a:rPr lang="en-US" dirty="0">
                <a:latin typeface="Goudy Old Style" panose="02020502050305020303" pitchFamily="18" charset="77"/>
              </a:rPr>
              <a:t>Recommendation #1 in progress	</a:t>
            </a:r>
          </a:p>
          <a:p>
            <a:pPr lvl="1" algn="r">
              <a:lnSpc>
                <a:spcPct val="90000"/>
              </a:lnSpc>
            </a:pPr>
            <a:r>
              <a:rPr lang="en-US" dirty="0">
                <a:latin typeface="Goudy Old Style" panose="02020502050305020303" pitchFamily="18" charset="77"/>
              </a:rPr>
              <a:t>Recommendation #2 in progress	</a:t>
            </a:r>
          </a:p>
          <a:p>
            <a:pPr lvl="1" algn="r">
              <a:lnSpc>
                <a:spcPct val="90000"/>
              </a:lnSpc>
            </a:pPr>
            <a:r>
              <a:rPr lang="en-US" dirty="0">
                <a:latin typeface="Goudy Old Style" panose="02020502050305020303" pitchFamily="18" charset="77"/>
              </a:rPr>
              <a:t>Recommendation #3 completed	</a:t>
            </a:r>
          </a:p>
          <a:p>
            <a:pPr lvl="1" algn="r">
              <a:lnSpc>
                <a:spcPct val="90000"/>
              </a:lnSpc>
            </a:pPr>
            <a:r>
              <a:rPr lang="en-US" dirty="0">
                <a:latin typeface="Goudy Old Style" panose="02020502050305020303" pitchFamily="18" charset="77"/>
              </a:rPr>
              <a:t>Recommendation #4 completed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66DBC3-F5A9-4449-8301-005336F7A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300" b="1" u="sng" dirty="0">
                <a:solidFill>
                  <a:srgbClr val="FFFFFF"/>
                </a:solidFill>
                <a:latin typeface="Goudy Old Style" panose="02020502050305020303" pitchFamily="18" charset="77"/>
              </a:rPr>
              <a:t>Office Operations</a:t>
            </a:r>
          </a:p>
        </p:txBody>
      </p:sp>
    </p:spTree>
    <p:extLst>
      <p:ext uri="{BB962C8B-B14F-4D97-AF65-F5344CB8AC3E}">
        <p14:creationId xmlns:p14="http://schemas.microsoft.com/office/powerpoint/2010/main" val="16146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 title="Title IX Org Chart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 title="decoration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113C9-F837-9941-A86D-6276077BD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Title IX Organization Chart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March 16, 2021</a:t>
            </a:r>
          </a:p>
        </p:txBody>
      </p:sp>
      <p:pic>
        <p:nvPicPr>
          <p:cNvPr id="9" name="Content Placeholder 8" descr="General Counsel oversees Title IX Coordinator. A Lead Investigator reports to Title IX Coordinator" title="March 16, 2021 Title IX Org Chart">
            <a:extLst>
              <a:ext uri="{FF2B5EF4-FFF2-40B4-BE49-F238E27FC236}">
                <a16:creationId xmlns:a16="http://schemas.microsoft.com/office/drawing/2014/main" id="{F6A3CDB2-0811-1B43-8339-5FFE8DA07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" r="-1026" b="46109"/>
          <a:stretch/>
        </p:blipFill>
        <p:spPr>
          <a:xfrm>
            <a:off x="5581414" y="723900"/>
            <a:ext cx="6990710" cy="48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95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 title="decoration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 title="decoration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D84D2A-6727-1244-8021-AF82D22F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Proposed Office of Civil Rights &amp;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Title IX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Organization Chart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April 10, 2021</a:t>
            </a:r>
          </a:p>
        </p:txBody>
      </p:sp>
      <p:pic>
        <p:nvPicPr>
          <p:cNvPr id="7" name="Content Placeholder 6" descr="detailed version of propo" title="Proposed office org chart">
            <a:extLst>
              <a:ext uri="{FF2B5EF4-FFF2-40B4-BE49-F238E27FC236}">
                <a16:creationId xmlns:a16="http://schemas.microsoft.com/office/drawing/2014/main" id="{DAC868D1-0606-9540-A9AF-2F731FD49D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58491" y="203426"/>
            <a:ext cx="7329313" cy="6451147"/>
          </a:xfrm>
        </p:spPr>
      </p:pic>
    </p:spTree>
    <p:extLst>
      <p:ext uri="{BB962C8B-B14F-4D97-AF65-F5344CB8AC3E}">
        <p14:creationId xmlns:p14="http://schemas.microsoft.com/office/powerpoint/2010/main" val="264773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02CA-8F6F-6C4E-9BA4-42546F3F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Hire dates for Assistant to the Vice President, Case Manager, and Investigators:  May 20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Hire date for Title IX Coordinator: July 15</a:t>
            </a:r>
          </a:p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Hire date for Vice President: January 1,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1BF9A-BAE7-4447-BEF8-62D998A35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Projected Timeline:</a:t>
            </a:r>
            <a:b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</a:br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Operations</a:t>
            </a:r>
          </a:p>
        </p:txBody>
      </p:sp>
    </p:spTree>
    <p:extLst>
      <p:ext uri="{BB962C8B-B14F-4D97-AF65-F5344CB8AC3E}">
        <p14:creationId xmlns:p14="http://schemas.microsoft.com/office/powerpoint/2010/main" val="1666093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 title="decoration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34D97-89C3-804C-9217-7B614591D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6" y="1402081"/>
            <a:ext cx="5339431" cy="440119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US" sz="1100" dirty="0">
              <a:latin typeface="Goudy Old Style" panose="02020502050305020303" pitchFamily="18" charset="77"/>
            </a:endParaRPr>
          </a:p>
          <a:p>
            <a:pPr>
              <a:lnSpc>
                <a:spcPct val="90000"/>
              </a:lnSpc>
            </a:pPr>
            <a:endParaRPr lang="en-US" sz="1100" dirty="0">
              <a:latin typeface="Goudy Old Style" panose="02020502050305020303" pitchFamily="18" charset="7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100" dirty="0">
                <a:latin typeface="Goudy Old Style" panose="02020502050305020303" pitchFamily="18" charset="77"/>
              </a:rPr>
              <a:t>Accomplishments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1700" dirty="0">
                <a:latin typeface="Goudy Old Style" panose="02020502050305020303" pitchFamily="18" charset="77"/>
              </a:rPr>
              <a:t>Timeline established for discrimination cases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1700" dirty="0">
                <a:latin typeface="Goudy Old Style" panose="02020502050305020303" pitchFamily="18" charset="77"/>
              </a:rPr>
              <a:t>Process for complaint if process not handled promptly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sz="1700" dirty="0">
                <a:latin typeface="Goudy Old Style" panose="02020502050305020303" pitchFamily="18" charset="77"/>
              </a:rPr>
              <a:t>Restorative justice process currently in use</a:t>
            </a:r>
          </a:p>
          <a:p>
            <a:pPr lvl="1">
              <a:lnSpc>
                <a:spcPct val="90000"/>
              </a:lnSpc>
            </a:pPr>
            <a:endParaRPr lang="en-US" sz="1100" dirty="0">
              <a:latin typeface="Goudy Old Style" panose="02020502050305020303" pitchFamily="18" charset="77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#13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#14 in progress	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#15 in progress	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>
                <a:latin typeface="Goudy Old Style" panose="02020502050305020303" pitchFamily="18" charset="77"/>
              </a:rPr>
              <a:t> 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100" dirty="0">
              <a:latin typeface="Goudy Old Style" panose="02020502050305020303" pitchFamily="18" charset="77"/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sz="1100" dirty="0">
              <a:latin typeface="Goudy Old Style" panose="02020502050305020303" pitchFamily="18" charset="77"/>
            </a:endParaRPr>
          </a:p>
          <a:p>
            <a:pPr>
              <a:lnSpc>
                <a:spcPct val="90000"/>
              </a:lnSpc>
            </a:pPr>
            <a:endParaRPr lang="en-US" sz="11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05696D-36EF-754D-A670-A5F4CABDA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rgbClr val="FFFFFF"/>
                </a:solidFill>
                <a:latin typeface="Goudy Old Style" panose="02020502050305020303" pitchFamily="18" charset="77"/>
              </a:rPr>
              <a:t>Process</a:t>
            </a:r>
            <a:r>
              <a:rPr lang="en-US" sz="3000" dirty="0">
                <a:solidFill>
                  <a:srgbClr val="FFFFFF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4671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 title="decoration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6" descr="download text only version for detailed process" title="title ix process">
            <a:extLst>
              <a:ext uri="{FF2B5EF4-FFF2-40B4-BE49-F238E27FC236}">
                <a16:creationId xmlns:a16="http://schemas.microsoft.com/office/drawing/2014/main" id="{31B166C7-75DA-D24B-9687-A90CA2FAA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716912" y="-405723"/>
            <a:ext cx="5102322" cy="8403829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D84D2A-6727-1244-8021-AF82D22F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Title IX Process and Timeline</a:t>
            </a:r>
          </a:p>
        </p:txBody>
      </p:sp>
    </p:spTree>
    <p:extLst>
      <p:ext uri="{BB962C8B-B14F-4D97-AF65-F5344CB8AC3E}">
        <p14:creationId xmlns:p14="http://schemas.microsoft.com/office/powerpoint/2010/main" val="586483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02CA-8F6F-6C4E-9BA4-42546F3F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Formalize alternative resolution processes: August 15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New Civil Rights and Title IX policy that will describe reporting process, define mandatory reporters, and provide sanctions for employees who fail to report: July 15</a:t>
            </a:r>
          </a:p>
          <a:p>
            <a:pPr lvl="0"/>
            <a:r>
              <a:rPr lang="en-US" dirty="0">
                <a:solidFill>
                  <a:schemeClr val="bg1"/>
                </a:solidFill>
                <a:latin typeface="Goudy Old Style" panose="02020502050305020303" pitchFamily="18" charset="77"/>
              </a:rPr>
              <a:t>Presumptively Appropriate Sanctions for students found responsible for sexual misconduct: July 15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1BF9A-BAE7-4447-BEF8-62D998A35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Projected Timeline:</a:t>
            </a:r>
            <a:b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</a:br>
            <a:r>
              <a:rPr lang="en-US" sz="2400" dirty="0">
                <a:solidFill>
                  <a:schemeClr val="tx1"/>
                </a:solidFill>
                <a:latin typeface="Goudy Old Style" panose="02020502050305020303" pitchFamily="18" charset="77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2918388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decoration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 title="decoration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7542E-E587-C942-93F3-99DF1EC8F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761" y="517239"/>
            <a:ext cx="6121300" cy="555763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latin typeface="Goudy Old Style" panose="02020502050305020303" pitchFamily="18" charset="77"/>
              </a:rPr>
              <a:t>Accomplishments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All Athletics appointees required to make reports of sexual discrimination of students directly to the Title IX Coordinator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Contract established between Athletics and STAR for education, training, and policy development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Contract established between LSU and STAR for education, training, and review of current online training modules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STAR has provided a first educational session on sexual misconduct to members of the LSU football team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>
                <a:latin typeface="Goudy Old Style" panose="02020502050305020303" pitchFamily="18" charset="77"/>
              </a:rPr>
              <a:t>Bystander Intervention program implemented by Athletics</a:t>
            </a:r>
          </a:p>
          <a:p>
            <a:pPr lvl="1">
              <a:lnSpc>
                <a:spcPct val="90000"/>
              </a:lnSpc>
            </a:pPr>
            <a:endParaRPr lang="en-US" sz="1500" dirty="0">
              <a:latin typeface="Goudy Old Style" panose="02020502050305020303" pitchFamily="18" charset="77"/>
            </a:endParaRP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  #7 in progress 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#10 in progress</a:t>
            </a:r>
          </a:p>
          <a:p>
            <a:pPr algn="r">
              <a:lnSpc>
                <a:spcPct val="90000"/>
              </a:lnSpc>
            </a:pPr>
            <a:r>
              <a:rPr lang="en-US" sz="1600" dirty="0">
                <a:latin typeface="Goudy Old Style" panose="02020502050305020303" pitchFamily="18" charset="77"/>
              </a:rPr>
              <a:t>Recommendation #12 in progress</a:t>
            </a:r>
          </a:p>
          <a:p>
            <a:pPr marL="0" indent="0">
              <a:lnSpc>
                <a:spcPct val="90000"/>
              </a:lnSpc>
              <a:buNone/>
            </a:pPr>
            <a:endParaRPr lang="en-US" sz="15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C4D5A-CF4E-D343-BE2F-95B30B94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600" b="1" u="sng" dirty="0">
                <a:solidFill>
                  <a:srgbClr val="FFFFFF"/>
                </a:solidFill>
                <a:latin typeface="Goudy Old Style" panose="02020502050305020303" pitchFamily="18" charset="77"/>
              </a:rPr>
              <a:t>Training and Education </a:t>
            </a:r>
          </a:p>
        </p:txBody>
      </p:sp>
    </p:spTree>
    <p:extLst>
      <p:ext uri="{BB962C8B-B14F-4D97-AF65-F5344CB8AC3E}">
        <p14:creationId xmlns:p14="http://schemas.microsoft.com/office/powerpoint/2010/main" val="17146654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{880F1477-AAB2-9442-9E2C-9E9CD9923793}tf10001120</Template>
  <TotalTime>1484</TotalTime>
  <Words>905</Words>
  <Application>Microsoft Macintosh PowerPoint</Application>
  <PresentationFormat>Widescreen</PresentationFormat>
  <Paragraphs>111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Goudy Old Style</vt:lpstr>
      <vt:lpstr>Wingdings</vt:lpstr>
      <vt:lpstr>Parcel</vt:lpstr>
      <vt:lpstr>Office of Civil Rights &amp;  Title IX</vt:lpstr>
      <vt:lpstr>Office Operations</vt:lpstr>
      <vt:lpstr>Title IX Organization Chart March 16, 2021</vt:lpstr>
      <vt:lpstr>Proposed Office of Civil Rights &amp;  Title IX  Organization Chart  April 10, 2021</vt:lpstr>
      <vt:lpstr>Projected Timeline: Operations</vt:lpstr>
      <vt:lpstr>Process </vt:lpstr>
      <vt:lpstr>Title IX Process and Timeline</vt:lpstr>
      <vt:lpstr>Projected Timeline: Process</vt:lpstr>
      <vt:lpstr>Training and Education </vt:lpstr>
      <vt:lpstr>Projected Timeline: Training and Education</vt:lpstr>
      <vt:lpstr>Record Keeping and Reporting</vt:lpstr>
      <vt:lpstr>Projected Timeline: Record keeping and reporting</vt:lpstr>
      <vt:lpstr>Communication and Accountability</vt:lpstr>
      <vt:lpstr>Projected Timeline: Communication &amp; Accountability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Civil Rights &amp;  Title IX</dc:title>
  <dc:subject>Presentation to LSU Board of Supervisors</dc:subject>
  <dc:creator>Jane W Cassidy</dc:creator>
  <cp:keywords/>
  <dc:description/>
  <cp:lastModifiedBy>Lori M Martin</cp:lastModifiedBy>
  <cp:revision>70</cp:revision>
  <dcterms:created xsi:type="dcterms:W3CDTF">2021-04-03T01:58:44Z</dcterms:created>
  <dcterms:modified xsi:type="dcterms:W3CDTF">2021-04-13T23:01:11Z</dcterms:modified>
  <cp:category/>
</cp:coreProperties>
</file>