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3" r:id="rId6"/>
  </p:sldMasterIdLst>
  <p:notesMasterIdLst>
    <p:notesMasterId r:id="rId54"/>
  </p:notesMasterIdLst>
  <p:handoutMasterIdLst>
    <p:handoutMasterId r:id="rId55"/>
  </p:handoutMasterIdLst>
  <p:sldIdLst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308" r:id="rId40"/>
    <p:sldId id="309" r:id="rId41"/>
    <p:sldId id="310" r:id="rId42"/>
    <p:sldId id="311" r:id="rId43"/>
    <p:sldId id="312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915D49D-8F0B-461D-B3B0-A7E2CA046C9C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1404445-C945-4FE2-B2C7-75504317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8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767340-A794-4EF2-9BB5-E75C85039B9D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A8944D2-697D-42B1-B832-3D406E123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4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E2733-DCBD-4F6D-A61C-5604E6CBA70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A23B3-BE1B-4012-AA84-76B21C746A0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7C29D-BEAE-44AA-BE03-96570E89618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C1B1A-FEEE-43FC-9395-E7E1A95B4E6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CA8E0-C829-4400-9B51-F4FB7C20E30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CCCE6-E27E-4FAF-BE18-FB8FC22740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D15E1-A385-48D1-A9FC-E870E6A845A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A1E09D-7C3D-4308-A8D3-6E6DE36B98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67B71-1313-41BF-BE40-7F8241BF877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3F1594-9811-4B8B-A348-88A81F7028D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B4B0C-D90B-4340-8EC8-60FB4CD5320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2FCF6E-36CC-4E0B-96A1-0FCC74A756C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93997-6C9F-4C4D-BBA1-AEA63561D6B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5F57C-8C77-4228-977B-9D23503F82D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E5A005-9321-4B65-BD8C-1F03BC5C7C9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9248-725A-4D6B-B0D2-9305D399CB5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A78CA-5879-44EC-9778-39E49244CA0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704850"/>
            <a:ext cx="4692650" cy="35194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434" tIns="46217" rIns="92434" bIns="4621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A3FC5-8F13-49D7-8B3A-D5D9D4E61B5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53C209-D6D5-4309-B9E7-75DC45826CA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D3493-47FB-4DC3-9CBE-76E340AE259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DE0FA3-8E7C-4413-B797-D4D9D9616A4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6B40CA-E76E-4FDE-A425-64B9D1681F4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9818D-4DEC-4C01-BDCB-7CCE1E60A6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2B6914-7837-4AAF-AE9A-DE99E7AC1C8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CAAD5-D2EE-47D8-B06F-943C64FCF89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151B2-6F06-4DAC-91A3-D685D851827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99DC-6599-4ED7-B897-7CF5DCAE4F8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8BE60-1F2C-4849-8013-A028F3BD360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AF86B-805E-44B6-B216-1DEB90398C5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3BADB-FD71-4480-B0E0-A0C211F1474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8882E-9546-4913-94AD-16BE9BD0713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E6B00-3733-41AD-B5A2-3C056C0757C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391" y="704136"/>
            <a:ext cx="4734983" cy="352067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4190" tIns="47095" rIns="94190" bIns="4709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34A15-FC78-4B80-A50E-53729A7FA90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08097-692D-4AFB-AD38-CBE742C09FC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7E5FFD-3559-42FF-86A6-8BCBE415527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309E2-1292-40D8-A5E7-F9A754126F3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A8B38-0D82-4747-95F9-58580831D60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4E93E6-2B0C-4E54-B564-31598F7E83C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42E86E-0C77-4A99-83C7-F56477C37937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877CC-A391-4625-A7C2-62FAF14EB72F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076F6-5EBC-40C9-A0CA-9117E0AD9C6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3ACFD-667B-4FA2-BBB2-6E878D84BDC7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80AEF-5BF3-4524-9973-A044E8DAA48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567E4-A65C-4225-8B4F-74159DD0469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3CE4C-252D-4885-AD51-9321366725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C9CF2B-6081-454D-874A-8CB17FCEF4C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001B-D4E4-4F36-A3E0-CEC8103D19F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704850"/>
            <a:ext cx="4694238" cy="352107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293" tIns="47646" rIns="95293" bIns="4764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9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4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67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7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4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4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38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8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53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9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2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07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50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85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73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51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43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22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2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6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02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34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71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94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0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72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7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92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2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87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82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01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87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9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78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20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4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47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4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3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72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25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74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40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47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FD177-CF83-495F-A686-B94879FCAD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96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20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3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0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9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44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50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74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75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63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42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029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2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2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1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9F318-5295-45A9-B820-AF8FFC014C0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0DAF5-E2A0-492B-9565-70D20DBF764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60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571C1-AA4A-4782-85B2-2E75DD2CE47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37ACD-2970-4BC9-A542-01E06172E9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95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D3A3D-7215-476B-A784-8EF1A3D6B68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625D8-79AD-444E-BE94-C2EEADD37A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14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F28C-B967-40A3-B536-6E9DF55CAC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BF37-B877-4C0A-858E-BC0EB3ECAF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43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FE0A2-4A0C-4761-83D4-8A6E323443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AEA6-A817-4FA3-8075-BEE3C972F8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66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20FE-0F45-4E0D-889B-AF71842D51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7FAC-5ABA-496B-9516-802014303D6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7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6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19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0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1.wa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2.wav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3.wa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4.wav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5.wav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6.wav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7.wav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28.wav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5.xml"/><Relationship Id="rId1" Type="http://schemas.openxmlformats.org/officeDocument/2006/relationships/audio" Target="../media/audio29.wav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5.xml"/><Relationship Id="rId1" Type="http://schemas.openxmlformats.org/officeDocument/2006/relationships/audio" Target="../media/audio30.wav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5.xml"/><Relationship Id="rId1" Type="http://schemas.openxmlformats.org/officeDocument/2006/relationships/audio" Target="../media/audio31.wav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5.xml"/><Relationship Id="rId1" Type="http://schemas.openxmlformats.org/officeDocument/2006/relationships/audio" Target="../media/audio32.wav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5.xml"/><Relationship Id="rId1" Type="http://schemas.openxmlformats.org/officeDocument/2006/relationships/audio" Target="../media/audio33.wav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8.xml"/><Relationship Id="rId1" Type="http://schemas.openxmlformats.org/officeDocument/2006/relationships/audio" Target="../media/audio34.wav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8.xml"/><Relationship Id="rId1" Type="http://schemas.openxmlformats.org/officeDocument/2006/relationships/audio" Target="../media/audio35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8.xml"/><Relationship Id="rId1" Type="http://schemas.openxmlformats.org/officeDocument/2006/relationships/audio" Target="../media/audio36.wav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3.xml"/><Relationship Id="rId1" Type="http://schemas.openxmlformats.org/officeDocument/2006/relationships/audio" Target="../media/audio37.wav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8.xml"/><Relationship Id="rId1" Type="http://schemas.openxmlformats.org/officeDocument/2006/relationships/audio" Target="../media/audio38.wav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39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0.wav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6.xml"/><Relationship Id="rId1" Type="http://schemas.openxmlformats.org/officeDocument/2006/relationships/audio" Target="../media/audio41.wav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2.wav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3.wav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4.wav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5.wav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6.wav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7.wa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3600"/>
            <a:ext cx="7772400" cy="1295400"/>
          </a:xfrm>
        </p:spPr>
        <p:txBody>
          <a:bodyPr anchor="b" anchorCtr="1"/>
          <a:lstStyle/>
          <a:p>
            <a:pPr algn="ctr" eaLnBrk="1" hangingPunct="1">
              <a:defRPr/>
            </a:pPr>
            <a:r>
              <a:rPr lang="en-US" sz="3600" dirty="0"/>
              <a:t>Advances in Shrimp Gear Technology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429000"/>
            <a:ext cx="6400800" cy="21336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sz="1800" dirty="0"/>
              <a:t>LSU </a:t>
            </a:r>
            <a:r>
              <a:rPr lang="en-US" sz="1800" dirty="0" err="1"/>
              <a:t>AgCenter</a:t>
            </a:r>
            <a:endParaRPr lang="en-US" sz="180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sz="1800" dirty="0"/>
              <a:t>LSU Sea Grant Program 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80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dirty="0"/>
              <a:t>Prepared and presented by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dirty="0"/>
              <a:t>Gary L. Graham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700" y="5715000"/>
            <a:ext cx="7340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1828800" y="1371600"/>
            <a:ext cx="525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2011 Technical Assistance</a:t>
            </a:r>
          </a:p>
          <a:p>
            <a:r>
              <a:rPr lang="en-US">
                <a:solidFill>
                  <a:prstClr val="white"/>
                </a:solidFill>
              </a:rPr>
              <a:t>For Louisiana Shrimp Fishermen</a:t>
            </a:r>
          </a:p>
        </p:txBody>
      </p:sp>
      <p:pic>
        <p:nvPicPr>
          <p:cNvPr id="16" name="~PP3162.WAV">
            <a:hlinkClick r:id="" action="ppaction://media"/>
          </p:cNvPr>
          <p:cNvPicPr>
            <a:picLocks noRot="1" noChangeAspect="1"/>
          </p:cNvPicPr>
          <p:nvPr>
            <a:wavAudioFile r:embed="rId1" name="~PP3162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594371"/>
      </p:ext>
    </p:extLst>
  </p:cSld>
  <p:clrMapOvr>
    <a:masterClrMapping/>
  </p:clrMapOvr>
  <p:transition advTm="2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Many bugs had to be worked out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Bottom of oval door needed to be modified</a:t>
            </a:r>
          </a:p>
          <a:p>
            <a:pPr eaLnBrk="1" hangingPunct="1">
              <a:defRPr/>
            </a:pPr>
            <a:r>
              <a:rPr lang="en-US" smtClean="0"/>
              <a:t>Learned how to tune the doors -door bridle placement different and rear attachment for trawl not the same.</a:t>
            </a:r>
          </a:p>
          <a:p>
            <a:pPr eaLnBrk="1" hangingPunct="1">
              <a:defRPr/>
            </a:pPr>
            <a:r>
              <a:rPr lang="en-US" smtClean="0"/>
              <a:t>Trial and error for choosing right door size</a:t>
            </a:r>
          </a:p>
          <a:p>
            <a:pPr eaLnBrk="1" hangingPunct="1">
              <a:defRPr/>
            </a:pPr>
            <a:r>
              <a:rPr lang="en-US" smtClean="0"/>
              <a:t>Quad rig sled needed to be modified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7" name="~PP656.WAV">
            <a:hlinkClick r:id="" action="ppaction://media"/>
          </p:cNvPr>
          <p:cNvPicPr>
            <a:picLocks noRot="1" noChangeAspect="1"/>
          </p:cNvPicPr>
          <p:nvPr>
            <a:wavAudioFile r:embed="rId1" name="~PP65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019671"/>
      </p:ext>
    </p:extLst>
  </p:cSld>
  <p:clrMapOvr>
    <a:masterClrMapping/>
  </p:clrMapOvr>
  <p:transition advTm="55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57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smtClean="0"/>
              <a:t>Two Views of the Buoyancy-tank Sled in a Double-rigged Trawl System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762000" y="1328738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4" descr="S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895600"/>
            <a:ext cx="39497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sle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0"/>
            <a:ext cx="39497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830.WAV">
            <a:hlinkClick r:id="" action="ppaction://media"/>
          </p:cNvPr>
          <p:cNvPicPr>
            <a:picLocks noRot="1" noChangeAspect="1"/>
          </p:cNvPicPr>
          <p:nvPr>
            <a:wavAudioFile r:embed="rId1" name="~PP3830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968466"/>
      </p:ext>
    </p:extLst>
  </p:cSld>
  <p:clrMapOvr>
    <a:masterClrMapping/>
  </p:clrMapOvr>
  <p:transition advTm="28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Current Dummy Door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Have since learned that floatation is not that necessary.</a:t>
            </a:r>
          </a:p>
          <a:p>
            <a:pPr eaLnBrk="1" hangingPunct="1">
              <a:defRPr/>
            </a:pPr>
            <a:r>
              <a:rPr lang="en-US" smtClean="0"/>
              <a:t>Many dummy doors used in conjunction with the new cambered doors are constructed with wide shoes.</a:t>
            </a:r>
          </a:p>
          <a:p>
            <a:pPr eaLnBrk="1" hangingPunct="1">
              <a:defRPr/>
            </a:pPr>
            <a:r>
              <a:rPr lang="en-US" smtClean="0"/>
              <a:t>This allows the sled to ski and not sink before the cambered doors</a:t>
            </a:r>
          </a:p>
        </p:txBody>
      </p:sp>
      <p:pic>
        <p:nvPicPr>
          <p:cNvPr id="6" name="~PP2767.WAV">
            <a:hlinkClick r:id="" action="ppaction://media"/>
          </p:cNvPr>
          <p:cNvPicPr>
            <a:picLocks noRot="1" noChangeAspect="1"/>
          </p:cNvPicPr>
          <p:nvPr>
            <a:wavAudioFile r:embed="rId1" name="~PP276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059030"/>
      </p:ext>
    </p:extLst>
  </p:cSld>
  <p:clrMapOvr>
    <a:masterClrMapping/>
  </p:clrMapOvr>
  <p:transition advTm="22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Modified Door Bridle Array</a:t>
            </a:r>
          </a:p>
        </p:txBody>
      </p:sp>
      <p:pic>
        <p:nvPicPr>
          <p:cNvPr id="18435" name="Picture 4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28800" y="2438400"/>
            <a:ext cx="5491163" cy="4114800"/>
          </a:xfrm>
          <a:noFill/>
        </p:spPr>
      </p:pic>
      <p:pic>
        <p:nvPicPr>
          <p:cNvPr id="8" name="~PP641.WAV">
            <a:hlinkClick r:id="" action="ppaction://media"/>
          </p:cNvPr>
          <p:cNvPicPr>
            <a:picLocks noRot="1" noChangeAspect="1"/>
          </p:cNvPicPr>
          <p:nvPr>
            <a:wavAudioFile r:embed="rId1" name="~PP641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452926"/>
      </p:ext>
    </p:extLst>
  </p:cSld>
  <p:clrMapOvr>
    <a:masterClrMapping/>
  </p:clrMapOvr>
  <p:transition advTm="50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Door Chain Bridle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Like many European and Northern Doors, the towing cable originally attached to one point on the door called a brail which has several holes for selection of tow point.</a:t>
            </a:r>
          </a:p>
          <a:p>
            <a:pPr eaLnBrk="1" hangingPunct="1">
              <a:defRPr/>
            </a:pPr>
            <a:r>
              <a:rPr lang="en-US" sz="2800" smtClean="0"/>
              <a:t>Although doors spread by using this, an additional door chain was added to the back bottom.</a:t>
            </a:r>
          </a:p>
          <a:p>
            <a:pPr eaLnBrk="1" hangingPunct="1">
              <a:defRPr/>
            </a:pPr>
            <a:r>
              <a:rPr lang="en-US" sz="2800" smtClean="0"/>
              <a:t>This greatly enhanced stability and solved many problems.</a:t>
            </a:r>
          </a:p>
        </p:txBody>
      </p:sp>
      <p:pic>
        <p:nvPicPr>
          <p:cNvPr id="7" name="~PP1134.WAV">
            <a:hlinkClick r:id="" action="ppaction://media"/>
          </p:cNvPr>
          <p:cNvPicPr>
            <a:picLocks noRot="1" noChangeAspect="1"/>
          </p:cNvPicPr>
          <p:nvPr>
            <a:wavAudioFile r:embed="rId1" name="~PP113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153284"/>
      </p:ext>
    </p:extLst>
  </p:cSld>
  <p:clrMapOvr>
    <a:masterClrMapping/>
  </p:clrMapOvr>
  <p:transition advTm="38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First Formal Production Tests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2 % increase in shrimp production from the cambered doors</a:t>
            </a:r>
          </a:p>
          <a:p>
            <a:pPr eaLnBrk="1" hangingPunct="1">
              <a:defRPr/>
            </a:pPr>
            <a:r>
              <a:rPr lang="en-US" smtClean="0"/>
              <a:t>The numbers were not statistically significantly </a:t>
            </a:r>
          </a:p>
          <a:p>
            <a:pPr eaLnBrk="1" hangingPunct="1">
              <a:defRPr/>
            </a:pPr>
            <a:r>
              <a:rPr lang="en-US" smtClean="0"/>
              <a:t>Safe to say no shrimp loss from new gear</a:t>
            </a:r>
          </a:p>
        </p:txBody>
      </p:sp>
      <p:pic>
        <p:nvPicPr>
          <p:cNvPr id="13" name="~PP2281.WAV">
            <a:hlinkClick r:id="" action="ppaction://media"/>
          </p:cNvPr>
          <p:cNvPicPr>
            <a:picLocks noRot="1" noChangeAspect="1"/>
          </p:cNvPicPr>
          <p:nvPr>
            <a:wavAudioFile r:embed="rId1" name="~PP228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214249"/>
      </p:ext>
    </p:extLst>
  </p:cSld>
  <p:clrMapOvr>
    <a:masterClrMapping/>
  </p:clrMapOvr>
  <p:transition advTm="80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810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mtClean="0"/>
              <a:t>Grants Received to Rig Out Vessels throughout the Gulf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572000" cy="4221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u="sng" smtClean="0"/>
              <a:t>Intensive Technical Assistance</a:t>
            </a:r>
          </a:p>
          <a:p>
            <a:pPr lvl="1" eaLnBrk="1" hangingPunct="1">
              <a:defRPr/>
            </a:pPr>
            <a:r>
              <a:rPr lang="en-US" sz="2000" smtClean="0"/>
              <a:t>Tim Adams – Bon Secour </a:t>
            </a:r>
          </a:p>
          <a:p>
            <a:pPr lvl="1" eaLnBrk="1" hangingPunct="1">
              <a:defRPr/>
            </a:pPr>
            <a:r>
              <a:rPr lang="en-US" sz="2000" smtClean="0"/>
              <a:t>David Chauvin – Chauvin</a:t>
            </a:r>
          </a:p>
          <a:p>
            <a:pPr lvl="1" eaLnBrk="1" hangingPunct="1">
              <a:defRPr/>
            </a:pPr>
            <a:r>
              <a:rPr lang="en-US" sz="2000" smtClean="0"/>
              <a:t>Juan Gaona – Brownsville </a:t>
            </a:r>
          </a:p>
          <a:p>
            <a:pPr lvl="1" eaLnBrk="1" hangingPunct="1">
              <a:defRPr/>
            </a:pPr>
            <a:r>
              <a:rPr lang="en-US" sz="2000" smtClean="0"/>
              <a:t>Bobby Pendarvis – Irvington</a:t>
            </a:r>
          </a:p>
          <a:p>
            <a:pPr lvl="1" eaLnBrk="1" hangingPunct="1">
              <a:defRPr/>
            </a:pPr>
            <a:r>
              <a:rPr lang="en-US" sz="2000" smtClean="0"/>
              <a:t>Tom Williams – Tarpon Springs</a:t>
            </a:r>
          </a:p>
          <a:p>
            <a:pPr eaLnBrk="1" hangingPunct="1">
              <a:buFontTx/>
              <a:buNone/>
              <a:defRPr/>
            </a:pPr>
            <a:r>
              <a:rPr lang="en-US" sz="1800" smtClean="0"/>
              <a:t>	  </a:t>
            </a:r>
            <a:r>
              <a:rPr lang="en-US" sz="2000" smtClean="0"/>
              <a:t>– Louis Stevenson – Texas City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447800"/>
            <a:ext cx="4343400" cy="4221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u="sng" smtClean="0"/>
              <a:t>Texas Energy Conservation Office</a:t>
            </a:r>
          </a:p>
          <a:p>
            <a:pPr lvl="1" eaLnBrk="1" hangingPunct="1">
              <a:defRPr/>
            </a:pPr>
            <a:r>
              <a:rPr lang="en-US" sz="2000" smtClean="0"/>
              <a:t>Delbert Bull, Jr. – Sabine Pass</a:t>
            </a:r>
          </a:p>
          <a:p>
            <a:pPr lvl="1" eaLnBrk="1" hangingPunct="1">
              <a:defRPr/>
            </a:pPr>
            <a:r>
              <a:rPr lang="en-US" sz="2000" smtClean="0"/>
              <a:t>Charles Burnell – Brownsville</a:t>
            </a:r>
          </a:p>
          <a:p>
            <a:pPr lvl="1" eaLnBrk="1" hangingPunct="1">
              <a:defRPr/>
            </a:pPr>
            <a:r>
              <a:rPr lang="en-US" sz="2000" smtClean="0"/>
              <a:t>Manuel Calder</a:t>
            </a:r>
            <a:r>
              <a:rPr lang="en-US" sz="2000" smtClean="0">
                <a:cs typeface="Arial" charset="0"/>
              </a:rPr>
              <a:t>ón</a:t>
            </a:r>
            <a:r>
              <a:rPr lang="en-US" sz="2000" smtClean="0"/>
              <a:t> – Freeport</a:t>
            </a:r>
          </a:p>
          <a:p>
            <a:pPr lvl="1" eaLnBrk="1" hangingPunct="1">
              <a:defRPr/>
            </a:pPr>
            <a:r>
              <a:rPr lang="en-US" sz="2000" smtClean="0"/>
              <a:t>Frank Lasseigne – Brownsville </a:t>
            </a:r>
          </a:p>
          <a:p>
            <a:pPr lvl="1" eaLnBrk="1" hangingPunct="1">
              <a:defRPr/>
            </a:pPr>
            <a:r>
              <a:rPr lang="en-US" sz="2000" smtClean="0"/>
              <a:t>Ralph Rawlings – Matagorda</a:t>
            </a:r>
          </a:p>
          <a:p>
            <a:pPr lvl="1" eaLnBrk="1" hangingPunct="1">
              <a:defRPr/>
            </a:pPr>
            <a:r>
              <a:rPr lang="en-US" sz="2000" smtClean="0"/>
              <a:t>Marcelino Ochoa – Brownsville</a:t>
            </a:r>
          </a:p>
          <a:p>
            <a:pPr lvl="1" eaLnBrk="1" hangingPunct="1">
              <a:buFont typeface="Tahoma" pitchFamily="34" charset="0"/>
              <a:buNone/>
              <a:defRPr/>
            </a:pPr>
            <a:endParaRPr lang="en-US" sz="2000" smtClean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609600" y="1371600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~PP1222.WAV">
            <a:hlinkClick r:id="" action="ppaction://media"/>
          </p:cNvPr>
          <p:cNvPicPr>
            <a:picLocks noRot="1" noChangeAspect="1"/>
          </p:cNvPicPr>
          <p:nvPr>
            <a:wavAudioFile r:embed="rId1" name="~PP122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953726"/>
      </p:ext>
    </p:extLst>
  </p:cSld>
  <p:clrMapOvr>
    <a:masterClrMapping/>
  </p:clrMapOvr>
  <p:transition advTm="39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smtClean="0"/>
              <a:t>Equipment Provided for Each Vessel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Fuel Flow Meter </a:t>
            </a:r>
          </a:p>
          <a:p>
            <a:pPr eaLnBrk="1" hangingPunct="1">
              <a:defRPr/>
            </a:pPr>
            <a:r>
              <a:rPr lang="en-US" smtClean="0"/>
              <a:t>Sapphire Netting</a:t>
            </a:r>
          </a:p>
          <a:p>
            <a:pPr eaLnBrk="1" hangingPunct="1">
              <a:defRPr/>
            </a:pPr>
            <a:r>
              <a:rPr lang="en-US" smtClean="0"/>
              <a:t>Cambered trawl door array with modified sleds</a:t>
            </a:r>
          </a:p>
        </p:txBody>
      </p:sp>
      <p:pic>
        <p:nvPicPr>
          <p:cNvPr id="4" name="~PP3365.WAV">
            <a:hlinkClick r:id="" action="ppaction://media"/>
          </p:cNvPr>
          <p:cNvPicPr>
            <a:picLocks noRot="1" noChangeAspect="1"/>
          </p:cNvPicPr>
          <p:nvPr>
            <a:wavAudioFile r:embed="rId1" name="~PP336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7888481"/>
      </p:ext>
    </p:extLst>
  </p:cSld>
  <p:clrMapOvr>
    <a:masterClrMapping/>
  </p:clrMapOvr>
  <p:transition advTm="19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Fuel Flow Meter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Meter had to be matched to the engine brand and horsepower</a:t>
            </a:r>
          </a:p>
          <a:p>
            <a:pPr eaLnBrk="1" hangingPunct="1">
              <a:defRPr/>
            </a:pPr>
            <a:r>
              <a:rPr lang="en-US" smtClean="0"/>
              <a:t>Measured gallons per hour fuel consumption</a:t>
            </a:r>
          </a:p>
          <a:p>
            <a:pPr eaLnBrk="1" hangingPunct="1">
              <a:defRPr/>
            </a:pPr>
            <a:r>
              <a:rPr lang="en-US" smtClean="0"/>
              <a:t>Very basic design </a:t>
            </a:r>
          </a:p>
          <a:p>
            <a:pPr eaLnBrk="1" hangingPunct="1">
              <a:defRPr/>
            </a:pPr>
            <a:r>
              <a:rPr lang="en-US" smtClean="0"/>
              <a:t>Worked well in most cases</a:t>
            </a:r>
          </a:p>
        </p:txBody>
      </p:sp>
      <p:pic>
        <p:nvPicPr>
          <p:cNvPr id="5" name="~PP2297.WAV">
            <a:hlinkClick r:id="" action="ppaction://media"/>
          </p:cNvPr>
          <p:cNvPicPr>
            <a:picLocks noRot="1" noChangeAspect="1"/>
          </p:cNvPicPr>
          <p:nvPr>
            <a:wavAudioFile r:embed="rId1" name="~PP229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061418"/>
      </p:ext>
    </p:extLst>
  </p:cSld>
  <p:clrMapOvr>
    <a:masterClrMapping/>
  </p:clrMapOvr>
  <p:transition advTm="3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Sapphire Webbing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Important to note that this was genuine Sapphire (Garware Walls) and not imposture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There has been “knockoff” netting sold in Louisiana as Sapphire which is not the same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Sapphire material was braided and not twisted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Early reports of twisted Sapphire indicated that it did not hold up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Sea Grant studies have shown that active vessels have received 3 or more years use with braided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The netting is not dipped.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It is a high density polyethylene material-HDPI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smtClean="0"/>
          </a:p>
        </p:txBody>
      </p:sp>
      <p:pic>
        <p:nvPicPr>
          <p:cNvPr id="13" name="~PP1630.WAV">
            <a:hlinkClick r:id="" action="ppaction://media"/>
          </p:cNvPr>
          <p:cNvPicPr>
            <a:picLocks noRot="1" noChangeAspect="1"/>
          </p:cNvPicPr>
          <p:nvPr>
            <a:wavAudioFile r:embed="rId1" name="~PP163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447366"/>
      </p:ext>
    </p:extLst>
  </p:cSld>
  <p:clrMapOvr>
    <a:masterClrMapping/>
  </p:clrMapOvr>
  <p:transition advTm="60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Shrimp Gear and Equipment Has Evolved over the Decades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Post WWII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operators installed military-surplus, diesel engines.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the 50s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industry began using double rigs.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the 60s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cotton webbing was replaced by nylon.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the 70s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offshore trawlers converted to quad rigs.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the 70s &amp; 80s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many vessels added propeller nozzles.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Skimmer Trawls Became Popular in Louisiana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89 &amp; 90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nets made from high-tensile-strength, small-diameter fibers demonstrated fuel savings over nylon-based webbing. 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the 90s  </a:t>
            </a:r>
            <a:r>
              <a:rPr lang="en-US" sz="2000" smtClean="0">
                <a:cs typeface="Arial" charset="0"/>
              </a:rPr>
              <a:t>−</a:t>
            </a:r>
            <a:r>
              <a:rPr lang="en-US" sz="2000" smtClean="0"/>
              <a:t> some operators switched to more modern propellers.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In ‘05 – Sea Grant &amp; Western Seafood began evaluating cambered doors.</a:t>
            </a:r>
          </a:p>
        </p:txBody>
      </p:sp>
      <p:pic>
        <p:nvPicPr>
          <p:cNvPr id="33" name="~PP1397.WAV">
            <a:hlinkClick r:id="" action="ppaction://media"/>
          </p:cNvPr>
          <p:cNvPicPr>
            <a:picLocks noRot="1" noChangeAspect="1"/>
          </p:cNvPicPr>
          <p:nvPr>
            <a:wavAudioFile r:embed="rId1" name="~PP139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5374910"/>
      </p:ext>
    </p:extLst>
  </p:cSld>
  <p:clrMapOvr>
    <a:masterClrMapping/>
  </p:clrMapOvr>
  <p:transition advTm="96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Why Sapphire Netting??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Chosen because of durability and costs</a:t>
            </a:r>
          </a:p>
          <a:p>
            <a:pPr eaLnBrk="1" hangingPunct="1">
              <a:defRPr/>
            </a:pPr>
            <a:r>
              <a:rPr lang="en-US" sz="2800" smtClean="0"/>
              <a:t>Certain webbing is on the market which has more strength with smaller diameter twine, hence potential energy savings, but more costly</a:t>
            </a:r>
          </a:p>
          <a:p>
            <a:pPr eaLnBrk="1" hangingPunct="1">
              <a:defRPr/>
            </a:pPr>
            <a:r>
              <a:rPr lang="en-US" sz="2800" smtClean="0"/>
              <a:t>Other high tech webbing tested by Sea Grant, such as Dynema or Spectra, had undergone significant price increases because of demand for product in Middle East conflicts (bullet protection.</a:t>
            </a:r>
          </a:p>
        </p:txBody>
      </p:sp>
      <p:pic>
        <p:nvPicPr>
          <p:cNvPr id="13" name="~PP970.WAV">
            <a:hlinkClick r:id="" action="ppaction://media"/>
          </p:cNvPr>
          <p:cNvPicPr>
            <a:picLocks noRot="1" noChangeAspect="1"/>
          </p:cNvPicPr>
          <p:nvPr>
            <a:wavAudioFile r:embed="rId1" name="~PP97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555696"/>
      </p:ext>
    </p:extLst>
  </p:cSld>
  <p:clrMapOvr>
    <a:masterClrMapping/>
  </p:clrMapOvr>
  <p:transition advTm="4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Why Sapphire Webbing??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In 1990, Sea Grant did extensive work with SPECTRA netting.  Excellent results were achieved and because of this, many boats converted to it.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The original cost was $28/pound and because of the later military demand, it went up to over $60/pound at the time of the door project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Sapphire cost $8.50/pound at the time of the project (price has risen slightly since)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Keep in mind that these webbing types weigh less than nylon (get more per pound!)</a:t>
            </a:r>
          </a:p>
        </p:txBody>
      </p:sp>
      <p:pic>
        <p:nvPicPr>
          <p:cNvPr id="5" name="~PP2250.WAV">
            <a:hlinkClick r:id="" action="ppaction://media"/>
          </p:cNvPr>
          <p:cNvPicPr>
            <a:picLocks noRot="1" noChangeAspect="1"/>
          </p:cNvPicPr>
          <p:nvPr>
            <a:wavAudioFile r:embed="rId1" name="~PP225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2538339"/>
      </p:ext>
    </p:extLst>
  </p:cSld>
  <p:clrMapOvr>
    <a:masterClrMapping/>
  </p:clrMapOvr>
  <p:transition advTm="58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Twine Size Advantages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The early Spectra evaluations involved #11 Spectra which replaced a #18 nylon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This reduced twine area of the entire trawl by about 23.5%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The Sapphire used in the new study had a diameter of about 2.1mm which is about equivalent to a #15 twine.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Still we had a surprising fuel saving from Sapphire.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The weave of the webbing may be an important contribution to fuel savings.</a:t>
            </a:r>
          </a:p>
        </p:txBody>
      </p:sp>
      <p:pic>
        <p:nvPicPr>
          <p:cNvPr id="4" name="~PP2195.WAV">
            <a:hlinkClick r:id="" action="ppaction://media"/>
          </p:cNvPr>
          <p:cNvPicPr>
            <a:picLocks noRot="1" noChangeAspect="1"/>
          </p:cNvPicPr>
          <p:nvPr>
            <a:wavAudioFile r:embed="rId1" name="~PP219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6337580"/>
      </p:ext>
    </p:extLst>
  </p:cSld>
  <p:clrMapOvr>
    <a:masterClrMapping/>
  </p:clrMapOvr>
  <p:transition advTm="63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Fuel Savings from Sapphire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Boats reported a reduction of fuel usage by .5 to 1.5 gallons per hour</a:t>
            </a:r>
          </a:p>
        </p:txBody>
      </p:sp>
      <p:pic>
        <p:nvPicPr>
          <p:cNvPr id="4" name="~PP1474.WAV">
            <a:hlinkClick r:id="" action="ppaction://media"/>
          </p:cNvPr>
          <p:cNvPicPr>
            <a:picLocks noRot="1" noChangeAspect="1"/>
          </p:cNvPicPr>
          <p:nvPr>
            <a:wavAudioFile r:embed="rId1" name="~PP147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209332"/>
      </p:ext>
    </p:extLst>
  </p:cSld>
  <p:clrMapOvr>
    <a:masterClrMapping/>
  </p:clrMapOvr>
  <p:transition advTm="19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1143000"/>
            <a:ext cx="84582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smtClean="0"/>
              <a:t>Each cooperator was asked to monitor fuel use and engine RPM across steps one, two, and four of a four-step procedure.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Step 1 – Baseline (current complement of nets and doors).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Step 2 – Sapphire</a:t>
            </a:r>
            <a:r>
              <a:rPr lang="en-US" sz="1800" baseline="30000" smtClean="0">
                <a:cs typeface="Arial" charset="0"/>
              </a:rPr>
              <a:t>®</a:t>
            </a:r>
            <a:r>
              <a:rPr lang="en-US" sz="1800" smtClean="0">
                <a:cs typeface="Arial" charset="0"/>
              </a:rPr>
              <a:t> nets spread with traditional doors.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>
                <a:cs typeface="Arial" charset="0"/>
              </a:rPr>
              <a:t>Step 3 </a:t>
            </a:r>
            <a:r>
              <a:rPr lang="en-US" sz="1800" smtClean="0"/>
              <a:t>– Side-by-side prod. equivalency (traditional vs. cambered).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Step 4 – Sapphire</a:t>
            </a:r>
            <a:r>
              <a:rPr lang="en-US" sz="1800" baseline="30000" smtClean="0">
                <a:cs typeface="Arial" charset="0"/>
              </a:rPr>
              <a:t>®</a:t>
            </a:r>
            <a:r>
              <a:rPr lang="en-US" sz="1800" smtClean="0">
                <a:cs typeface="Arial" charset="0"/>
              </a:rPr>
              <a:t> nets spread with cambered doors.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smtClean="0"/>
              <a:t>Approach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Cooperators pre-selected a knot speed and attempted to hold it (</a:t>
            </a:r>
            <a:r>
              <a:rPr lang="en-US" sz="1800" smtClean="0">
                <a:cs typeface="Arial" charset="0"/>
              </a:rPr>
              <a:t>±</a:t>
            </a:r>
            <a:r>
              <a:rPr lang="en-US" sz="1800" smtClean="0"/>
              <a:t>) for all tows across steps 1, 2, &amp; 4 of the four-step protocol.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Each half hour the cooperator measured and recorded: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smtClean="0"/>
              <a:t>Time of day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smtClean="0"/>
              <a:t>Actual knot speed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smtClean="0"/>
              <a:t>RPM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smtClean="0"/>
              <a:t>Fuel consumption (from the indicating fuel-flow meter)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smtClean="0"/>
              <a:t>“Current” sea conditions (With, Against, Across, Slack)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Eight 3</a:t>
            </a:r>
            <a:r>
              <a:rPr lang="en-US" sz="1800" smtClean="0">
                <a:cs typeface="Arial" charset="0"/>
              </a:rPr>
              <a:t>½</a:t>
            </a:r>
            <a:r>
              <a:rPr lang="en-US" sz="1800" smtClean="0"/>
              <a:t> hr. tows are required for steps 1,2, &amp; 4.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15 good tows per side are required for the prod. equivalency step.</a:t>
            </a:r>
            <a:endParaRPr lang="en-US" sz="1800" smtClean="0">
              <a:cs typeface="Arial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Arial" charset="0"/>
              </a:rPr>
              <a:t>Experimental Design on Each Boat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>
            <a:off x="762000" y="838200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~PP1650.WAV">
            <a:hlinkClick r:id="" action="ppaction://media"/>
          </p:cNvPr>
          <p:cNvPicPr>
            <a:picLocks noRot="1" noChangeAspect="1"/>
          </p:cNvPicPr>
          <p:nvPr>
            <a:wavAudioFile r:embed="rId1" name="~PP165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4850439"/>
      </p:ext>
    </p:extLst>
  </p:cSld>
  <p:clrMapOvr>
    <a:masterClrMapping/>
  </p:clrMapOvr>
  <p:transition advTm="83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On Board Technical Assistance was Provided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Step 3 was associated with towing the cambered doors and traditional doors simultaneously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Often during this step it was the first time the boat actually fished the new doors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An experienced person was sometimes provided to assist the captain in tuning and setting the doors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This often made the difference whether the gear was fished successfully.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The doors are not that difficult to use but can be intimidating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smtClean="0"/>
          </a:p>
        </p:txBody>
      </p:sp>
      <p:pic>
        <p:nvPicPr>
          <p:cNvPr id="8" name="~PP668.WAV">
            <a:hlinkClick r:id="" action="ppaction://media"/>
          </p:cNvPr>
          <p:cNvPicPr>
            <a:picLocks noRot="1" noChangeAspect="1"/>
          </p:cNvPicPr>
          <p:nvPr>
            <a:wavAudioFile r:embed="rId1" name="~PP66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9361"/>
      </p:ext>
    </p:extLst>
  </p:cSld>
  <p:clrMapOvr>
    <a:masterClrMapping/>
  </p:clrMapOvr>
  <p:transition advTm="88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East Coast  Efforts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One smaller boat has been utilizing the doors for several years in South Carolina</a:t>
            </a:r>
          </a:p>
          <a:p>
            <a:pPr eaLnBrk="1" hangingPunct="1">
              <a:defRPr/>
            </a:pPr>
            <a:r>
              <a:rPr lang="en-US" smtClean="0"/>
              <a:t>Another vessel just started pulling the gear last year in North Carolina</a:t>
            </a:r>
          </a:p>
        </p:txBody>
      </p:sp>
      <p:pic>
        <p:nvPicPr>
          <p:cNvPr id="4" name="~PP2022.WAV">
            <a:hlinkClick r:id="" action="ppaction://media"/>
          </p:cNvPr>
          <p:cNvPicPr>
            <a:picLocks noRot="1" noChangeAspect="1"/>
          </p:cNvPicPr>
          <p:nvPr>
            <a:wavAudioFile r:embed="rId1" name="~PP202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680942"/>
      </p:ext>
    </p:extLst>
  </p:cSld>
  <p:clrMapOvr>
    <a:masterClrMapping/>
  </p:clrMapOvr>
  <p:transition advTm="2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East Coast Effort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South Carolina vessel fishes beach exclusively</a:t>
            </a:r>
          </a:p>
          <a:p>
            <a:pPr eaLnBrk="1" hangingPunct="1">
              <a:defRPr/>
            </a:pPr>
            <a:r>
              <a:rPr lang="en-US" smtClean="0"/>
              <a:t>Very hard turns are made during tows and the doors maintain their spread</a:t>
            </a:r>
          </a:p>
        </p:txBody>
      </p:sp>
      <p:pic>
        <p:nvPicPr>
          <p:cNvPr id="4" name="~PP3179.WAV">
            <a:hlinkClick r:id="" action="ppaction://media"/>
          </p:cNvPr>
          <p:cNvPicPr>
            <a:picLocks noRot="1" noChangeAspect="1"/>
          </p:cNvPicPr>
          <p:nvPr>
            <a:wavAudioFile r:embed="rId1" name="~PP317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107656"/>
      </p:ext>
    </p:extLst>
  </p:cSld>
  <p:clrMapOvr>
    <a:masterClrMapping/>
  </p:clrMapOvr>
  <p:transition advTm="38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Fuel Savings Impressive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Majority of boats had fuel savings of over 20% utilizing a combination of the Sapphire netting and cambered doors</a:t>
            </a:r>
          </a:p>
          <a:p>
            <a:pPr eaLnBrk="1" hangingPunct="1">
              <a:defRPr/>
            </a:pPr>
            <a:r>
              <a:rPr lang="en-US" sz="2800" smtClean="0"/>
              <a:t>Some vessels had fuel savings of 28% and one large fleet owner thinks his records indicate a savings of around 30%.</a:t>
            </a:r>
          </a:p>
          <a:p>
            <a:pPr eaLnBrk="1" hangingPunct="1">
              <a:defRPr/>
            </a:pPr>
            <a:r>
              <a:rPr lang="en-US" sz="2800" smtClean="0"/>
              <a:t>One boat had a fuel savings of only 10%.  It towed slower than many of the other boats in the study.</a:t>
            </a:r>
          </a:p>
        </p:txBody>
      </p:sp>
      <p:pic>
        <p:nvPicPr>
          <p:cNvPr id="4" name="~PP2553.WAV">
            <a:hlinkClick r:id="" action="ppaction://media"/>
          </p:cNvPr>
          <p:cNvPicPr>
            <a:picLocks noRot="1" noChangeAspect="1"/>
          </p:cNvPicPr>
          <p:nvPr>
            <a:wavAudioFile r:embed="rId1" name="~PP255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238754"/>
      </p:ext>
    </p:extLst>
  </p:cSld>
  <p:clrMapOvr>
    <a:masterClrMapping/>
  </p:clrMapOvr>
  <p:transition advTm="45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Some Examples of Fuel Savings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Results from offshore cooperators indicate the new trawl gear generates immediate, significant fuel savings.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u="sng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u="sng" dirty="0" smtClean="0"/>
              <a:t>S&amp;S Sales (fleet):</a:t>
            </a:r>
            <a:r>
              <a:rPr lang="en-US" sz="2400" dirty="0" smtClean="0"/>
              <a:t>  375 hp. pulling 4 </a:t>
            </a:r>
            <a:r>
              <a:rPr lang="en-US" sz="2400" dirty="0" smtClean="0">
                <a:cs typeface="Arial" charset="0"/>
              </a:rPr>
              <a:t>– 42 ft. nets reduced fuel use by 28 to 39%. 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u="sng" dirty="0" smtClean="0"/>
              <a:t>Western Seafood (fleet):</a:t>
            </a:r>
            <a:r>
              <a:rPr lang="en-US" sz="2400" dirty="0" smtClean="0"/>
              <a:t>  500 hp. pulling 4 </a:t>
            </a:r>
            <a:r>
              <a:rPr lang="en-US" sz="2400" dirty="0" smtClean="0">
                <a:cs typeface="Arial" charset="0"/>
              </a:rPr>
              <a:t>– 47½ ft. nets reduced fuel use by 28 to 33%.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400" dirty="0" smtClean="0"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u="sng" dirty="0" smtClean="0"/>
              <a:t>F/V Mariah Jade:</a:t>
            </a:r>
            <a:r>
              <a:rPr lang="en-US" sz="2400" dirty="0" smtClean="0"/>
              <a:t>  Two-300 hp. pulling  4 </a:t>
            </a:r>
            <a:r>
              <a:rPr lang="en-US" sz="2400" dirty="0" smtClean="0">
                <a:cs typeface="Arial" charset="0"/>
              </a:rPr>
              <a:t>– 32 ft. nets reduced fuel use by 27%</a:t>
            </a:r>
            <a:r>
              <a:rPr lang="en-US" sz="2400" dirty="0" smtClean="0"/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400" dirty="0" smtClean="0"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u="sng" dirty="0" smtClean="0"/>
              <a:t>F/V Master Brandon:</a:t>
            </a:r>
            <a:r>
              <a:rPr lang="en-US" sz="2400" dirty="0" smtClean="0"/>
              <a:t>  500 hp. pulling 4 </a:t>
            </a:r>
            <a:r>
              <a:rPr lang="en-US" sz="2400" dirty="0" smtClean="0">
                <a:cs typeface="Arial" charset="0"/>
              </a:rPr>
              <a:t>– 50 ft. 2-seam nets reduced fuel use by 20% inshore &amp; 24% offshore</a:t>
            </a:r>
          </a:p>
        </p:txBody>
      </p:sp>
      <p:pic>
        <p:nvPicPr>
          <p:cNvPr id="7" name="~PP1181.WAV">
            <a:hlinkClick r:id="" action="ppaction://media"/>
          </p:cNvPr>
          <p:cNvPicPr>
            <a:picLocks noRot="1" noChangeAspect="1"/>
          </p:cNvPicPr>
          <p:nvPr>
            <a:wavAudioFile r:embed="rId1" name="~PP118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162189"/>
      </p:ext>
    </p:extLst>
  </p:cSld>
  <p:clrMapOvr>
    <a:masterClrMapping/>
  </p:clrMapOvr>
  <p:transition advTm="7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Vessel and Gear Chances Mostly Directed Toward Higher Shrimp Catches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</a:rPr>
              <a:t>Often because of change, the fisherman had the  choice of towing more webbing or dragging faster.</a:t>
            </a:r>
          </a:p>
          <a:p>
            <a:pPr eaLnBrk="1" hangingPunct="1"/>
            <a:r>
              <a:rPr lang="en-US" smtClean="0">
                <a:effectLst/>
              </a:rPr>
              <a:t>In some cases such as propeller nozzles, high tech smaller diameter netting, etc. vessel might drag at same speed and maintain same catch but experience fuel savings.  </a:t>
            </a:r>
          </a:p>
        </p:txBody>
      </p:sp>
      <p:pic>
        <p:nvPicPr>
          <p:cNvPr id="9" name="~PP3709.WAV">
            <a:hlinkClick r:id="" action="ppaction://media"/>
          </p:cNvPr>
          <p:cNvPicPr>
            <a:picLocks noRot="1" noChangeAspect="1"/>
          </p:cNvPicPr>
          <p:nvPr>
            <a:wavAudioFile r:embed="rId1" name="~PP370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2776474"/>
      </p:ext>
    </p:extLst>
  </p:cSld>
  <p:clrMapOvr>
    <a:masterClrMapping/>
  </p:clrMapOvr>
  <p:transition advTm="40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Reductions in rpm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Boats utilizing the new doors reduced engine rpm while maintaining the same speed through the water</a:t>
            </a:r>
          </a:p>
          <a:p>
            <a:pPr eaLnBrk="1" hangingPunct="1">
              <a:defRPr/>
            </a:pPr>
            <a:r>
              <a:rPr lang="en-US" smtClean="0"/>
              <a:t>Trawlers towing at 1525-1550 rpm before installing the doors reduced engine speed to 1400-1425 rpm with the new gear.  Speed over ground or through the water was maintained.</a:t>
            </a:r>
          </a:p>
        </p:txBody>
      </p:sp>
      <p:pic>
        <p:nvPicPr>
          <p:cNvPr id="5" name="~PP794.WAV">
            <a:hlinkClick r:id="" action="ppaction://media"/>
          </p:cNvPr>
          <p:cNvPicPr>
            <a:picLocks noRot="1" noChangeAspect="1"/>
          </p:cNvPicPr>
          <p:nvPr>
            <a:wavAudioFile r:embed="rId1" name="~PP79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054781"/>
      </p:ext>
    </p:extLst>
  </p:cSld>
  <p:clrMapOvr>
    <a:masterClrMapping/>
  </p:clrMapOvr>
  <p:transition advTm="4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Reductions in rpm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Fuel flow rates and RPM on engines in the 500 horsepower range were noted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For every 50 RPM reduction fuel usage dropped by 1.5-2.0 gallons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Besides saving fuel, the lower engine speed (RPMs) adds to the life of the engine.  Longer times between oil changes and overhauls!</a:t>
            </a:r>
          </a:p>
        </p:txBody>
      </p:sp>
      <p:pic>
        <p:nvPicPr>
          <p:cNvPr id="8" name="~PP3134.WAV">
            <a:hlinkClick r:id="" action="ppaction://media"/>
          </p:cNvPr>
          <p:cNvPicPr>
            <a:picLocks noRot="1" noChangeAspect="1"/>
          </p:cNvPicPr>
          <p:nvPr>
            <a:wavAudioFile r:embed="rId1" name="~PP313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9306317"/>
      </p:ext>
    </p:extLst>
  </p:cSld>
  <p:clrMapOvr>
    <a:masterClrMapping/>
  </p:clrMapOvr>
  <p:transition advTm="61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Single Trawl Array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cambered doors have also been towed successfully on single trawls.  Most of these are bibbed (Mongoose) type trawls used on white shrimp</a:t>
            </a:r>
          </a:p>
        </p:txBody>
      </p:sp>
      <p:pic>
        <p:nvPicPr>
          <p:cNvPr id="7" name="~PP3255.WAV">
            <a:hlinkClick r:id="" action="ppaction://media"/>
          </p:cNvPr>
          <p:cNvPicPr>
            <a:picLocks noRot="1" noChangeAspect="1"/>
          </p:cNvPicPr>
          <p:nvPr>
            <a:wavAudioFile r:embed="rId1" name="~PP325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776570"/>
      </p:ext>
    </p:extLst>
  </p:cSld>
  <p:clrMapOvr>
    <a:masterClrMapping/>
  </p:clrMapOvr>
  <p:transition advTm="3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Areas Tested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doors have been fished on both sides of the Gulf</a:t>
            </a:r>
          </a:p>
          <a:p>
            <a:pPr eaLnBrk="1" hangingPunct="1">
              <a:defRPr/>
            </a:pPr>
            <a:r>
              <a:rPr lang="en-US" smtClean="0"/>
              <a:t>Muddy offshore substrate</a:t>
            </a:r>
          </a:p>
          <a:p>
            <a:pPr eaLnBrk="1" hangingPunct="1">
              <a:defRPr/>
            </a:pPr>
            <a:r>
              <a:rPr lang="en-US" smtClean="0"/>
              <a:t>Hard Florida bottom</a:t>
            </a:r>
          </a:p>
          <a:p>
            <a:pPr eaLnBrk="1" hangingPunct="1">
              <a:defRPr/>
            </a:pPr>
            <a:r>
              <a:rPr lang="en-US" smtClean="0"/>
              <a:t>On the beach and offshore</a:t>
            </a:r>
          </a:p>
        </p:txBody>
      </p:sp>
      <p:pic>
        <p:nvPicPr>
          <p:cNvPr id="4" name="~PP1606.WAV">
            <a:hlinkClick r:id="" action="ppaction://media"/>
          </p:cNvPr>
          <p:cNvPicPr>
            <a:picLocks noRot="1" noChangeAspect="1"/>
          </p:cNvPicPr>
          <p:nvPr>
            <a:wavAudioFile r:embed="rId1" name="~PP160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2080399"/>
      </p:ext>
    </p:extLst>
  </p:cSld>
  <p:clrMapOvr>
    <a:masterClrMapping/>
  </p:clrMapOvr>
  <p:transition advTm="2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What About Smaller Boats?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Little work has been done inshore</a:t>
            </a:r>
          </a:p>
          <a:p>
            <a:pPr eaLnBrk="1" hangingPunct="1">
              <a:defRPr/>
            </a:pPr>
            <a:r>
              <a:rPr lang="en-US" smtClean="0"/>
              <a:t>Greg Falkner in Louisiana did some early work and showed positive results</a:t>
            </a:r>
          </a:p>
          <a:p>
            <a:pPr eaLnBrk="1" hangingPunct="1">
              <a:defRPr/>
            </a:pPr>
            <a:r>
              <a:rPr lang="en-US" smtClean="0"/>
              <a:t>Doors are on the market for smaller trawls</a:t>
            </a:r>
          </a:p>
          <a:p>
            <a:pPr eaLnBrk="1" hangingPunct="1">
              <a:defRPr/>
            </a:pPr>
            <a:r>
              <a:rPr lang="en-US" smtClean="0"/>
              <a:t>At this point no funding source for testing has been available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 </a:t>
            </a:r>
          </a:p>
        </p:txBody>
      </p:sp>
      <p:pic>
        <p:nvPicPr>
          <p:cNvPr id="5" name="~PP4057.WAV">
            <a:hlinkClick r:id="" action="ppaction://media"/>
          </p:cNvPr>
          <p:cNvPicPr>
            <a:picLocks noRot="1" noChangeAspect="1"/>
          </p:cNvPicPr>
          <p:nvPr>
            <a:wavAudioFile r:embed="rId1" name="~PP405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636452"/>
      </p:ext>
    </p:extLst>
  </p:cSld>
  <p:clrMapOvr>
    <a:masterClrMapping/>
  </p:clrMapOvr>
  <p:transition advTm="45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Potential Door for Smaller Nets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High Aspect</a:t>
            </a:r>
          </a:p>
          <a:p>
            <a:pPr eaLnBrk="1" hangingPunct="1">
              <a:defRPr/>
            </a:pPr>
            <a:r>
              <a:rPr lang="en-US" smtClean="0"/>
              <a:t>Very Short</a:t>
            </a:r>
          </a:p>
          <a:p>
            <a:pPr eaLnBrk="1" hangingPunct="1">
              <a:defRPr/>
            </a:pPr>
            <a:r>
              <a:rPr lang="en-US" smtClean="0"/>
              <a:t>Used Worldwide</a:t>
            </a:r>
          </a:p>
          <a:p>
            <a:pPr eaLnBrk="1" hangingPunct="1">
              <a:defRPr/>
            </a:pPr>
            <a:r>
              <a:rPr lang="en-US" smtClean="0"/>
              <a:t>Need to be evaluated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39940" name="Picture 4" descr="bay d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37115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4065.WAV">
            <a:hlinkClick r:id="" action="ppaction://media"/>
          </p:cNvPr>
          <p:cNvPicPr>
            <a:picLocks noRot="1" noChangeAspect="1"/>
          </p:cNvPicPr>
          <p:nvPr>
            <a:wavAudioFile r:embed="rId1" name="~PP406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9584489"/>
      </p:ext>
    </p:extLst>
  </p:cSld>
  <p:clrMapOvr>
    <a:masterClrMapping/>
  </p:clrMapOvr>
  <p:transition advTm="32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A Limited Propeller Study Was  Conducted by Sea Grant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Cooperating vessel tested the difference in fuel efficiency between a traditional Kaplan propeller and the Rice Skewed Wheel.</a:t>
            </a:r>
          </a:p>
          <a:p>
            <a:pPr eaLnBrk="1" hangingPunct="1">
              <a:defRPr/>
            </a:pPr>
            <a:r>
              <a:rPr lang="en-US" smtClean="0"/>
              <a:t>There are more improved propellers on the market since the Skewed Wheel</a:t>
            </a:r>
          </a:p>
          <a:p>
            <a:pPr eaLnBrk="1" hangingPunct="1">
              <a:defRPr/>
            </a:pPr>
            <a:r>
              <a:rPr lang="en-US" smtClean="0"/>
              <a:t>Industry requested an evaluation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4" name="~PP3969.WAV">
            <a:hlinkClick r:id="" action="ppaction://media"/>
          </p:cNvPr>
          <p:cNvPicPr>
            <a:picLocks noRot="1" noChangeAspect="1"/>
          </p:cNvPicPr>
          <p:nvPr>
            <a:wavAudioFile r:embed="rId1" name="~PP396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367167"/>
      </p:ext>
    </p:extLst>
  </p:cSld>
  <p:clrMapOvr>
    <a:masterClrMapping/>
  </p:clrMapOvr>
  <p:transition advTm="3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371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mtClean="0"/>
              <a:t> </a:t>
            </a:r>
            <a:r>
              <a:rPr lang="en-US" sz="2800" smtClean="0"/>
              <a:t>Comparing Efficiency of “Nozzled” Kaplan and Skewed Propellers</a:t>
            </a:r>
            <a:r>
              <a:rPr lang="en-US" smtClean="0"/>
              <a:t> 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flipH="1">
            <a:off x="762000" y="1371600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41988" name="Picture 4" descr="Close-up_Ka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28800"/>
            <a:ext cx="38528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Close-up_skewed-wheel-se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913" y="1828800"/>
            <a:ext cx="37798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609.WAV">
            <a:hlinkClick r:id="" action="ppaction://media"/>
          </p:cNvPr>
          <p:cNvPicPr>
            <a:picLocks noRot="1" noChangeAspect="1"/>
          </p:cNvPicPr>
          <p:nvPr>
            <a:wavAudioFile r:embed="rId1" name="~PP3609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9861133"/>
      </p:ext>
    </p:extLst>
  </p:cSld>
  <p:clrMapOvr>
    <a:masterClrMapping/>
  </p:clrMapOvr>
  <p:transition advTm="16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/>
              <a:t>The Skewed Propeller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43000"/>
            <a:ext cx="7924800" cy="5105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… is not the newest technology; the Rice Speed Wheel has been used since the skewed propeller was designed.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Some vessel owners have switched to the skewed propeller, but no empirical, comparative performance data were ever collected from fishermen.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At industry’s suggestion, RPM and fuel consumption was compared between Kaplan-style and skewed propellers.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Kaplan-style performance data collected in early fall.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Skewed performance data collected in winter when seas are stronger/heavier, and currents are faster.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Thus reported differences of 0.9 GPH savings</a:t>
            </a:r>
            <a:r>
              <a:rPr lang="en-US" smtClean="0">
                <a:cs typeface="Arial" charset="0"/>
              </a:rPr>
              <a:t> (6.1%) with the skewed wheel </a:t>
            </a:r>
            <a:r>
              <a:rPr lang="en-US" smtClean="0"/>
              <a:t>are </a:t>
            </a:r>
            <a:r>
              <a:rPr lang="en-US" u="sng" smtClean="0"/>
              <a:t>conservative!</a:t>
            </a:r>
            <a:r>
              <a:rPr lang="en-US" smtClean="0"/>
              <a:t> 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685800" y="795338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~PP3376.WAV">
            <a:hlinkClick r:id="" action="ppaction://media"/>
          </p:cNvPr>
          <p:cNvPicPr>
            <a:picLocks noRot="1" noChangeAspect="1"/>
          </p:cNvPicPr>
          <p:nvPr>
            <a:wavAudioFile r:embed="rId1" name="~PP337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6262824"/>
      </p:ext>
    </p:extLst>
  </p:cSld>
  <p:clrMapOvr>
    <a:masterClrMapping/>
  </p:clrMapOvr>
  <p:transition advTm="29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Skewed Wheel Results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mtClean="0"/>
              <a:t>Kaplan-style performance data collected in early fall. </a:t>
            </a:r>
          </a:p>
          <a:p>
            <a:pPr lvl="1" eaLnBrk="1" hangingPunct="1">
              <a:defRPr/>
            </a:pPr>
            <a:r>
              <a:rPr lang="en-US" smtClean="0"/>
              <a:t>Skewed performance data collected in winter when seas are stronger/heavier, and currents are faster. </a:t>
            </a:r>
          </a:p>
          <a:p>
            <a:pPr lvl="1" eaLnBrk="1" hangingPunct="1">
              <a:defRPr/>
            </a:pPr>
            <a:r>
              <a:rPr lang="en-US" smtClean="0"/>
              <a:t>Thus reported differences of 0.9 GPH savings</a:t>
            </a:r>
            <a:r>
              <a:rPr lang="en-US" smtClean="0">
                <a:cs typeface="Arial" charset="0"/>
              </a:rPr>
              <a:t> (6.1%) with the skewed wheel </a:t>
            </a:r>
            <a:r>
              <a:rPr lang="en-US" smtClean="0"/>
              <a:t>are </a:t>
            </a:r>
            <a:r>
              <a:rPr lang="en-US" u="sng" smtClean="0"/>
              <a:t>conservative!</a:t>
            </a:r>
            <a:r>
              <a:rPr lang="en-US" smtClean="0"/>
              <a:t> 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33" name="~PP1939.WAV">
            <a:hlinkClick r:id="" action="ppaction://media"/>
          </p:cNvPr>
          <p:cNvPicPr>
            <a:picLocks noRot="1" noChangeAspect="1"/>
          </p:cNvPicPr>
          <p:nvPr>
            <a:wavAudioFile r:embed="rId1" name="~PP193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1532347"/>
      </p:ext>
    </p:extLst>
  </p:cSld>
  <p:clrMapOvr>
    <a:masterClrMapping/>
  </p:clrMapOvr>
  <p:transition advTm="4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Long Run Outlook for Fuel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From 2010 to 2035, diesel forecasts suggest prices will increase by about 15¢ per gallon each year.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The current fuel prices greatly exceed these predictions.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About every seven years, the forecasted price will increase by roughly $1.00 per gallon.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This forecast only reflects trend … supply interruptions, additional regulations further limiting sulfur, etc. can dramatically influence actual prices.  Today’s fuel prices substantiate this.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Energy price changes will affect the cost of virtually all activities. </a:t>
            </a:r>
          </a:p>
        </p:txBody>
      </p:sp>
      <p:pic>
        <p:nvPicPr>
          <p:cNvPr id="7" name="~PP420.WAV">
            <a:hlinkClick r:id="" action="ppaction://media"/>
          </p:cNvPr>
          <p:cNvPicPr>
            <a:picLocks noRot="1" noChangeAspect="1"/>
          </p:cNvPicPr>
          <p:nvPr>
            <a:wavAudioFile r:embed="rId1" name="~PP42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3926943"/>
      </p:ext>
    </p:ext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Important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 following data and calculations are from Professor Mike Haby with Texas A&amp;M Sea Grant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These numbers were derived from a fleet of Gulf trawlers from which he has excellent economic 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 numbers would probably not apply to an inshore Louisiana vessel.</a:t>
            </a:r>
          </a:p>
        </p:txBody>
      </p:sp>
      <p:pic>
        <p:nvPicPr>
          <p:cNvPr id="4" name="~PP524.WAV">
            <a:hlinkClick r:id="" action="ppaction://media"/>
          </p:cNvPr>
          <p:cNvPicPr>
            <a:picLocks noRot="1" noChangeAspect="1"/>
          </p:cNvPicPr>
          <p:nvPr>
            <a:wavAudioFile r:embed="rId1" name="~PP52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67993"/>
      </p:ext>
    </p:extLst>
  </p:cSld>
  <p:clrMapOvr>
    <a:masterClrMapping/>
  </p:clrMapOvr>
  <p:transition advTm="3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64" name="Rectangle 7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400" smtClean="0"/>
              <a:t>Gallons of Fuel Used Before Costs Of New Doors and Webbing Are  Recouped at Various Diesel Prices and Fuel Reduction Rates</a:t>
            </a:r>
          </a:p>
        </p:txBody>
      </p:sp>
      <p:graphicFrame>
        <p:nvGraphicFramePr>
          <p:cNvPr id="85075" name="Group 83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229600" cy="4754880"/>
        </p:xfrm>
        <a:graphic>
          <a:graphicData uri="http://schemas.openxmlformats.org/drawingml/2006/table">
            <a:tbl>
              <a:tblPr/>
              <a:tblGrid>
                <a:gridCol w="1447800"/>
                <a:gridCol w="2667000"/>
                <a:gridCol w="2057400"/>
                <a:gridCol w="20574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$/gal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20% reduction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24% reduction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28% reduction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$2.00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26,500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22,083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18.979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$2.20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24,091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20,076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17,208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$2.40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22,083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18,403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15,774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$2.60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20,385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16,987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14,560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$2.80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18,929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15,774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13,520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$3.00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17,667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14,722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12,619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$3.20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16,563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13,802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11,830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$3.40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15,588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12,990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11,134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$3.60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14,722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12,269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10,516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$3.80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13,947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11,623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9,962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$4.00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13,250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11,042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9,464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~PP3337.WAV">
            <a:hlinkClick r:id="" action="ppaction://media"/>
          </p:cNvPr>
          <p:cNvPicPr>
            <a:picLocks noRot="1" noChangeAspect="1"/>
          </p:cNvPicPr>
          <p:nvPr>
            <a:wavAudioFile r:embed="rId1" name="~PP333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767793"/>
      </p:ext>
    </p:extLst>
  </p:cSld>
  <p:clrMapOvr>
    <a:masterClrMapping/>
  </p:clrMapOvr>
  <p:transition advTm="3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800" smtClean="0"/>
              <a:t>At $3.00 diesel cost, the following amount of gallons need to be utilized in order to recoup cost of the new gear in Haby’s Gulf Study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20% Fuel Reduction 17,667 gallons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24% Fuel Reduction 14, 722 gallons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28% Fuel Reduction 12,619 gallons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1" name="~PP1895.WAV">
            <a:hlinkClick r:id="" action="ppaction://media"/>
          </p:cNvPr>
          <p:cNvPicPr>
            <a:picLocks noRot="1" noChangeAspect="1"/>
          </p:cNvPicPr>
          <p:nvPr>
            <a:wavAudioFile r:embed="rId1" name="~PP189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516161"/>
      </p:ext>
    </p:extLst>
  </p:cSld>
  <p:clrMapOvr>
    <a:masterClrMapping/>
  </p:clrMapOvr>
  <p:transition advTm="37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Data From a Smaller Vessel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South Carolina vessel documented a 10.5-11 gph burn rate</a:t>
            </a:r>
          </a:p>
          <a:p>
            <a:pPr eaLnBrk="1" hangingPunct="1">
              <a:defRPr/>
            </a:pPr>
            <a:r>
              <a:rPr lang="en-US" smtClean="0"/>
              <a:t>Utilizing just the cambered doors, the fuel burn rate was reduced to 9.0-9.5 gph</a:t>
            </a:r>
          </a:p>
          <a:p>
            <a:pPr eaLnBrk="1" hangingPunct="1">
              <a:defRPr/>
            </a:pPr>
            <a:r>
              <a:rPr lang="en-US" smtClean="0"/>
              <a:t>This is a fuel reduction rate of around 15-19%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4" name="~PP638.WAV">
            <a:hlinkClick r:id="" action="ppaction://media"/>
          </p:cNvPr>
          <p:cNvPicPr>
            <a:picLocks noRot="1" noChangeAspect="1"/>
          </p:cNvPicPr>
          <p:nvPr>
            <a:wavAudioFile r:embed="rId1" name="~PP63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0833596"/>
      </p:ext>
    </p:extLst>
  </p:cSld>
  <p:clrMapOvr>
    <a:masterClrMapping/>
  </p:clrMapOvr>
  <p:transition advTm="3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Data From a Smaller Vessel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It is obvious that payback for the doors would take longer when only about 2 gallons per hour is being saved on the smaller vessel.</a:t>
            </a:r>
          </a:p>
          <a:p>
            <a:pPr eaLnBrk="1" hangingPunct="1">
              <a:defRPr/>
            </a:pPr>
            <a:r>
              <a:rPr lang="en-US" smtClean="0"/>
              <a:t>Note that fuel savings on many of the larger Gulf boats was around 5-6 gallons per hour.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4" name="~PP927.WAV">
            <a:hlinkClick r:id="" action="ppaction://media"/>
          </p:cNvPr>
          <p:cNvPicPr>
            <a:picLocks noRot="1" noChangeAspect="1"/>
          </p:cNvPicPr>
          <p:nvPr>
            <a:wavAudioFile r:embed="rId1" name="~PP92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9658758"/>
      </p:ext>
    </p:extLst>
  </p:cSld>
  <p:clrMapOvr>
    <a:masterClrMapping/>
  </p:clrMapOvr>
  <p:transition advTm="31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Some Additional Expectations to be Derived from Utilizing the Gear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Cambered doors &amp; small-diameter HDPE webbing can drive production costs out of the shrimp-trawling enterprise.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Fewer RPM are required to reach towing speed so GPH </a:t>
            </a:r>
            <a:r>
              <a:rPr lang="en-US" sz="1800" smtClean="0">
                <a:cs typeface="Arial" charset="0"/>
              </a:rPr>
              <a:t>↓</a:t>
            </a:r>
            <a:r>
              <a:rPr lang="en-US" sz="1800" smtClean="0"/>
              <a:t>.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Fewer RPM reduces engine-service hours per hr. operated.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Reduced fuel use extends time between overhauls.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The new trawl doors are longer lasting: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/>
              <a:t>Wooden doors last 12 to 18 months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/>
              <a:t>Cambered steel doors last 7 to 8 years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HDPE webbing is also longer lasting: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/>
              <a:t>Nylon nets last 1 to 2 years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/>
              <a:t>Sapphire</a:t>
            </a:r>
            <a:r>
              <a:rPr lang="en-US" sz="1600" smtClean="0">
                <a:cs typeface="Arial" charset="0"/>
              </a:rPr>
              <a:t>® nets last </a:t>
            </a:r>
            <a:r>
              <a:rPr lang="en-US" sz="1600" smtClean="0"/>
              <a:t>3 to 4+ years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/>
              <a:t>HDPE nets do not require dipping; a huge savings!!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A skewed propeller can </a:t>
            </a:r>
            <a:r>
              <a:rPr lang="en-US" sz="2000" u="sng" smtClean="0"/>
              <a:t>further</a:t>
            </a:r>
            <a:r>
              <a:rPr lang="en-US" sz="2000" smtClean="0"/>
              <a:t> reduce fuel consumption.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</p:txBody>
      </p:sp>
      <p:pic>
        <p:nvPicPr>
          <p:cNvPr id="7" name="~PP3.WAV">
            <a:hlinkClick r:id="" action="ppaction://media"/>
          </p:cNvPr>
          <p:cNvPicPr>
            <a:picLocks noRot="1" noChangeAspect="1"/>
          </p:cNvPicPr>
          <p:nvPr>
            <a:wavAudioFile r:embed="rId1" name="~PP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911126"/>
      </p:ext>
    </p:extLst>
  </p:cSld>
  <p:clrMapOvr>
    <a:masterClrMapping/>
  </p:clrMapOvr>
  <p:transition advTm="99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Vessels Converting to Doors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Brownsville has over 100 vessels utilizing the doors</a:t>
            </a:r>
          </a:p>
          <a:p>
            <a:pPr eaLnBrk="1" hangingPunct="1">
              <a:defRPr/>
            </a:pPr>
            <a:r>
              <a:rPr lang="en-US" sz="2800" smtClean="0"/>
              <a:t>Very successful in Western Seafood Fleet in Freeport</a:t>
            </a:r>
          </a:p>
          <a:p>
            <a:pPr eaLnBrk="1" hangingPunct="1">
              <a:defRPr/>
            </a:pPr>
            <a:r>
              <a:rPr lang="en-US" sz="2800" smtClean="0"/>
              <a:t>Palacios has none</a:t>
            </a:r>
          </a:p>
          <a:p>
            <a:pPr eaLnBrk="1" hangingPunct="1">
              <a:defRPr/>
            </a:pPr>
            <a:r>
              <a:rPr lang="en-US" sz="2800" smtClean="0"/>
              <a:t>Boats with the doors are scattered throughout the Gulf</a:t>
            </a:r>
          </a:p>
          <a:p>
            <a:pPr eaLnBrk="1" hangingPunct="1">
              <a:defRPr/>
            </a:pPr>
            <a:r>
              <a:rPr lang="en-US" sz="2800" smtClean="0"/>
              <a:t>Some people can and want to make them work</a:t>
            </a:r>
          </a:p>
          <a:p>
            <a:pPr eaLnBrk="1" hangingPunct="1">
              <a:buFontTx/>
              <a:buNone/>
              <a:defRPr/>
            </a:pPr>
            <a:endParaRPr lang="en-US" sz="2800" smtClean="0"/>
          </a:p>
        </p:txBody>
      </p:sp>
      <p:pic>
        <p:nvPicPr>
          <p:cNvPr id="5" name="~PP117.WAV">
            <a:hlinkClick r:id="" action="ppaction://media"/>
          </p:cNvPr>
          <p:cNvPicPr>
            <a:picLocks noRot="1" noChangeAspect="1"/>
          </p:cNvPicPr>
          <p:nvPr>
            <a:wavAudioFile r:embed="rId1" name="~PP11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2109595"/>
      </p:ext>
    </p:extLst>
  </p:cSld>
  <p:clrMapOvr>
    <a:masterClrMapping/>
  </p:clrMapOvr>
  <p:transition advTm="56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Net monitoring equipment being adjusted on the trawls</a:t>
            </a:r>
            <a:br>
              <a:rPr lang="en-US" sz="4000" smtClean="0"/>
            </a:br>
            <a:r>
              <a:rPr lang="en-US" sz="4000" smtClean="0"/>
              <a:t>Questions? Comments?</a:t>
            </a:r>
          </a:p>
        </p:txBody>
      </p:sp>
      <p:pic>
        <p:nvPicPr>
          <p:cNvPr id="52227" name="Picture 4" descr="06-25-07_Gordo-Patrick-Beto_netmind-problems_long-vie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0" y="2209800"/>
            <a:ext cx="7543800" cy="4300538"/>
          </a:xfrm>
          <a:noFill/>
        </p:spPr>
      </p:pic>
      <p:pic>
        <p:nvPicPr>
          <p:cNvPr id="5" name="~PP3526.WAV">
            <a:hlinkClick r:id="" action="ppaction://media"/>
          </p:cNvPr>
          <p:cNvPicPr>
            <a:picLocks noRot="1" noChangeAspect="1"/>
          </p:cNvPicPr>
          <p:nvPr>
            <a:wavAudioFile r:embed="rId1" name="~PP352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43683"/>
      </p:ext>
    </p:extLst>
  </p:cSld>
  <p:clrMapOvr>
    <a:masterClrMapping/>
  </p:clrMapOvr>
  <p:transition advTm="46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Predicted Increase of </a:t>
            </a:r>
            <a:br>
              <a:rPr lang="en-US" sz="4000" smtClean="0"/>
            </a:br>
            <a:r>
              <a:rPr lang="en-US" sz="4000" smtClean="0"/>
              <a:t>Fuel Prices from 2010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2000250"/>
            <a:ext cx="8610600" cy="4857750"/>
          </a:xfrm>
          <a:noFill/>
        </p:spPr>
      </p:pic>
      <p:pic>
        <p:nvPicPr>
          <p:cNvPr id="10" name="~PP184.WAV">
            <a:hlinkClick r:id="" action="ppaction://media"/>
          </p:cNvPr>
          <p:cNvPicPr>
            <a:picLocks noRot="1" noChangeAspect="1"/>
          </p:cNvPicPr>
          <p:nvPr>
            <a:wavAudioFile r:embed="rId1" name="~PP18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554977"/>
      </p:ext>
    </p:extLst>
  </p:cSld>
  <p:clrMapOvr>
    <a:masterClrMapping/>
  </p:clrMapOvr>
  <p:transition advTm="36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New Sea Grant Gear Study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Focused upon saving fuel</a:t>
            </a:r>
          </a:p>
          <a:p>
            <a:pPr eaLnBrk="1" hangingPunct="1">
              <a:defRPr/>
            </a:pPr>
            <a:r>
              <a:rPr lang="en-US" smtClean="0"/>
              <a:t>Importantly, catch rates maintained and not diminished</a:t>
            </a:r>
          </a:p>
        </p:txBody>
      </p:sp>
      <p:pic>
        <p:nvPicPr>
          <p:cNvPr id="5" name="~PP2600.WAV">
            <a:hlinkClick r:id="" action="ppaction://media"/>
          </p:cNvPr>
          <p:cNvPicPr>
            <a:picLocks noRot="1" noChangeAspect="1"/>
          </p:cNvPicPr>
          <p:nvPr>
            <a:wavAudioFile r:embed="rId1" name="~PP260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687622"/>
      </p:ext>
    </p:extLst>
  </p:cSld>
  <p:clrMapOvr>
    <a:masterClrMapping/>
  </p:clrMapOvr>
  <p:transition advTm="31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5540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mtClean="0"/>
              <a:t>New Doors 50% Smaller than Traditional Wooden Ones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229600" cy="4906963"/>
          </a:xfrm>
        </p:spPr>
        <p:txBody>
          <a:bodyPr/>
          <a:lstStyle/>
          <a:p>
            <a:pPr lvl="1" eaLnBrk="1" hangingPunct="1">
              <a:defRPr/>
            </a:pPr>
            <a:endParaRPr lang="en-US" baseline="30000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8" name="Picture 4" descr="door_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716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685800" y="1295400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~PP3355.WAV">
            <a:hlinkClick r:id="" action="ppaction://media"/>
          </p:cNvPr>
          <p:cNvPicPr>
            <a:picLocks noRot="1" noChangeAspect="1"/>
          </p:cNvPicPr>
          <p:nvPr>
            <a:wavAudioFile r:embed="rId1" name="~PP335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5217966"/>
      </p:ext>
    </p:extLst>
  </p:cSld>
  <p:clrMapOvr>
    <a:masterClrMapping/>
  </p:clrMapOvr>
  <p:transition advTm="20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Cambered, Vented Doors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Doors are designed like a horizontal airplane wing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Do not spread with large angle of attack like traditional doors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Vents and curvature of the doors force them to open.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Think of air over an airplane wing.  Doors work much the same but with water.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mtClean="0"/>
          </a:p>
        </p:txBody>
      </p:sp>
      <p:pic>
        <p:nvPicPr>
          <p:cNvPr id="25" name="~PP1432.WAV">
            <a:hlinkClick r:id="" action="ppaction://media"/>
          </p:cNvPr>
          <p:cNvPicPr>
            <a:picLocks noRot="1" noChangeAspect="1"/>
          </p:cNvPicPr>
          <p:nvPr>
            <a:wavAudioFile r:embed="rId1" name="~PP143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9168251"/>
      </p:ext>
    </p:extLst>
  </p:cSld>
  <p:clrMapOvr>
    <a:masterClrMapping/>
  </p:clrMapOvr>
  <p:transition advTm="3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 Gear Modifications from Sea Trials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Original experimental doors with curved shoes (oval doors)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Curved “shoes” were replaced with flat ones to lower the lead line and tickler chain attachment points.</a:t>
            </a:r>
            <a:br>
              <a:rPr lang="en-US" smtClean="0"/>
            </a:br>
            <a:endParaRPr lang="en-US" smtClean="0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-228600" y="762000"/>
            <a:ext cx="76200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7" name="Picture 5" descr="in-tight_polyice-at-block-no-na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0400"/>
            <a:ext cx="40386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86075" y="5726113"/>
            <a:ext cx="1497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200" b="1">
                <a:solidFill>
                  <a:prstClr val="white"/>
                </a:solidFill>
                <a:latin typeface="Arial" charset="0"/>
              </a:rPr>
              <a:t>“Curved” Shoe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3124200" y="5486400"/>
            <a:ext cx="26987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3320" name="Picture 8" descr="Nep_0605 1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200400"/>
            <a:ext cx="381000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477000" y="502920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b="1">
                <a:solidFill>
                  <a:prstClr val="white"/>
                </a:solidFill>
                <a:latin typeface="Arial" charset="0"/>
              </a:rPr>
              <a:t>“After-market”, Flat Shoe</a:t>
            </a:r>
            <a:endParaRPr lang="en-US" sz="1200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6019800" y="53340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~PP79.WAV">
            <a:hlinkClick r:id="" action="ppaction://media"/>
          </p:cNvPr>
          <p:cNvPicPr>
            <a:picLocks noRot="1" noChangeAspect="1"/>
          </p:cNvPicPr>
          <p:nvPr>
            <a:wavAudioFile r:embed="rId1" name="~PP79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6963" y="6430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80561"/>
      </p:ext>
    </p:extLst>
  </p:cSld>
  <p:clrMapOvr>
    <a:masterClrMapping/>
  </p:clrMapOvr>
  <p:transition advTm="3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2448</Words>
  <Application>Microsoft Office PowerPoint</Application>
  <PresentationFormat>On-screen Show (4:3)</PresentationFormat>
  <Paragraphs>343</Paragraphs>
  <Slides>47</Slides>
  <Notes>47</Notes>
  <HiddenSlides>0</HiddenSlides>
  <MMClips>47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1_Office Theme</vt:lpstr>
      <vt:lpstr>Office Theme</vt:lpstr>
      <vt:lpstr>2_Office Theme</vt:lpstr>
      <vt:lpstr>3_Office Theme</vt:lpstr>
      <vt:lpstr>5_Office Theme</vt:lpstr>
      <vt:lpstr>6_Office Theme</vt:lpstr>
      <vt:lpstr>Advances in Shrimp Gear Technology </vt:lpstr>
      <vt:lpstr>Shrimp Gear and Equipment Has Evolved over the Decades</vt:lpstr>
      <vt:lpstr>Vessel and Gear Chances Mostly Directed Toward Higher Shrimp Catches</vt:lpstr>
      <vt:lpstr>Long Run Outlook for Fuel</vt:lpstr>
      <vt:lpstr>Predicted Increase of  Fuel Prices from 2010</vt:lpstr>
      <vt:lpstr>New Sea Grant Gear Study</vt:lpstr>
      <vt:lpstr>New Doors 50% Smaller than Traditional Wooden Ones</vt:lpstr>
      <vt:lpstr>Cambered, Vented Doors</vt:lpstr>
      <vt:lpstr> Gear Modifications from Sea Trials </vt:lpstr>
      <vt:lpstr>Many bugs had to be worked out</vt:lpstr>
      <vt:lpstr>Two Views of the Buoyancy-tank Sled in a Double-rigged Trawl System</vt:lpstr>
      <vt:lpstr>Current Dummy Door</vt:lpstr>
      <vt:lpstr>Modified Door Bridle Array</vt:lpstr>
      <vt:lpstr>Door Chain Bridle</vt:lpstr>
      <vt:lpstr>First Formal Production Tests</vt:lpstr>
      <vt:lpstr>Grants Received to Rig Out Vessels throughout the Gulf</vt:lpstr>
      <vt:lpstr>Equipment Provided for Each Vessel</vt:lpstr>
      <vt:lpstr>Fuel Flow Meter</vt:lpstr>
      <vt:lpstr>Sapphire Webbing</vt:lpstr>
      <vt:lpstr>Why Sapphire Netting??</vt:lpstr>
      <vt:lpstr>Why Sapphire Webbing??</vt:lpstr>
      <vt:lpstr>Twine Size Advantages</vt:lpstr>
      <vt:lpstr>Fuel Savings from Sapphire</vt:lpstr>
      <vt:lpstr>PowerPoint Presentation</vt:lpstr>
      <vt:lpstr>On Board Technical Assistance was Provided</vt:lpstr>
      <vt:lpstr>East Coast  Efforts</vt:lpstr>
      <vt:lpstr>East Coast Effort</vt:lpstr>
      <vt:lpstr>Fuel Savings Impressive</vt:lpstr>
      <vt:lpstr>Some Examples of Fuel Savings</vt:lpstr>
      <vt:lpstr>Reductions in rpm</vt:lpstr>
      <vt:lpstr>Reductions in rpm</vt:lpstr>
      <vt:lpstr>Single Trawl Array</vt:lpstr>
      <vt:lpstr>Areas Tested</vt:lpstr>
      <vt:lpstr>What About Smaller Boats?</vt:lpstr>
      <vt:lpstr>Potential Door for Smaller Nets</vt:lpstr>
      <vt:lpstr>A Limited Propeller Study Was  Conducted by Sea Grant</vt:lpstr>
      <vt:lpstr> Comparing Efficiency of “Nozzled” Kaplan and Skewed Propellers </vt:lpstr>
      <vt:lpstr>The Skewed Propeller</vt:lpstr>
      <vt:lpstr>Skewed Wheel Results</vt:lpstr>
      <vt:lpstr>Important</vt:lpstr>
      <vt:lpstr>Gallons of Fuel Used Before Costs Of New Doors and Webbing Are  Recouped at Various Diesel Prices and Fuel Reduction Rates</vt:lpstr>
      <vt:lpstr>At $3.00 diesel cost, the following amount of gallons need to be utilized in order to recoup cost of the new gear in Haby’s Gulf Study </vt:lpstr>
      <vt:lpstr>Data From a Smaller Vessel</vt:lpstr>
      <vt:lpstr>Data From a Smaller Vessel</vt:lpstr>
      <vt:lpstr>Some Additional Expectations to be Derived from Utilizing the Gear</vt:lpstr>
      <vt:lpstr>Vessels Converting to Doors</vt:lpstr>
      <vt:lpstr>Net monitoring equipment being adjusted on the trawls Questions?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Shrimp Gear Technology</dc:title>
  <dc:creator>Julie</dc:creator>
  <cp:lastModifiedBy>mdufou1</cp:lastModifiedBy>
  <cp:revision>8</cp:revision>
  <cp:lastPrinted>2011-03-26T15:38:46Z</cp:lastPrinted>
  <dcterms:created xsi:type="dcterms:W3CDTF">2011-03-26T15:14:44Z</dcterms:created>
  <dcterms:modified xsi:type="dcterms:W3CDTF">2011-04-27T15:35:43Z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