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12192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C4484D8-C748-4074-B2C4-7EB614EE25D4}">
  <a:tblStyle styleId="{CC4484D8-C748-4074-B2C4-7EB614EE25D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962400" cy="344091"/>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5179484" y="0"/>
            <a:ext cx="3962400" cy="344091"/>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914400" y="3300412"/>
            <a:ext cx="7315200" cy="2700338"/>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6513910"/>
            <a:ext cx="3962400" cy="34409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ebaccess.berkeley.edu/resources/assistive-technology" TargetMode="External"/><Relationship Id="rId3" Type="http://schemas.openxmlformats.org/officeDocument/2006/relationships/hyperlink" Target="https://webaim.org/articles/motor/assistive"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ebaim.org/articles/laws/usa/rehab" TargetMode="External"/><Relationship Id="rId3" Type="http://schemas.openxmlformats.org/officeDocument/2006/relationships/hyperlink" Target="https://www.usg.edu/siteinfo/higher_education_the_americans_with_disabilities_act_and_section_508" TargetMode="External"/><Relationship Id="rId4" Type="http://schemas.openxmlformats.org/officeDocument/2006/relationships/hyperlink" Target="https://www.access-board.gov/guidelines-and-standards/communications-and-it/about-the-section-508-standards" TargetMode="External"/><Relationship Id="rId5" Type="http://schemas.openxmlformats.org/officeDocument/2006/relationships/hyperlink" Target="https://www.washington.edu/accessibility/requirements/standards/"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w3.org/WAI/intro/aria)" TargetMode="Externa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Shape 154"/>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u="sng">
                <a:solidFill>
                  <a:schemeClr val="hlink"/>
                </a:solidFill>
                <a:hlinkClick r:id="rId2"/>
              </a:rPr>
              <a:t>https://webaccess.berkeley.edu/resources/assistive-technology</a:t>
            </a:r>
            <a:r>
              <a:rPr lang="en-US"/>
              <a:t>, </a:t>
            </a:r>
            <a:r>
              <a:rPr lang="en-US" u="sng">
                <a:solidFill>
                  <a:schemeClr val="hlink"/>
                </a:solidFill>
                <a:hlinkClick r:id="rId3"/>
              </a:rPr>
              <a:t>https://webaim.org/articles/motor/assistive</a:t>
            </a:r>
            <a:endParaRPr/>
          </a:p>
          <a:p>
            <a:pPr indent="-152400" lvl="1" marL="685800" rtl="0">
              <a:lnSpc>
                <a:spcPct val="90000"/>
              </a:lnSpc>
              <a:spcBef>
                <a:spcPts val="500"/>
              </a:spcBef>
              <a:spcAft>
                <a:spcPts val="0"/>
              </a:spcAft>
              <a:buClr>
                <a:schemeClr val="dk1"/>
              </a:buClr>
              <a:buSzPts val="1200"/>
              <a:buChar char="•"/>
            </a:pPr>
            <a:r>
              <a:rPr lang="en-US"/>
              <a:t>Screen readers</a:t>
            </a:r>
            <a:endParaRPr/>
          </a:p>
          <a:p>
            <a:pPr indent="-152400" lvl="1" marL="685800" rtl="0">
              <a:lnSpc>
                <a:spcPct val="90000"/>
              </a:lnSpc>
              <a:spcBef>
                <a:spcPts val="500"/>
              </a:spcBef>
              <a:spcAft>
                <a:spcPts val="0"/>
              </a:spcAft>
              <a:buClr>
                <a:schemeClr val="dk1"/>
              </a:buClr>
              <a:buSzPts val="1200"/>
              <a:buChar char="•"/>
            </a:pPr>
            <a:r>
              <a:rPr lang="en-US"/>
              <a:t>Screen magnification software</a:t>
            </a:r>
            <a:endParaRPr/>
          </a:p>
          <a:p>
            <a:pPr indent="-152400" lvl="1" marL="685800" rtl="0">
              <a:lnSpc>
                <a:spcPct val="90000"/>
              </a:lnSpc>
              <a:spcBef>
                <a:spcPts val="500"/>
              </a:spcBef>
              <a:spcAft>
                <a:spcPts val="0"/>
              </a:spcAft>
              <a:buClr>
                <a:schemeClr val="dk1"/>
              </a:buClr>
              <a:buSzPts val="1200"/>
              <a:buChar char="•"/>
            </a:pPr>
            <a:r>
              <a:rPr lang="en-US"/>
              <a:t>Text readers</a:t>
            </a:r>
            <a:endParaRPr/>
          </a:p>
          <a:p>
            <a:pPr indent="-152400" lvl="1" marL="685800" rtl="0">
              <a:lnSpc>
                <a:spcPct val="90000"/>
              </a:lnSpc>
              <a:spcBef>
                <a:spcPts val="500"/>
              </a:spcBef>
              <a:spcAft>
                <a:spcPts val="0"/>
              </a:spcAft>
              <a:buClr>
                <a:schemeClr val="dk1"/>
              </a:buClr>
              <a:buSzPts val="1200"/>
              <a:buChar char="•"/>
            </a:pPr>
            <a:r>
              <a:rPr lang="en-US"/>
              <a:t>Speech input software</a:t>
            </a:r>
            <a:endParaRPr/>
          </a:p>
          <a:p>
            <a:pPr indent="-152400" lvl="1" marL="685800" rtl="0">
              <a:lnSpc>
                <a:spcPct val="90000"/>
              </a:lnSpc>
              <a:spcBef>
                <a:spcPts val="500"/>
              </a:spcBef>
              <a:spcAft>
                <a:spcPts val="0"/>
              </a:spcAft>
              <a:buClr>
                <a:schemeClr val="dk1"/>
              </a:buClr>
              <a:buSzPts val="1200"/>
              <a:buChar char="•"/>
            </a:pPr>
            <a:r>
              <a:rPr lang="en-US"/>
              <a:t>Alternate input devices</a:t>
            </a:r>
            <a:endParaRPr/>
          </a:p>
          <a:p>
            <a:pPr indent="-152400" lvl="1" marL="685800" rtl="0">
              <a:lnSpc>
                <a:spcPct val="90000"/>
              </a:lnSpc>
              <a:spcBef>
                <a:spcPts val="500"/>
              </a:spcBef>
              <a:spcAft>
                <a:spcPts val="0"/>
              </a:spcAft>
              <a:buClr>
                <a:schemeClr val="dk1"/>
              </a:buClr>
              <a:buSzPts val="1200"/>
              <a:buChar char="•"/>
            </a:pPr>
            <a:r>
              <a:rPr lang="en-US"/>
              <a:t>Keyboard only</a:t>
            </a:r>
            <a:endParaRPr/>
          </a:p>
          <a:p>
            <a:pPr indent="-152400" lvl="1" marL="685800" rtl="0">
              <a:lnSpc>
                <a:spcPct val="90000"/>
              </a:lnSpc>
              <a:spcBef>
                <a:spcPts val="500"/>
              </a:spcBef>
              <a:spcAft>
                <a:spcPts val="0"/>
              </a:spcAft>
              <a:buClr>
                <a:schemeClr val="dk1"/>
              </a:buClr>
              <a:buSzPts val="1200"/>
              <a:buChar char="•"/>
            </a:pPr>
            <a:r>
              <a:rPr lang="en-US"/>
              <a:t>Adaptive keyboard</a:t>
            </a:r>
            <a:endParaRPr/>
          </a:p>
          <a:p>
            <a:pPr indent="-152400" lvl="1" marL="685800" rtl="0">
              <a:lnSpc>
                <a:spcPct val="90000"/>
              </a:lnSpc>
              <a:spcBef>
                <a:spcPts val="500"/>
              </a:spcBef>
              <a:spcAft>
                <a:spcPts val="0"/>
              </a:spcAft>
              <a:buClr>
                <a:schemeClr val="dk1"/>
              </a:buClr>
              <a:buSzPts val="1200"/>
              <a:buChar char="•"/>
            </a:pPr>
            <a:r>
              <a:rPr lang="en-US"/>
              <a:t>More</a:t>
            </a:r>
            <a:endParaRPr/>
          </a:p>
        </p:txBody>
      </p:sp>
      <p:sp>
        <p:nvSpPr>
          <p:cNvPr id="155" name="Shape 155"/>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1" name="Shape 181"/>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Shape 188"/>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https://www.washington.edu/accessibility/managing/</a:t>
            </a:r>
            <a:endParaRPr b="0" i="0" sz="1200" u="none" cap="none" strike="noStrike">
              <a:solidFill>
                <a:schemeClr val="dk1"/>
              </a:solidFill>
              <a:latin typeface="Calibri"/>
              <a:ea typeface="Calibri"/>
              <a:cs typeface="Calibri"/>
              <a:sym typeface="Calibri"/>
            </a:endParaRPr>
          </a:p>
        </p:txBody>
      </p:sp>
      <p:sp>
        <p:nvSpPr>
          <p:cNvPr id="189" name="Shape 189"/>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Shape 196"/>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317500" lvl="0" marL="457200" marR="0" rtl="0" algn="l">
              <a:spcBef>
                <a:spcPts val="0"/>
              </a:spcBef>
              <a:spcAft>
                <a:spcPts val="0"/>
              </a:spcAft>
              <a:buSzPts val="1400"/>
              <a:buChar char="●"/>
            </a:pPr>
            <a:r>
              <a:rPr lang="en-US"/>
              <a:t>non classified  - age, not diagnosed, etc.</a:t>
            </a:r>
            <a:endParaRPr/>
          </a:p>
        </p:txBody>
      </p:sp>
      <p:sp>
        <p:nvSpPr>
          <p:cNvPr id="197" name="Shape 197"/>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Shape 204"/>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05" name="Shape 205"/>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2" name="Shape 212"/>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Shape 219"/>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20" name="Shape 220"/>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Shape 227"/>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317500" lvl="0" marL="457200" marR="0" rtl="0" algn="l">
              <a:spcBef>
                <a:spcPts val="0"/>
              </a:spcBef>
              <a:spcAft>
                <a:spcPts val="0"/>
              </a:spcAft>
              <a:buSzPts val="1400"/>
              <a:buChar char="●"/>
            </a:pPr>
            <a:r>
              <a:rPr lang="en-US" u="sng">
                <a:solidFill>
                  <a:schemeClr val="hlink"/>
                </a:solidFill>
                <a:hlinkClick r:id="rId2"/>
              </a:rPr>
              <a:t>https://webaim.org/articles/laws/usa/rehab</a:t>
            </a:r>
            <a:endParaRPr/>
          </a:p>
          <a:p>
            <a:pPr indent="-317500" lvl="0" marL="457200" marR="0" rtl="0" algn="l">
              <a:spcBef>
                <a:spcPts val="0"/>
              </a:spcBef>
              <a:spcAft>
                <a:spcPts val="0"/>
              </a:spcAft>
              <a:buSzPts val="1400"/>
              <a:buChar char="●"/>
            </a:pPr>
            <a:r>
              <a:rPr lang="en-US" u="sng">
                <a:solidFill>
                  <a:schemeClr val="hlink"/>
                </a:solidFill>
                <a:hlinkClick r:id="rId3"/>
              </a:rPr>
              <a:t>https://www.usg.edu/siteinfo/higher_education_the_americans_with_disabilities_act_and_section_508</a:t>
            </a:r>
            <a:endParaRPr/>
          </a:p>
          <a:p>
            <a:pPr indent="-317500" lvl="0" marL="457200" marR="0" rtl="0" algn="l">
              <a:spcBef>
                <a:spcPts val="0"/>
              </a:spcBef>
              <a:spcAft>
                <a:spcPts val="0"/>
              </a:spcAft>
              <a:buSzPts val="1400"/>
              <a:buChar char="●"/>
            </a:pPr>
            <a:r>
              <a:rPr lang="en-US" u="sng">
                <a:solidFill>
                  <a:schemeClr val="hlink"/>
                </a:solidFill>
                <a:hlinkClick r:id="rId4"/>
              </a:rPr>
              <a:t>https://www.access-board.gov/guidelines-and-standards/communications-and-it/about-the-section-508-standards</a:t>
            </a:r>
            <a:endParaRPr/>
          </a:p>
          <a:p>
            <a:pPr indent="-317500" lvl="0" marL="457200" marR="0" rtl="0" algn="l">
              <a:spcBef>
                <a:spcPts val="0"/>
              </a:spcBef>
              <a:spcAft>
                <a:spcPts val="0"/>
              </a:spcAft>
              <a:buSzPts val="1400"/>
              <a:buChar char="●"/>
            </a:pPr>
            <a:r>
              <a:rPr lang="en-US" u="sng">
                <a:solidFill>
                  <a:schemeClr val="hlink"/>
                </a:solidFill>
                <a:hlinkClick r:id="rId5"/>
              </a:rPr>
              <a:t>https://www.washington.edu/accessibility/requirements/standards/</a:t>
            </a:r>
            <a:endParaRPr/>
          </a:p>
          <a:p>
            <a:pPr indent="-317500" lvl="0" marL="457200" marR="0" rtl="0" algn="l">
              <a:spcBef>
                <a:spcPts val="0"/>
              </a:spcBef>
              <a:spcAft>
                <a:spcPts val="0"/>
              </a:spcAft>
              <a:buSzPts val="1400"/>
              <a:buChar char="●"/>
            </a:pPr>
            <a:r>
              <a:t/>
            </a:r>
            <a:endParaRPr/>
          </a:p>
        </p:txBody>
      </p:sp>
      <p:sp>
        <p:nvSpPr>
          <p:cNvPr id="228" name="Shape 228"/>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Shape 235"/>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36" name="Shape 236"/>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3" name="Shape 243"/>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914400" y="3300412"/>
            <a:ext cx="7315200" cy="2700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93" name="Shape 93"/>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51" name="Shape 251"/>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Shape 258"/>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59" name="Shape 259"/>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Shape 266"/>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67" name="Shape 267"/>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4" name="Shape 274"/>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75" name="Shape 275"/>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82" name="Shape 282"/>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Shape 289"/>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90" name="Shape 290"/>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Shape 297"/>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98" name="Shape 298"/>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Shape 305"/>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06" name="Shape 306"/>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Shape 313"/>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14" name="Shape 314"/>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21" name="Shape 321"/>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Shape 100"/>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a:p>
        </p:txBody>
      </p:sp>
      <p:sp>
        <p:nvSpPr>
          <p:cNvPr id="101" name="Shape 101"/>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8" name="Shape 328"/>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29" name="Shape 329"/>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Shape 335"/>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6" name="Shape 336"/>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Add examples</a:t>
            </a:r>
            <a:endParaRPr/>
          </a:p>
          <a:p>
            <a:pPr indent="-317500" lvl="0" marL="457200" marR="0" rtl="0" algn="l">
              <a:spcBef>
                <a:spcPts val="0"/>
              </a:spcBef>
              <a:spcAft>
                <a:spcPts val="0"/>
              </a:spcAft>
              <a:buSzPts val="1400"/>
              <a:buChar char="●"/>
            </a:pPr>
            <a:r>
              <a:rPr lang="en-US"/>
              <a:t>Perceivable - images</a:t>
            </a:r>
            <a:endParaRPr/>
          </a:p>
          <a:p>
            <a:pPr indent="-317500" lvl="0" marL="457200" marR="0" rtl="0" algn="l">
              <a:spcBef>
                <a:spcPts val="0"/>
              </a:spcBef>
              <a:spcAft>
                <a:spcPts val="0"/>
              </a:spcAft>
              <a:buSzPts val="1400"/>
              <a:buChar char="●"/>
            </a:pPr>
            <a:r>
              <a:rPr lang="en-US"/>
              <a:t>Operable - keyboard navigable </a:t>
            </a:r>
            <a:endParaRPr/>
          </a:p>
        </p:txBody>
      </p:sp>
      <p:sp>
        <p:nvSpPr>
          <p:cNvPr id="337" name="Shape 337"/>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4" name="Shape 344"/>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chemeClr val="dk1"/>
              </a:buClr>
              <a:buFont typeface="Arial"/>
              <a:buNone/>
            </a:pPr>
            <a:r>
              <a:rPr lang="en-US"/>
              <a:t>Add examples</a:t>
            </a:r>
            <a:endParaRPr/>
          </a:p>
          <a:p>
            <a:pPr indent="-317500" lvl="0" marL="457200" rtl="0">
              <a:spcBef>
                <a:spcPts val="0"/>
              </a:spcBef>
              <a:spcAft>
                <a:spcPts val="0"/>
              </a:spcAft>
              <a:buClr>
                <a:schemeClr val="dk1"/>
              </a:buClr>
              <a:buSzPts val="1400"/>
              <a:buChar char="●"/>
            </a:pPr>
            <a:r>
              <a:rPr lang="en-US"/>
              <a:t>Understandable - consistency, organization</a:t>
            </a:r>
            <a:endParaRPr/>
          </a:p>
          <a:p>
            <a:pPr indent="-317500" lvl="0" marL="457200" rtl="0">
              <a:spcBef>
                <a:spcPts val="0"/>
              </a:spcBef>
              <a:spcAft>
                <a:spcPts val="0"/>
              </a:spcAft>
              <a:buClr>
                <a:schemeClr val="dk1"/>
              </a:buClr>
              <a:buSzPts val="1400"/>
              <a:buChar char="●"/>
            </a:pPr>
            <a:r>
              <a:rPr lang="en-US"/>
              <a:t>Robust - </a:t>
            </a:r>
            <a:r>
              <a:rPr lang="en-US">
                <a:solidFill>
                  <a:srgbClr val="333333"/>
                </a:solidFill>
                <a:latin typeface="Arial"/>
                <a:ea typeface="Arial"/>
                <a:cs typeface="Arial"/>
                <a:sym typeface="Arial"/>
              </a:rPr>
              <a:t>Not everyone uses the same technologies now, nor will they in the future. People use different operating systems, different browsers, and different versions of browsers. Some people have advanced features enabled. Others have these features turned off. Some people are early adopters of new technologies. Others are slow to adapt to the rapidly-changing currents in the flow of technological advances.</a:t>
            </a:r>
            <a:endParaRPr>
              <a:solidFill>
                <a:srgbClr val="333333"/>
              </a:solidFill>
              <a:latin typeface="Arial"/>
              <a:ea typeface="Arial"/>
              <a:cs typeface="Arial"/>
              <a:sym typeface="Arial"/>
            </a:endParaRPr>
          </a:p>
          <a:p>
            <a:pPr indent="-317500" lvl="0" marL="457200" rtl="0">
              <a:lnSpc>
                <a:spcPct val="150000"/>
              </a:lnSpc>
              <a:spcBef>
                <a:spcPts val="0"/>
              </a:spcBef>
              <a:spcAft>
                <a:spcPts val="0"/>
              </a:spcAft>
              <a:buClr>
                <a:schemeClr val="dk1"/>
              </a:buClr>
              <a:buSzPts val="1400"/>
              <a:buChar char="●"/>
            </a:pPr>
            <a:r>
              <a:rPr lang="en-US">
                <a:solidFill>
                  <a:srgbClr val="333333"/>
                </a:solidFill>
                <a:latin typeface="Arial"/>
                <a:ea typeface="Arial"/>
                <a:cs typeface="Arial"/>
                <a:sym typeface="Arial"/>
              </a:rPr>
              <a:t>Despite the differences between users and the technologies they use, they all expect the web to work. </a:t>
            </a:r>
            <a:endParaRPr>
              <a:solidFill>
                <a:srgbClr val="333333"/>
              </a:solidFill>
              <a:latin typeface="Arial"/>
              <a:ea typeface="Arial"/>
              <a:cs typeface="Arial"/>
              <a:sym typeface="Arial"/>
            </a:endParaRPr>
          </a:p>
          <a:p>
            <a:pPr indent="0" lvl="0" marL="0" rtl="0">
              <a:spcBef>
                <a:spcPts val="0"/>
              </a:spcBef>
              <a:spcAft>
                <a:spcPts val="0"/>
              </a:spcAft>
              <a:buNone/>
            </a:pPr>
            <a:r>
              <a:t/>
            </a:r>
            <a:endParaRPr/>
          </a:p>
        </p:txBody>
      </p:sp>
      <p:sp>
        <p:nvSpPr>
          <p:cNvPr id="345" name="Shape 345"/>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Shape 351"/>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2" name="Shape 352"/>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152400" lvl="1" marL="685800" rtl="0">
              <a:lnSpc>
                <a:spcPct val="90000"/>
              </a:lnSpc>
              <a:spcBef>
                <a:spcPts val="500"/>
              </a:spcBef>
              <a:spcAft>
                <a:spcPts val="0"/>
              </a:spcAft>
              <a:buClr>
                <a:schemeClr val="dk1"/>
              </a:buClr>
              <a:buSzPts val="1200"/>
              <a:buChar char="•"/>
            </a:pPr>
            <a:r>
              <a:rPr lang="en-US" u="sng">
                <a:solidFill>
                  <a:schemeClr val="hlink"/>
                </a:solidFill>
                <a:hlinkClick r:id="rId2"/>
              </a:rPr>
              <a:t>https://www.w3.org/WAI/intro/aria</a:t>
            </a:r>
            <a:endParaRPr b="0" i="0" u="none" cap="none" strike="noStrike">
              <a:solidFill>
                <a:schemeClr val="dk1"/>
              </a:solidFill>
              <a:latin typeface="Calibri"/>
              <a:ea typeface="Calibri"/>
              <a:cs typeface="Calibri"/>
              <a:sym typeface="Calibri"/>
            </a:endParaRPr>
          </a:p>
        </p:txBody>
      </p:sp>
      <p:sp>
        <p:nvSpPr>
          <p:cNvPr id="353" name="Shape 353"/>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8" name="Shape 358"/>
        <p:cNvGrpSpPr/>
        <p:nvPr/>
      </p:nvGrpSpPr>
      <p:grpSpPr>
        <a:xfrm>
          <a:off x="0" y="0"/>
          <a:ext cx="0" cy="0"/>
          <a:chOff x="0" y="0"/>
          <a:chExt cx="0" cy="0"/>
        </a:xfrm>
      </p:grpSpPr>
      <p:sp>
        <p:nvSpPr>
          <p:cNvPr id="359" name="Shape 359"/>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60" name="Shape 360"/>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Shape 366"/>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7" name="Shape 367"/>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Financial implication</a:t>
            </a:r>
            <a:endParaRPr/>
          </a:p>
          <a:p>
            <a:pPr indent="0" lvl="0" marL="0" marR="0" rtl="0" algn="l">
              <a:spcBef>
                <a:spcPts val="0"/>
              </a:spcBef>
              <a:spcAft>
                <a:spcPts val="0"/>
              </a:spcAft>
              <a:buNone/>
            </a:pPr>
            <a:r>
              <a:t/>
            </a:r>
            <a:endParaRPr/>
          </a:p>
        </p:txBody>
      </p:sp>
      <p:sp>
        <p:nvSpPr>
          <p:cNvPr id="368" name="Shape 368"/>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Shape 374"/>
          <p:cNvSpPr txBox="1"/>
          <p:nvPr>
            <p:ph idx="1" type="body"/>
          </p:nvPr>
        </p:nvSpPr>
        <p:spPr>
          <a:xfrm>
            <a:off x="914400" y="3300412"/>
            <a:ext cx="7315200" cy="2700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375" name="Shape 375"/>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Shape 381"/>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2" name="Shape 382"/>
          <p:cNvSpPr txBox="1"/>
          <p:nvPr>
            <p:ph idx="1" type="body"/>
          </p:nvPr>
        </p:nvSpPr>
        <p:spPr>
          <a:xfrm>
            <a:off x="914400" y="3300412"/>
            <a:ext cx="7315200" cy="27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83" name="Shape 383"/>
          <p:cNvSpPr txBox="1"/>
          <p:nvPr>
            <p:ph idx="12" type="sldNum"/>
          </p:nvPr>
        </p:nvSpPr>
        <p:spPr>
          <a:xfrm>
            <a:off x="5179484" y="6513910"/>
            <a:ext cx="3962400" cy="3441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Shape 389"/>
          <p:cNvSpPr/>
          <p:nvPr>
            <p:ph idx="2" type="sldImg"/>
          </p:nvPr>
        </p:nvSpPr>
        <p:spPr>
          <a:xfrm>
            <a:off x="2514600" y="857250"/>
            <a:ext cx="4114800" cy="2314500"/>
          </a:xfrm>
          <a:custGeom>
            <a:pathLst>
              <a:path extrusionOk="0" h="120000" w="120000">
                <a:moveTo>
                  <a:pt x="0" y="0"/>
                </a:moveTo>
                <a:lnTo>
                  <a:pt x="120000" y="0"/>
                </a:lnTo>
                <a:lnTo>
                  <a:pt x="120000" y="120000"/>
                </a:lnTo>
                <a:lnTo>
                  <a:pt x="0" y="120000"/>
                </a:lnTo>
                <a:close/>
              </a:path>
            </a:pathLst>
          </a:custGeom>
        </p:spPr>
      </p:sp>
      <p:sp>
        <p:nvSpPr>
          <p:cNvPr id="390" name="Shape 390"/>
          <p:cNvSpPr txBox="1"/>
          <p:nvPr>
            <p:ph idx="1" type="body"/>
          </p:nvPr>
        </p:nvSpPr>
        <p:spPr>
          <a:xfrm>
            <a:off x="914400" y="3300412"/>
            <a:ext cx="7315200" cy="2700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91" name="Shape 391"/>
          <p:cNvSpPr txBox="1"/>
          <p:nvPr>
            <p:ph idx="12" type="sldNum"/>
          </p:nvPr>
        </p:nvSpPr>
        <p:spPr>
          <a:xfrm>
            <a:off x="5179484" y="6513910"/>
            <a:ext cx="3962400" cy="3441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Shape 115"/>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rtl="0">
              <a:lnSpc>
                <a:spcPct val="90000"/>
              </a:lnSpc>
              <a:spcBef>
                <a:spcPts val="500"/>
              </a:spcBef>
              <a:spcAft>
                <a:spcPts val="0"/>
              </a:spcAft>
              <a:buNone/>
            </a:pPr>
            <a:r>
              <a:rPr lang="en-US"/>
              <a:t>Discuss complaint a little more in depth here</a:t>
            </a:r>
            <a:endParaRPr/>
          </a:p>
          <a:p>
            <a:pPr indent="0" lvl="0" marL="0" rtl="0">
              <a:lnSpc>
                <a:spcPct val="90000"/>
              </a:lnSpc>
              <a:spcBef>
                <a:spcPts val="500"/>
              </a:spcBef>
              <a:spcAft>
                <a:spcPts val="0"/>
              </a:spcAft>
              <a:buNone/>
            </a:pPr>
            <a:r>
              <a:rPr lang="en-US"/>
              <a:t>Updating policies and procedures to include online accessibility</a:t>
            </a:r>
            <a:endParaRPr/>
          </a:p>
          <a:p>
            <a:pPr indent="0" lvl="0" marL="0" rtl="0">
              <a:lnSpc>
                <a:spcPct val="90000"/>
              </a:lnSpc>
              <a:spcBef>
                <a:spcPts val="500"/>
              </a:spcBef>
              <a:spcAft>
                <a:spcPts val="0"/>
              </a:spcAft>
              <a:buNone/>
            </a:pPr>
            <a:r>
              <a:rPr lang="en-US"/>
              <a:t>Provide accessibility training to appropriate LSU community members</a:t>
            </a:r>
            <a:endParaRPr/>
          </a:p>
          <a:p>
            <a:pPr indent="0" lvl="0" marL="0" rtl="0">
              <a:lnSpc>
                <a:spcPct val="90000"/>
              </a:lnSpc>
              <a:spcBef>
                <a:spcPts val="500"/>
              </a:spcBef>
              <a:spcAft>
                <a:spcPts val="0"/>
              </a:spcAft>
              <a:buNone/>
            </a:pPr>
            <a:r>
              <a:rPr lang="en-US"/>
              <a:t>Determining remedies and reporting</a:t>
            </a:r>
            <a:endParaRPr/>
          </a:p>
          <a:p>
            <a:pPr indent="0" lvl="0" marL="0" rtl="0">
              <a:lnSpc>
                <a:spcPct val="90000"/>
              </a:lnSpc>
              <a:spcBef>
                <a:spcPts val="500"/>
              </a:spcBef>
              <a:spcAft>
                <a:spcPts val="0"/>
              </a:spcAft>
              <a:buNone/>
            </a:pPr>
            <a:r>
              <a:rPr lang="en-US"/>
              <a:t>Managing ongoing evaluation</a:t>
            </a:r>
            <a:endParaRPr/>
          </a:p>
          <a:p>
            <a:pPr indent="0" lvl="0" marL="0" marR="0" rtl="0" algn="l">
              <a:spcBef>
                <a:spcPts val="0"/>
              </a:spcBef>
              <a:spcAft>
                <a:spcPts val="0"/>
              </a:spcAft>
              <a:buNone/>
            </a:pPr>
            <a:r>
              <a:t/>
            </a:r>
            <a:endParaRPr/>
          </a:p>
        </p:txBody>
      </p:sp>
      <p:sp>
        <p:nvSpPr>
          <p:cNvPr id="116" name="Shape 116"/>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Shape 123"/>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24" name="Shape 124"/>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914400" y="3300412"/>
            <a:ext cx="7315200" cy="2700338"/>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1" name="Shape 131"/>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Shape 138"/>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39" name="Shape 139"/>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2514600" y="857250"/>
            <a:ext cx="4114800" cy="23145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Shape 146"/>
          <p:cNvSpPr txBox="1"/>
          <p:nvPr>
            <p:ph idx="1" type="body"/>
          </p:nvPr>
        </p:nvSpPr>
        <p:spPr>
          <a:xfrm>
            <a:off x="914400" y="3300412"/>
            <a:ext cx="7315200" cy="27003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47" name="Shape 147"/>
          <p:cNvSpPr txBox="1"/>
          <p:nvPr>
            <p:ph idx="12" type="sldNum"/>
          </p:nvPr>
        </p:nvSpPr>
        <p:spPr>
          <a:xfrm>
            <a:off x="5179484" y="6513910"/>
            <a:ext cx="3962400" cy="34409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lstStyle>
            <a:lvl1pPr lv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Shape 80"/>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Shape 22"/>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24" name="Shape 2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7" name="Shape 27"/>
        <p:cNvGrpSpPr/>
        <p:nvPr/>
      </p:nvGrpSpPr>
      <p:grpSpPr>
        <a:xfrm>
          <a:off x="0" y="0"/>
          <a:ext cx="0" cy="0"/>
          <a:chOff x="0" y="0"/>
          <a:chExt cx="0" cy="0"/>
        </a:xfrm>
      </p:grpSpPr>
      <p:sp>
        <p:nvSpPr>
          <p:cNvPr id="28" name="Shape 28"/>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Shape 5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3.png"/><Relationship Id="rId11" Type="http://schemas.openxmlformats.org/officeDocument/2006/relationships/image" Target="../media/image1.png"/><Relationship Id="rId10" Type="http://schemas.openxmlformats.org/officeDocument/2006/relationships/image" Target="../media/image9.png"/><Relationship Id="rId9"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8.png"/><Relationship Id="rId7" Type="http://schemas.openxmlformats.org/officeDocument/2006/relationships/image" Target="../media/image4.png"/><Relationship Id="rId8"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20" Type="http://schemas.openxmlformats.org/officeDocument/2006/relationships/hyperlink" Target="http://www.washington.edu/accessibility/requirements/accessibility-cases-and-settlement-agreements/" TargetMode="External"/><Relationship Id="rId11" Type="http://schemas.openxmlformats.org/officeDocument/2006/relationships/hyperlink" Target="http://universaldesign.ie/What-is-Universal-Design/The-7-Principles" TargetMode="External"/><Relationship Id="rId10" Type="http://schemas.openxmlformats.org/officeDocument/2006/relationships/hyperlink" Target="http://apps.who.int/classifications/icfbrowser/" TargetMode="External"/><Relationship Id="rId13" Type="http://schemas.openxmlformats.org/officeDocument/2006/relationships/hyperlink" Target="https://www.disabilitystatistics.org/" TargetMode="External"/><Relationship Id="rId12" Type="http://schemas.openxmlformats.org/officeDocument/2006/relationships/hyperlink" Target="https://www.disabled-world.com/" TargetMode="External"/><Relationship Id="rId1" Type="http://schemas.openxmlformats.org/officeDocument/2006/relationships/slideLayout" Target="../slideLayouts/slideLayout4.xml"/><Relationship Id="rId2" Type="http://schemas.openxmlformats.org/officeDocument/2006/relationships/notesSlide" Target="../notesSlides/notesSlide38.xml"/><Relationship Id="rId3" Type="http://schemas.openxmlformats.org/officeDocument/2006/relationships/hyperlink" Target="https://www.washington.edu/accessibility/managing/" TargetMode="External"/><Relationship Id="rId4" Type="http://schemas.openxmlformats.org/officeDocument/2006/relationships/hyperlink" Target="https://www.w3.org/WAI/intro/aria)" TargetMode="External"/><Relationship Id="rId9" Type="http://schemas.openxmlformats.org/officeDocument/2006/relationships/hyperlink" Target="http://www.who.int/disabilities/" TargetMode="External"/><Relationship Id="rId15" Type="http://schemas.openxmlformats.org/officeDocument/2006/relationships/hyperlink" Target="https://www.w3.org/WAI/" TargetMode="External"/><Relationship Id="rId14" Type="http://schemas.openxmlformats.org/officeDocument/2006/relationships/hyperlink" Target="https://www.w3.org/" TargetMode="External"/><Relationship Id="rId17" Type="http://schemas.openxmlformats.org/officeDocument/2006/relationships/hyperlink" Target="http://www.w3.org/TR/WCAG20/" TargetMode="External"/><Relationship Id="rId16" Type="http://schemas.openxmlformats.org/officeDocument/2006/relationships/hyperlink" Target="http://www.w3.org/WAI/intro/wcag20.php" TargetMode="External"/><Relationship Id="rId5" Type="http://schemas.openxmlformats.org/officeDocument/2006/relationships/hyperlink" Target="https://webaim.org/articles/laws/usa/rehab" TargetMode="External"/><Relationship Id="rId19" Type="http://schemas.openxmlformats.org/officeDocument/2006/relationships/hyperlink" Target="https://www.w3.org/WAI/GL/wiki/Comments_on_WCAG.Next_Model" TargetMode="External"/><Relationship Id="rId6" Type="http://schemas.openxmlformats.org/officeDocument/2006/relationships/hyperlink" Target="https://www.usg.edu/siteinfo/higher_education_the_americans_with_disabilities_act_and_section_508" TargetMode="External"/><Relationship Id="rId18" Type="http://schemas.openxmlformats.org/officeDocument/2006/relationships/hyperlink" Target="https://www.w3.org/WAI/GL/WCAG20-TECHS/Overview.html" TargetMode="External"/><Relationship Id="rId7" Type="http://schemas.openxmlformats.org/officeDocument/2006/relationships/hyperlink" Target="https://www.access-board.gov/guidelines-and-standards/communications-and-it/about-the-section-508-standards" TargetMode="External"/><Relationship Id="rId8" Type="http://schemas.openxmlformats.org/officeDocument/2006/relationships/hyperlink" Target="https://www.washington.edu/accessibility/requirements/standar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Online Accessibility Training</a:t>
            </a:r>
            <a:endParaRPr b="0" i="0" sz="6000" u="none" cap="none" strike="noStrike">
              <a:solidFill>
                <a:schemeClr val="dk1"/>
              </a:solidFill>
              <a:latin typeface="Calibri"/>
              <a:ea typeface="Calibri"/>
              <a:cs typeface="Calibri"/>
              <a:sym typeface="Calibri"/>
            </a:endParaRPr>
          </a:p>
        </p:txBody>
      </p:sp>
      <p:sp>
        <p:nvSpPr>
          <p:cNvPr id="89" name="Shape 8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400"/>
              <a:buFont typeface="Arial"/>
              <a:buNone/>
            </a:pPr>
            <a:r>
              <a:rPr b="0" i="0" lang="en-US" sz="2400" u="none" cap="none" strike="noStrike">
                <a:solidFill>
                  <a:schemeClr val="dk1"/>
                </a:solidFill>
                <a:latin typeface="Calibri"/>
                <a:ea typeface="Calibri"/>
                <a:cs typeface="Calibri"/>
                <a:sym typeface="Calibri"/>
              </a:rPr>
              <a:t>Introduction to Online Accessibility</a:t>
            </a:r>
            <a:endParaRPr b="0" i="0" sz="2400" u="none" cap="none" strike="noStrike">
              <a:solidFill>
                <a:schemeClr val="dk1"/>
              </a:solidFill>
              <a:latin typeface="Calibri"/>
              <a:ea typeface="Calibri"/>
              <a:cs typeface="Calibri"/>
              <a:sym typeface="Calibri"/>
            </a:endParaRPr>
          </a:p>
        </p:txBody>
      </p:sp>
      <p:sp>
        <p:nvSpPr>
          <p:cNvPr id="90" name="Shape 9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What is online accessibility?</a:t>
            </a:r>
            <a:endParaRPr/>
          </a:p>
        </p:txBody>
      </p:sp>
      <p:sp>
        <p:nvSpPr>
          <p:cNvPr id="158" name="Shape 15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Assistive technologies - tools used by people with disabilities to accomplish tasks (screen readers, magnification tools, etc)</a:t>
            </a:r>
            <a:endParaRPr/>
          </a:p>
          <a:p>
            <a:pPr indent="0" lvl="0" marL="0" marR="0" rtl="0" algn="l">
              <a:lnSpc>
                <a:spcPct val="90000"/>
              </a:lnSpc>
              <a:spcBef>
                <a:spcPts val="0"/>
              </a:spcBef>
              <a:spcAft>
                <a:spcPts val="0"/>
              </a:spcAft>
              <a:buNone/>
            </a:pPr>
            <a:r>
              <a:t/>
            </a:r>
            <a:endParaRPr/>
          </a:p>
        </p:txBody>
      </p:sp>
      <p:sp>
        <p:nvSpPr>
          <p:cNvPr id="159" name="Shape 15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pic>
        <p:nvPicPr>
          <p:cNvPr id="160" name="Shape 160"/>
          <p:cNvPicPr preferRelativeResize="0"/>
          <p:nvPr/>
        </p:nvPicPr>
        <p:blipFill>
          <a:blip r:embed="rId3">
            <a:alphaModFix/>
          </a:blip>
          <a:stretch>
            <a:fillRect/>
          </a:stretch>
        </p:blipFill>
        <p:spPr>
          <a:xfrm>
            <a:off x="2046000" y="2785450"/>
            <a:ext cx="1380193" cy="480512"/>
          </a:xfrm>
          <a:prstGeom prst="rect">
            <a:avLst/>
          </a:prstGeom>
          <a:noFill/>
          <a:ln>
            <a:noFill/>
          </a:ln>
        </p:spPr>
      </p:pic>
      <p:pic>
        <p:nvPicPr>
          <p:cNvPr id="161" name="Shape 161"/>
          <p:cNvPicPr preferRelativeResize="0"/>
          <p:nvPr/>
        </p:nvPicPr>
        <p:blipFill>
          <a:blip r:embed="rId4">
            <a:alphaModFix/>
          </a:blip>
          <a:stretch>
            <a:fillRect/>
          </a:stretch>
        </p:blipFill>
        <p:spPr>
          <a:xfrm>
            <a:off x="1263925" y="3442450"/>
            <a:ext cx="863109" cy="850400"/>
          </a:xfrm>
          <a:prstGeom prst="rect">
            <a:avLst/>
          </a:prstGeom>
          <a:noFill/>
          <a:ln>
            <a:noFill/>
          </a:ln>
        </p:spPr>
      </p:pic>
      <p:pic>
        <p:nvPicPr>
          <p:cNvPr id="162" name="Shape 162"/>
          <p:cNvPicPr preferRelativeResize="0"/>
          <p:nvPr/>
        </p:nvPicPr>
        <p:blipFill>
          <a:blip r:embed="rId5">
            <a:alphaModFix/>
          </a:blip>
          <a:stretch>
            <a:fillRect/>
          </a:stretch>
        </p:blipFill>
        <p:spPr>
          <a:xfrm>
            <a:off x="2411650" y="3486700"/>
            <a:ext cx="1822450" cy="653125"/>
          </a:xfrm>
          <a:prstGeom prst="rect">
            <a:avLst/>
          </a:prstGeom>
          <a:noFill/>
          <a:ln>
            <a:noFill/>
          </a:ln>
        </p:spPr>
      </p:pic>
      <p:pic>
        <p:nvPicPr>
          <p:cNvPr id="163" name="Shape 163"/>
          <p:cNvPicPr preferRelativeResize="0"/>
          <p:nvPr/>
        </p:nvPicPr>
        <p:blipFill>
          <a:blip r:embed="rId6">
            <a:alphaModFix/>
          </a:blip>
          <a:stretch>
            <a:fillRect/>
          </a:stretch>
        </p:blipFill>
        <p:spPr>
          <a:xfrm>
            <a:off x="909050" y="5243350"/>
            <a:ext cx="744900" cy="744900"/>
          </a:xfrm>
          <a:prstGeom prst="rect">
            <a:avLst/>
          </a:prstGeom>
          <a:noFill/>
          <a:ln>
            <a:noFill/>
          </a:ln>
        </p:spPr>
      </p:pic>
      <p:pic>
        <p:nvPicPr>
          <p:cNvPr id="164" name="Shape 164"/>
          <p:cNvPicPr preferRelativeResize="0"/>
          <p:nvPr/>
        </p:nvPicPr>
        <p:blipFill>
          <a:blip r:embed="rId7">
            <a:alphaModFix/>
          </a:blip>
          <a:stretch>
            <a:fillRect/>
          </a:stretch>
        </p:blipFill>
        <p:spPr>
          <a:xfrm>
            <a:off x="2552725" y="5243350"/>
            <a:ext cx="1371600" cy="1028700"/>
          </a:xfrm>
          <a:prstGeom prst="rect">
            <a:avLst/>
          </a:prstGeom>
          <a:noFill/>
          <a:ln>
            <a:noFill/>
          </a:ln>
        </p:spPr>
      </p:pic>
      <p:pic>
        <p:nvPicPr>
          <p:cNvPr id="165" name="Shape 165"/>
          <p:cNvPicPr preferRelativeResize="0"/>
          <p:nvPr/>
        </p:nvPicPr>
        <p:blipFill>
          <a:blip r:embed="rId8">
            <a:alphaModFix/>
          </a:blip>
          <a:stretch>
            <a:fillRect/>
          </a:stretch>
        </p:blipFill>
        <p:spPr>
          <a:xfrm>
            <a:off x="6803602" y="2916800"/>
            <a:ext cx="1670936" cy="1325700"/>
          </a:xfrm>
          <a:prstGeom prst="rect">
            <a:avLst/>
          </a:prstGeom>
          <a:noFill/>
          <a:ln>
            <a:noFill/>
          </a:ln>
        </p:spPr>
      </p:pic>
      <p:pic>
        <p:nvPicPr>
          <p:cNvPr id="166" name="Shape 166"/>
          <p:cNvPicPr preferRelativeResize="0"/>
          <p:nvPr/>
        </p:nvPicPr>
        <p:blipFill>
          <a:blip r:embed="rId9">
            <a:alphaModFix/>
          </a:blip>
          <a:stretch>
            <a:fillRect/>
          </a:stretch>
        </p:blipFill>
        <p:spPr>
          <a:xfrm>
            <a:off x="5462000" y="4760150"/>
            <a:ext cx="2190750" cy="1028700"/>
          </a:xfrm>
          <a:prstGeom prst="rect">
            <a:avLst/>
          </a:prstGeom>
          <a:noFill/>
          <a:ln>
            <a:noFill/>
          </a:ln>
        </p:spPr>
      </p:pic>
      <p:pic>
        <p:nvPicPr>
          <p:cNvPr id="167" name="Shape 167"/>
          <p:cNvPicPr preferRelativeResize="0"/>
          <p:nvPr/>
        </p:nvPicPr>
        <p:blipFill>
          <a:blip r:embed="rId10">
            <a:alphaModFix/>
          </a:blip>
          <a:stretch>
            <a:fillRect/>
          </a:stretch>
        </p:blipFill>
        <p:spPr>
          <a:xfrm>
            <a:off x="10466850" y="5191800"/>
            <a:ext cx="946025" cy="946025"/>
          </a:xfrm>
          <a:prstGeom prst="rect">
            <a:avLst/>
          </a:prstGeom>
          <a:noFill/>
          <a:ln>
            <a:noFill/>
          </a:ln>
        </p:spPr>
      </p:pic>
      <p:pic>
        <p:nvPicPr>
          <p:cNvPr id="168" name="Shape 168"/>
          <p:cNvPicPr preferRelativeResize="0"/>
          <p:nvPr/>
        </p:nvPicPr>
        <p:blipFill>
          <a:blip r:embed="rId11">
            <a:alphaModFix/>
          </a:blip>
          <a:stretch>
            <a:fillRect/>
          </a:stretch>
        </p:blipFill>
        <p:spPr>
          <a:xfrm>
            <a:off x="9207491" y="4134700"/>
            <a:ext cx="1738400" cy="718546"/>
          </a:xfrm>
          <a:prstGeom prst="rect">
            <a:avLst/>
          </a:prstGeom>
          <a:noFill/>
          <a:ln>
            <a:noFill/>
          </a:ln>
        </p:spPr>
      </p:pic>
      <p:sp>
        <p:nvSpPr>
          <p:cNvPr id="169" name="Shape 169"/>
          <p:cNvSpPr/>
          <p:nvPr/>
        </p:nvSpPr>
        <p:spPr>
          <a:xfrm rot="1686793">
            <a:off x="1814807" y="4483912"/>
            <a:ext cx="248294" cy="744883"/>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0" name="Shape 170"/>
          <p:cNvSpPr/>
          <p:nvPr/>
        </p:nvSpPr>
        <p:spPr>
          <a:xfrm rot="-2240440">
            <a:off x="2694741" y="4448062"/>
            <a:ext cx="248288" cy="744683"/>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p:nvPr/>
        </p:nvSpPr>
        <p:spPr>
          <a:xfrm rot="1686793">
            <a:off x="7134907" y="4019037"/>
            <a:ext cx="248294" cy="744883"/>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2" name="Shape 172"/>
          <p:cNvSpPr/>
          <p:nvPr/>
        </p:nvSpPr>
        <p:spPr>
          <a:xfrm rot="3521513">
            <a:off x="8345903" y="4241996"/>
            <a:ext cx="248249" cy="954255"/>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p:nvPr/>
        </p:nvSpPr>
        <p:spPr>
          <a:xfrm rot="6094070">
            <a:off x="7391060" y="5292305"/>
            <a:ext cx="248344" cy="745033"/>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4" name="Shape 174"/>
          <p:cNvSpPr/>
          <p:nvPr/>
        </p:nvSpPr>
        <p:spPr>
          <a:xfrm rot="5400000">
            <a:off x="9876850" y="5385262"/>
            <a:ext cx="248100" cy="7449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5" name="Shape 175"/>
          <p:cNvSpPr txBox="1"/>
          <p:nvPr/>
        </p:nvSpPr>
        <p:spPr>
          <a:xfrm>
            <a:off x="8163350" y="5540750"/>
            <a:ext cx="1371600" cy="653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a:t>Voice to Text</a:t>
            </a:r>
            <a:endParaRPr/>
          </a:p>
        </p:txBody>
      </p:sp>
      <p:grpSp>
        <p:nvGrpSpPr>
          <p:cNvPr id="176" name="Shape 176"/>
          <p:cNvGrpSpPr/>
          <p:nvPr/>
        </p:nvGrpSpPr>
        <p:grpSpPr>
          <a:xfrm>
            <a:off x="7297889" y="4760160"/>
            <a:ext cx="434666" cy="480483"/>
            <a:chOff x="4798225" y="5881750"/>
            <a:chExt cx="668100" cy="679800"/>
          </a:xfrm>
        </p:grpSpPr>
        <p:cxnSp>
          <p:nvCxnSpPr>
            <p:cNvPr id="177" name="Shape 177"/>
            <p:cNvCxnSpPr/>
            <p:nvPr/>
          </p:nvCxnSpPr>
          <p:spPr>
            <a:xfrm flipH="1">
              <a:off x="4800775" y="5881750"/>
              <a:ext cx="663000" cy="679800"/>
            </a:xfrm>
            <a:prstGeom prst="straightConnector1">
              <a:avLst/>
            </a:prstGeom>
            <a:noFill/>
            <a:ln cap="flat" cmpd="sng" w="28575">
              <a:solidFill>
                <a:srgbClr val="FF0000"/>
              </a:solidFill>
              <a:prstDash val="solid"/>
              <a:round/>
              <a:headEnd len="med" w="med" type="none"/>
              <a:tailEnd len="med" w="med" type="none"/>
            </a:ln>
          </p:spPr>
        </p:cxnSp>
        <p:cxnSp>
          <p:nvCxnSpPr>
            <p:cNvPr id="178" name="Shape 178"/>
            <p:cNvCxnSpPr/>
            <p:nvPr/>
          </p:nvCxnSpPr>
          <p:spPr>
            <a:xfrm>
              <a:off x="4798225" y="5887600"/>
              <a:ext cx="668100" cy="668100"/>
            </a:xfrm>
            <a:prstGeom prst="straightConnector1">
              <a:avLst/>
            </a:prstGeom>
            <a:noFill/>
            <a:ln cap="flat" cmpd="sng" w="28575">
              <a:solidFill>
                <a:srgbClr val="FF0000"/>
              </a:solidFill>
              <a:prstDash val="solid"/>
              <a:round/>
              <a:headEnd len="med" w="med" type="none"/>
              <a:tailEnd len="med" w="med" type="none"/>
            </a:ln>
          </p:spPr>
        </p:cxn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Why is Online Accessibility Important?</a:t>
            </a:r>
            <a:endParaRPr b="0" i="0" sz="6000" u="none" cap="none" strike="noStrike">
              <a:solidFill>
                <a:schemeClr val="dk1"/>
              </a:solidFill>
              <a:latin typeface="Calibri"/>
              <a:ea typeface="Calibri"/>
              <a:cs typeface="Calibri"/>
              <a:sym typeface="Calibri"/>
            </a:endParaRPr>
          </a:p>
        </p:txBody>
      </p:sp>
      <p:sp>
        <p:nvSpPr>
          <p:cNvPr id="184" name="Shape 18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Usability, Inclusiveness</a:t>
            </a:r>
            <a:endParaRPr b="0" i="0" sz="2400" u="none" cap="none" strike="noStrike">
              <a:solidFill>
                <a:srgbClr val="888888"/>
              </a:solidFill>
              <a:latin typeface="Calibri"/>
              <a:ea typeface="Calibri"/>
              <a:cs typeface="Calibri"/>
              <a:sym typeface="Calibri"/>
            </a:endParaRPr>
          </a:p>
        </p:txBody>
      </p:sp>
      <p:sp>
        <p:nvSpPr>
          <p:cNvPr id="185" name="Shape 18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Shape 19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Why is online accessibility important?</a:t>
            </a:r>
            <a:endParaRPr/>
          </a:p>
        </p:txBody>
      </p:sp>
      <p:sp>
        <p:nvSpPr>
          <p:cNvPr id="192" name="Shape 19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Demonstrates inclusiveness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Improves usability of digital content for everyone, </a:t>
            </a:r>
            <a:r>
              <a:rPr lang="en-US"/>
              <a:t>not just</a:t>
            </a:r>
            <a:r>
              <a:rPr b="0" i="0" lang="en-US" sz="2800" u="none" cap="none" strike="noStrike">
                <a:solidFill>
                  <a:schemeClr val="dk1"/>
                </a:solidFill>
                <a:latin typeface="Calibri"/>
                <a:ea typeface="Calibri"/>
                <a:cs typeface="Calibri"/>
                <a:sym typeface="Calibri"/>
              </a:rPr>
              <a:t> people with disabilities </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Improves overall user experience</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lang="en-US"/>
              <a:t>Improves SEO - web crawlers rely on alt text and semantic headings to accurately index content</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93" name="Shape 19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Why is online accessibility important?</a:t>
            </a:r>
            <a:endParaRPr/>
          </a:p>
        </p:txBody>
      </p:sp>
      <p:sp>
        <p:nvSpPr>
          <p:cNvPr id="200" name="Shape 20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Classified as disabled </a:t>
            </a:r>
            <a:endParaRPr/>
          </a:p>
          <a:p>
            <a:pPr indent="-254000" lvl="1" marL="685800" marR="0" rtl="0" algn="l">
              <a:lnSpc>
                <a:spcPct val="90000"/>
              </a:lnSpc>
              <a:spcBef>
                <a:spcPts val="0"/>
              </a:spcBef>
              <a:spcAft>
                <a:spcPts val="0"/>
              </a:spcAft>
              <a:buClr>
                <a:schemeClr val="dk1"/>
              </a:buClr>
              <a:buSzPts val="2800"/>
              <a:buFont typeface="Arial"/>
              <a:buChar char="•"/>
            </a:pPr>
            <a:r>
              <a:rPr lang="en-US" sz="2800"/>
              <a:t>More than 2,000 LSU students in 2016-2017 (approximately 7%)</a:t>
            </a:r>
            <a:endParaRPr sz="2800"/>
          </a:p>
          <a:p>
            <a:pPr indent="-254000" lvl="1" marL="685800" marR="0" rtl="0" algn="l">
              <a:lnSpc>
                <a:spcPct val="90000"/>
              </a:lnSpc>
              <a:spcBef>
                <a:spcPts val="0"/>
              </a:spcBef>
              <a:spcAft>
                <a:spcPts val="0"/>
              </a:spcAft>
              <a:buClr>
                <a:schemeClr val="dk1"/>
              </a:buClr>
              <a:buSzPts val="2800"/>
              <a:buFont typeface="Arial"/>
              <a:buChar char="•"/>
            </a:pPr>
            <a:r>
              <a:rPr lang="en-US" sz="2800"/>
              <a:t>More than 37 million Americans</a:t>
            </a:r>
            <a:endParaRPr sz="2800"/>
          </a:p>
          <a:p>
            <a:pPr indent="-254000" lvl="1" marL="685800" marR="0" rtl="0" algn="l">
              <a:lnSpc>
                <a:spcPct val="90000"/>
              </a:lnSpc>
              <a:spcBef>
                <a:spcPts val="0"/>
              </a:spcBef>
              <a:spcAft>
                <a:spcPts val="0"/>
              </a:spcAft>
              <a:buSzPts val="2800"/>
              <a:buChar char="•"/>
            </a:pPr>
            <a:r>
              <a:rPr lang="en-US" sz="2800"/>
              <a:t>Approximately 1 billion world-wide</a:t>
            </a:r>
            <a:endParaRPr sz="2800"/>
          </a:p>
          <a:p>
            <a:pPr indent="-228600" lvl="0" marL="228600" marR="0" rtl="0" algn="l">
              <a:lnSpc>
                <a:spcPct val="90000"/>
              </a:lnSpc>
              <a:spcBef>
                <a:spcPts val="0"/>
              </a:spcBef>
              <a:spcAft>
                <a:spcPts val="0"/>
              </a:spcAft>
              <a:buClr>
                <a:schemeClr val="dk1"/>
              </a:buClr>
              <a:buSzPts val="2800"/>
              <a:buFont typeface="Arial"/>
              <a:buChar char="•"/>
            </a:pPr>
            <a:r>
              <a:rPr lang="en-US"/>
              <a:t>Not classified </a:t>
            </a:r>
            <a:endParaRPr/>
          </a:p>
          <a:p>
            <a:pPr indent="-228600" lvl="1" marL="685800" marR="0" rtl="0" algn="l">
              <a:lnSpc>
                <a:spcPct val="90000"/>
              </a:lnSpc>
              <a:spcBef>
                <a:spcPts val="0"/>
              </a:spcBef>
              <a:spcAft>
                <a:spcPts val="0"/>
              </a:spcAft>
              <a:buSzPts val="2400"/>
              <a:buChar char="•"/>
            </a:pPr>
            <a:r>
              <a:rPr lang="en-US"/>
              <a:t>age-related decline in vision</a:t>
            </a:r>
            <a:endParaRPr/>
          </a:p>
          <a:p>
            <a:pPr indent="-228600" lvl="1" marL="685800" marR="0" rtl="0" algn="l">
              <a:lnSpc>
                <a:spcPct val="90000"/>
              </a:lnSpc>
              <a:spcBef>
                <a:spcPts val="0"/>
              </a:spcBef>
              <a:spcAft>
                <a:spcPts val="0"/>
              </a:spcAft>
              <a:buSzPts val="2400"/>
              <a:buChar char="•"/>
            </a:pPr>
            <a:r>
              <a:rPr lang="en-US"/>
              <a:t>mobility issues which impact the ability to use a mouse</a:t>
            </a:r>
            <a:endParaRPr/>
          </a:p>
          <a:p>
            <a:pPr indent="-228600" lvl="1" marL="685800" marR="0" rtl="0" algn="l">
              <a:lnSpc>
                <a:spcPct val="90000"/>
              </a:lnSpc>
              <a:spcBef>
                <a:spcPts val="0"/>
              </a:spcBef>
              <a:spcAft>
                <a:spcPts val="0"/>
              </a:spcAft>
              <a:buSzPts val="2400"/>
              <a:buChar char="•"/>
            </a:pPr>
            <a:r>
              <a:rPr lang="en-US"/>
              <a:t>color-blindness</a:t>
            </a:r>
            <a:endParaRPr/>
          </a:p>
        </p:txBody>
      </p:sp>
      <p:sp>
        <p:nvSpPr>
          <p:cNvPr id="201" name="Shape 20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Why is online accessibility important?</a:t>
            </a:r>
            <a:endParaRPr/>
          </a:p>
        </p:txBody>
      </p:sp>
      <p:sp>
        <p:nvSpPr>
          <p:cNvPr id="208" name="Shape 208"/>
          <p:cNvSpPr txBox="1"/>
          <p:nvPr>
            <p:ph idx="1" type="body"/>
          </p:nvPr>
        </p:nvSpPr>
        <p:spPr>
          <a:xfrm>
            <a:off x="838200" y="1673225"/>
            <a:ext cx="10515600" cy="4550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Clr>
                <a:schemeClr val="dk1"/>
              </a:buClr>
              <a:buSzPts val="2800"/>
              <a:buFont typeface="Arial"/>
              <a:buChar char="•"/>
            </a:pPr>
            <a:r>
              <a:rPr lang="en-US"/>
              <a:t>Rate of people diagnosed with disabilities increasing over time</a:t>
            </a:r>
            <a:endParaRPr/>
          </a:p>
          <a:p>
            <a:pPr indent="-228600" lvl="0" marL="228600" marR="0" rtl="0" algn="l">
              <a:lnSpc>
                <a:spcPct val="115000"/>
              </a:lnSpc>
              <a:spcBef>
                <a:spcPts val="0"/>
              </a:spcBef>
              <a:spcAft>
                <a:spcPts val="0"/>
              </a:spcAft>
              <a:buClr>
                <a:schemeClr val="dk1"/>
              </a:buClr>
              <a:buSzPts val="2800"/>
              <a:buFont typeface="Arial"/>
              <a:buChar char="•"/>
            </a:pPr>
            <a:r>
              <a:rPr lang="en-US"/>
              <a:t>Age of web users increasing over time</a:t>
            </a:r>
            <a:endParaRPr/>
          </a:p>
          <a:p>
            <a:pPr indent="-228600" lvl="0" marL="228600" marR="0" rtl="0" algn="l">
              <a:lnSpc>
                <a:spcPct val="115000"/>
              </a:lnSpc>
              <a:spcBef>
                <a:spcPts val="0"/>
              </a:spcBef>
              <a:spcAft>
                <a:spcPts val="0"/>
              </a:spcAft>
              <a:buClr>
                <a:schemeClr val="dk1"/>
              </a:buClr>
              <a:buSzPts val="2800"/>
              <a:buFont typeface="Arial"/>
              <a:buChar char="•"/>
            </a:pPr>
            <a:r>
              <a:rPr lang="en-US"/>
              <a:t>Online accessibility becoming increasingly relevant</a:t>
            </a:r>
            <a:endParaRPr/>
          </a:p>
          <a:p>
            <a:pPr indent="-228600" lvl="1" marL="685800" marR="0" rtl="0" algn="l">
              <a:lnSpc>
                <a:spcPct val="115000"/>
              </a:lnSpc>
              <a:spcBef>
                <a:spcPts val="0"/>
              </a:spcBef>
              <a:spcAft>
                <a:spcPts val="0"/>
              </a:spcAft>
              <a:buSzPts val="2400"/>
              <a:buChar char="•"/>
            </a:pPr>
            <a:r>
              <a:rPr lang="en-US"/>
              <a:t>Percentage of shopping done online is growing </a:t>
            </a:r>
            <a:endParaRPr/>
          </a:p>
          <a:p>
            <a:pPr indent="-228600" lvl="1" marL="685800" marR="0" rtl="0" algn="l">
              <a:lnSpc>
                <a:spcPct val="115000"/>
              </a:lnSpc>
              <a:spcBef>
                <a:spcPts val="0"/>
              </a:spcBef>
              <a:spcAft>
                <a:spcPts val="0"/>
              </a:spcAft>
              <a:buSzPts val="2400"/>
              <a:buChar char="•"/>
            </a:pPr>
            <a:r>
              <a:rPr lang="en-US"/>
              <a:t>More people with disabilities attending college</a:t>
            </a:r>
            <a:endParaRPr/>
          </a:p>
          <a:p>
            <a:pPr indent="-228600" lvl="1" marL="685800" marR="0" rtl="0" algn="l">
              <a:lnSpc>
                <a:spcPct val="115000"/>
              </a:lnSpc>
              <a:spcBef>
                <a:spcPts val="0"/>
              </a:spcBef>
              <a:spcAft>
                <a:spcPts val="0"/>
              </a:spcAft>
              <a:buSzPts val="2400"/>
              <a:buChar char="•"/>
            </a:pPr>
            <a:r>
              <a:rPr lang="en-US"/>
              <a:t>Legal challenges becoming more common</a:t>
            </a:r>
            <a:endParaRPr/>
          </a:p>
          <a:p>
            <a:pPr indent="0" lvl="0" marL="0" marR="0" rtl="0" algn="l">
              <a:lnSpc>
                <a:spcPct val="90000"/>
              </a:lnSpc>
              <a:spcBef>
                <a:spcPts val="1000"/>
              </a:spcBef>
              <a:spcAft>
                <a:spcPts val="0"/>
              </a:spcAft>
              <a:buNone/>
            </a:pPr>
            <a:r>
              <a:t/>
            </a:r>
            <a:endParaRPr/>
          </a:p>
        </p:txBody>
      </p:sp>
      <p:sp>
        <p:nvSpPr>
          <p:cNvPr id="209" name="Shape 20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Legal Aspects</a:t>
            </a:r>
            <a:endParaRPr b="0" i="0" sz="6000" u="none" cap="none" strike="noStrike">
              <a:solidFill>
                <a:schemeClr val="dk1"/>
              </a:solidFill>
              <a:latin typeface="Calibri"/>
              <a:ea typeface="Calibri"/>
              <a:cs typeface="Calibri"/>
              <a:sym typeface="Calibri"/>
            </a:endParaRPr>
          </a:p>
        </p:txBody>
      </p:sp>
      <p:sp>
        <p:nvSpPr>
          <p:cNvPr id="215" name="Shape 2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US Legislation &amp; Legal Action in Higher Education</a:t>
            </a:r>
            <a:endParaRPr b="0" i="0" sz="2400" u="none" cap="none" strike="noStrike">
              <a:solidFill>
                <a:srgbClr val="888888"/>
              </a:solidFill>
              <a:latin typeface="Calibri"/>
              <a:ea typeface="Calibri"/>
              <a:cs typeface="Calibri"/>
              <a:sym typeface="Calibri"/>
            </a:endParaRPr>
          </a:p>
        </p:txBody>
      </p:sp>
      <p:sp>
        <p:nvSpPr>
          <p:cNvPr id="216" name="Shape 2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US Federal Laws and Acts on Accessibility</a:t>
            </a:r>
            <a:endParaRPr/>
          </a:p>
        </p:txBody>
      </p:sp>
      <p:sp>
        <p:nvSpPr>
          <p:cNvPr id="223" name="Shape 2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Workforce Rehabilitation Act, 1973</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First major legislative effort to secure an equal playing field for individuals with disabilities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Includes Section 504 in initial version and Section 508 in 1998</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Section 504, 1973</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a:t>
            </a:r>
            <a:r>
              <a:rPr b="0" i="1" lang="en-US" sz="2400" u="none" cap="none" strike="noStrike">
                <a:solidFill>
                  <a:schemeClr val="dk1"/>
                </a:solidFill>
                <a:latin typeface="Calibri"/>
                <a:ea typeface="Calibri"/>
                <a:cs typeface="Calibri"/>
                <a:sym typeface="Calibri"/>
              </a:rPr>
              <a:t>No otherwise qualified individual with a disability in the United States…shall solely by reason of his or her disability, be excluded from participation in, be denied the benefits of, or be subjected to discrimination under any program or activity receiving federal financial assistance.”</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LSU receives federal assistance, and therefore, must adhere to Section 504</a:t>
            </a:r>
            <a:endParaRPr/>
          </a:p>
        </p:txBody>
      </p:sp>
      <p:sp>
        <p:nvSpPr>
          <p:cNvPr id="224" name="Shape 2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US Federal Laws and Acts on Accessibility</a:t>
            </a:r>
            <a:endParaRPr/>
          </a:p>
        </p:txBody>
      </p:sp>
      <p:sp>
        <p:nvSpPr>
          <p:cNvPr id="231" name="Shape 2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Section 508, 1998</a:t>
            </a:r>
            <a:endParaRPr/>
          </a:p>
          <a:p>
            <a:pPr indent="-228600" lvl="1" marL="685800" marR="0" rtl="0" algn="l">
              <a:lnSpc>
                <a:spcPct val="90000"/>
              </a:lnSpc>
              <a:spcBef>
                <a:spcPts val="500"/>
              </a:spcBef>
              <a:spcAft>
                <a:spcPts val="0"/>
              </a:spcAft>
              <a:buClr>
                <a:schemeClr val="dk1"/>
              </a:buClr>
              <a:buSzPts val="2400"/>
              <a:buFont typeface="Arial"/>
              <a:buChar char="•"/>
            </a:pPr>
            <a:r>
              <a:rPr lang="en-US"/>
              <a:t>Bars the federal government from procuring electronic and information technology goods and services that are not fully accessible to those with disabilities</a:t>
            </a:r>
            <a:endParaRPr/>
          </a:p>
          <a:p>
            <a:pPr indent="-228600" lvl="1" marL="685800" marR="0" rtl="0" algn="l">
              <a:lnSpc>
                <a:spcPct val="90000"/>
              </a:lnSpc>
              <a:spcBef>
                <a:spcPts val="500"/>
              </a:spcBef>
              <a:spcAft>
                <a:spcPts val="0"/>
              </a:spcAft>
              <a:buClr>
                <a:schemeClr val="dk1"/>
              </a:buClr>
              <a:buSzPts val="2400"/>
              <a:buFont typeface="Arial"/>
              <a:buChar char="•"/>
            </a:pPr>
            <a:r>
              <a:rPr lang="en-US"/>
              <a:t>As written, 508 does not automatically apply to institutions of higher education, even if they receive federal funding. However, states that receive funds through the Assistive Technology Act are required to comply with 508.</a:t>
            </a:r>
            <a:endParaRPr/>
          </a:p>
          <a:p>
            <a:pPr indent="0" lvl="0" marL="0" marR="0" rtl="0" algn="l">
              <a:lnSpc>
                <a:spcPct val="90000"/>
              </a:lnSpc>
              <a:spcBef>
                <a:spcPts val="500"/>
              </a:spcBef>
              <a:spcAft>
                <a:spcPts val="0"/>
              </a:spcAft>
              <a:buNone/>
            </a:pPr>
            <a:r>
              <a:t/>
            </a:r>
            <a:endParaRPr>
              <a:solidFill>
                <a:srgbClr val="FF0000"/>
              </a:solidFill>
            </a:endParaRPr>
          </a:p>
        </p:txBody>
      </p:sp>
      <p:sp>
        <p:nvSpPr>
          <p:cNvPr id="232" name="Shape 23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US Federal Laws and Acts on Accessibility</a:t>
            </a:r>
            <a:endParaRPr/>
          </a:p>
        </p:txBody>
      </p:sp>
      <p:sp>
        <p:nvSpPr>
          <p:cNvPr id="239" name="Shape 2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Americans with Disabilities Act (ADA), 1990</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Main legislation to date about accessibility in general</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No focus on web, but impact in Title II: persons with disabilities must be “as effective as communications with others”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Department of Justice (Office for Civil Rights) is in charge to evaluate and enforce the application of ADA</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40" name="Shape 2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Legal Action in Higher Education</a:t>
            </a:r>
            <a:endParaRPr b="0" i="0" sz="4400" u="none" cap="none" strike="noStrike">
              <a:solidFill>
                <a:schemeClr val="dk1"/>
              </a:solidFill>
              <a:latin typeface="Calibri"/>
              <a:ea typeface="Calibri"/>
              <a:cs typeface="Calibri"/>
              <a:sym typeface="Calibri"/>
            </a:endParaRPr>
          </a:p>
        </p:txBody>
      </p:sp>
      <p:sp>
        <p:nvSpPr>
          <p:cNvPr id="246" name="Shape 24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Lawsuits</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University of California at Berkeley (2013)</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Florida State University (2012)</a:t>
            </a:r>
            <a:endParaRPr b="0" i="0" sz="240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Ohio State University (2010)</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University of Kentucky (2012)</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University of Miami (2015)</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Harvard University (2015)</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Massachusetts Institute of Technology </a:t>
            </a:r>
            <a:r>
              <a:rPr lang="en-US"/>
              <a:t>(</a:t>
            </a:r>
            <a:r>
              <a:rPr lang="en-US">
                <a:solidFill>
                  <a:srgbClr val="000000"/>
                </a:solidFill>
              </a:rPr>
              <a:t>2015</a:t>
            </a:r>
            <a:r>
              <a:rPr lang="en-US"/>
              <a:t>)</a:t>
            </a:r>
            <a:endParaRPr/>
          </a:p>
          <a:p>
            <a:pPr indent="-76200" lvl="1" marL="685800" marR="0" rtl="0" algn="l">
              <a:lnSpc>
                <a:spcPct val="8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47" name="Shape 24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OCR/DOJ Resolution Agreements</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University of Montana (2014)</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Louisiana Tech University (2013)</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South Carolina Technical College System (2013)</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Penn State University (2013)</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University of Phoenix (2015)</a:t>
            </a:r>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Louisiana State University (2016)</a:t>
            </a:r>
            <a:endParaRPr/>
          </a:p>
          <a:p>
            <a:pPr indent="-76200" lvl="1" marL="685800" marR="0" rtl="0" algn="l">
              <a:lnSpc>
                <a:spcPct val="8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76200" lvl="1" marL="685800" marR="0" rtl="0" algn="l">
              <a:lnSpc>
                <a:spcPct val="8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48" name="Shape 2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lang="en-US"/>
              <a:t>LSU &amp; Office for Civil Rights</a:t>
            </a:r>
            <a:endParaRPr b="0" i="0" sz="6000" u="none" cap="none" strike="noStrike">
              <a:solidFill>
                <a:schemeClr val="dk1"/>
              </a:solidFill>
              <a:latin typeface="Calibri"/>
              <a:ea typeface="Calibri"/>
              <a:cs typeface="Calibri"/>
              <a:sym typeface="Calibri"/>
            </a:endParaRPr>
          </a:p>
        </p:txBody>
      </p:sp>
      <p:sp>
        <p:nvSpPr>
          <p:cNvPr id="96" name="Shape 96"/>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lang="en-US"/>
              <a:t>Complaint, Resolution Agreement</a:t>
            </a:r>
            <a:endParaRPr b="0" i="0" sz="2400" u="none" cap="none" strike="noStrike">
              <a:solidFill>
                <a:srgbClr val="888888"/>
              </a:solidFill>
              <a:latin typeface="Calibri"/>
              <a:ea typeface="Calibri"/>
              <a:cs typeface="Calibri"/>
              <a:sym typeface="Calibri"/>
            </a:endParaRPr>
          </a:p>
        </p:txBody>
      </p:sp>
      <p:sp>
        <p:nvSpPr>
          <p:cNvPr id="97" name="Shape 9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LSU Policies &amp; Procedures</a:t>
            </a:r>
            <a:endParaRPr b="0" i="0" sz="6000" u="none" cap="none" strike="noStrike">
              <a:solidFill>
                <a:schemeClr val="dk1"/>
              </a:solidFill>
              <a:latin typeface="Calibri"/>
              <a:ea typeface="Calibri"/>
              <a:cs typeface="Calibri"/>
              <a:sym typeface="Calibri"/>
            </a:endParaRPr>
          </a:p>
        </p:txBody>
      </p:sp>
      <p:sp>
        <p:nvSpPr>
          <p:cNvPr id="254" name="Shape 25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Online Accessibility in LSU Governance</a:t>
            </a:r>
            <a:endParaRPr b="0" i="0" sz="2400" u="none" cap="none" strike="noStrike">
              <a:solidFill>
                <a:srgbClr val="888888"/>
              </a:solidFill>
              <a:latin typeface="Calibri"/>
              <a:ea typeface="Calibri"/>
              <a:cs typeface="Calibri"/>
              <a:sym typeface="Calibri"/>
            </a:endParaRPr>
          </a:p>
        </p:txBody>
      </p:sp>
      <p:sp>
        <p:nvSpPr>
          <p:cNvPr id="255" name="Shape 25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Shape 26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Policies &amp; Procedures</a:t>
            </a:r>
            <a:endParaRPr/>
          </a:p>
        </p:txBody>
      </p:sp>
      <p:sp>
        <p:nvSpPr>
          <p:cNvPr id="262" name="Shape 2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PS-01 Equal Opportunity Policy</a:t>
            </a:r>
            <a:endParaRPr/>
          </a:p>
          <a:p>
            <a:pPr indent="-228600" lvl="1" marL="685800" marR="0" rtl="0" algn="l">
              <a:lnSpc>
                <a:spcPct val="90000"/>
              </a:lnSpc>
              <a:spcBef>
                <a:spcPts val="500"/>
              </a:spcBef>
              <a:spcAft>
                <a:spcPts val="0"/>
              </a:spcAft>
              <a:buClr>
                <a:schemeClr val="dk1"/>
              </a:buClr>
              <a:buSzPts val="2400"/>
              <a:buFont typeface="Arial"/>
              <a:buChar char="•"/>
            </a:pPr>
            <a:r>
              <a:rPr b="0" i="1" lang="en-US" sz="2400" u="none" cap="none" strike="noStrike">
                <a:solidFill>
                  <a:schemeClr val="dk1"/>
                </a:solidFill>
                <a:latin typeface="Calibri"/>
                <a:ea typeface="Calibri"/>
                <a:cs typeface="Calibri"/>
                <a:sym typeface="Calibri"/>
              </a:rPr>
              <a:t>LSU complies with the provisions of Title IX, Title VI, Section 504 of the Rehabilitation Act of 1973, the Age Discrimination Act of 1975, Title VII, the Age Discrimination in Employment Act (ADEA), the Americans with Disabilities Act (ADA) and applicable state law.</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PS-06.15 Use of Electronic Mail</a:t>
            </a:r>
            <a:endParaRPr/>
          </a:p>
          <a:p>
            <a:pPr indent="-228600" lvl="1" marL="685800" marR="0" rtl="0" algn="l">
              <a:lnSpc>
                <a:spcPct val="90000"/>
              </a:lnSpc>
              <a:spcBef>
                <a:spcPts val="500"/>
              </a:spcBef>
              <a:spcAft>
                <a:spcPts val="0"/>
              </a:spcAft>
              <a:buClr>
                <a:schemeClr val="dk1"/>
              </a:buClr>
              <a:buSzPts val="2400"/>
              <a:buFont typeface="Arial"/>
              <a:buChar char="•"/>
            </a:pPr>
            <a:r>
              <a:rPr b="0" i="1" lang="en-US" sz="2400" u="none" cap="none" strike="noStrike">
                <a:solidFill>
                  <a:schemeClr val="dk1"/>
                </a:solidFill>
                <a:latin typeface="Calibri"/>
                <a:ea typeface="Calibri"/>
                <a:cs typeface="Calibri"/>
                <a:sym typeface="Calibri"/>
              </a:rPr>
              <a:t>LSU e-mail users are required to comply with federal and state law, University policies, and standards of professional and personal ethics and conduct. All communications sent via e-mail shall be consistent with applicable administrative policies</a:t>
            </a:r>
            <a:endParaRPr/>
          </a:p>
        </p:txBody>
      </p:sp>
      <p:sp>
        <p:nvSpPr>
          <p:cNvPr id="263" name="Shape 2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Shape 26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Policies &amp; Procedures</a:t>
            </a:r>
            <a:endParaRPr/>
          </a:p>
        </p:txBody>
      </p:sp>
      <p:sp>
        <p:nvSpPr>
          <p:cNvPr id="270" name="Shape 2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PS-10 Internal and External Communications/Advertisements</a:t>
            </a:r>
            <a:endParaRPr/>
          </a:p>
          <a:p>
            <a:pPr indent="-228600" lvl="1" marL="685800" marR="0" rtl="0" algn="l">
              <a:lnSpc>
                <a:spcPct val="80000"/>
              </a:lnSpc>
              <a:spcBef>
                <a:spcPts val="500"/>
              </a:spcBef>
              <a:spcAft>
                <a:spcPts val="0"/>
              </a:spcAft>
              <a:buClr>
                <a:schemeClr val="dk1"/>
              </a:buClr>
              <a:buSzPts val="2400"/>
              <a:buFont typeface="Arial"/>
              <a:buChar char="•"/>
            </a:pPr>
            <a:r>
              <a:rPr b="0" i="1" lang="en-US" sz="2400" u="none" cap="none" strike="noStrike">
                <a:solidFill>
                  <a:schemeClr val="dk1"/>
                </a:solidFill>
                <a:latin typeface="Calibri"/>
                <a:ea typeface="Calibri"/>
                <a:cs typeface="Calibri"/>
                <a:sym typeface="Calibri"/>
              </a:rPr>
              <a:t>In order to comply with the </a:t>
            </a:r>
            <a:r>
              <a:rPr b="0" i="1" lang="en-US" sz="2400" cap="none" strike="noStrike">
                <a:latin typeface="Calibri"/>
                <a:ea typeface="Calibri"/>
                <a:cs typeface="Calibri"/>
                <a:sym typeface="Calibri"/>
              </a:rPr>
              <a:t>Americans with Disabilities Act of 1990</a:t>
            </a:r>
            <a:r>
              <a:rPr b="0" i="1" lang="en-US" sz="2400" u="none" cap="none" strike="noStrike">
                <a:solidFill>
                  <a:schemeClr val="dk1"/>
                </a:solidFill>
                <a:latin typeface="Calibri"/>
                <a:ea typeface="Calibri"/>
                <a:cs typeface="Calibri"/>
                <a:sym typeface="Calibri"/>
              </a:rPr>
              <a:t> and the </a:t>
            </a:r>
            <a:r>
              <a:rPr b="0" i="1" lang="en-US" sz="2400" cap="none" strike="noStrike">
                <a:latin typeface="Calibri"/>
                <a:ea typeface="Calibri"/>
                <a:cs typeface="Calibri"/>
                <a:sym typeface="Calibri"/>
              </a:rPr>
              <a:t>Rehabilitation Act of 1973, Section 504</a:t>
            </a:r>
            <a:r>
              <a:rPr b="0" i="1" lang="en-US" sz="2400" u="none" cap="none" strike="noStrike">
                <a:solidFill>
                  <a:schemeClr val="dk1"/>
                </a:solidFill>
                <a:latin typeface="Calibri"/>
                <a:ea typeface="Calibri"/>
                <a:cs typeface="Calibri"/>
                <a:sym typeface="Calibri"/>
              </a:rPr>
              <a:t>, websites developed by LSU units should ensure that pages are accessible to individuals using a variety of browsing methods. </a:t>
            </a:r>
            <a:endParaRPr b="0" i="1" sz="2400" u="none" cap="none" strike="noStrike">
              <a:solidFill>
                <a:schemeClr val="dk1"/>
              </a:solidFill>
              <a:latin typeface="Calibri"/>
              <a:ea typeface="Calibri"/>
              <a:cs typeface="Calibri"/>
              <a:sym typeface="Calibri"/>
            </a:endParaRPr>
          </a:p>
          <a:p>
            <a:pPr indent="-228600" lvl="0" marL="228600" marR="0" rtl="0" algn="l">
              <a:lnSpc>
                <a:spcPct val="8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PS-26 Policy for Persons with Disabilities</a:t>
            </a:r>
            <a:endParaRPr/>
          </a:p>
          <a:p>
            <a:pPr indent="-228600" lvl="1" marL="685800" marR="0" rtl="0" algn="l">
              <a:lnSpc>
                <a:spcPct val="80000"/>
              </a:lnSpc>
              <a:spcBef>
                <a:spcPts val="500"/>
              </a:spcBef>
              <a:spcAft>
                <a:spcPts val="0"/>
              </a:spcAft>
              <a:buClr>
                <a:schemeClr val="dk1"/>
              </a:buClr>
              <a:buSzPts val="2400"/>
              <a:buFont typeface="Arial"/>
              <a:buChar char="•"/>
            </a:pPr>
            <a:r>
              <a:rPr b="0" i="1" lang="en-US" sz="2400" u="none" cap="none" strike="noStrike">
                <a:solidFill>
                  <a:schemeClr val="dk1"/>
                </a:solidFill>
                <a:latin typeface="Calibri"/>
                <a:ea typeface="Calibri"/>
                <a:cs typeface="Calibri"/>
                <a:sym typeface="Calibri"/>
              </a:rPr>
              <a:t>To state the policy of Louisiana State University providing equal opportunity for all qualified persons without regard to disability in the recruitment of, admission to, participation in, treatment in or employment in the programs and activities operated and sponsored by the University pursuant to the Americans with Disabilities Act of 1990 (ADA) and other related federal and state law.</a:t>
            </a:r>
            <a:endParaRPr b="0" i="1" sz="2400" u="none" cap="none" strike="noStrike">
              <a:solidFill>
                <a:schemeClr val="dk1"/>
              </a:solidFill>
              <a:latin typeface="Calibri"/>
              <a:ea typeface="Calibri"/>
              <a:cs typeface="Calibri"/>
              <a:sym typeface="Calibri"/>
            </a:endParaRPr>
          </a:p>
        </p:txBody>
      </p:sp>
      <p:sp>
        <p:nvSpPr>
          <p:cNvPr id="271" name="Shape 2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Shape 27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Policies &amp; Procedures</a:t>
            </a:r>
            <a:endParaRPr/>
          </a:p>
        </p:txBody>
      </p:sp>
      <p:sp>
        <p:nvSpPr>
          <p:cNvPr id="278" name="Shape 27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PS-</a:t>
            </a:r>
            <a:r>
              <a:rPr lang="en-US"/>
              <a:t>45</a:t>
            </a:r>
            <a:r>
              <a:rPr b="0" i="0" lang="en-US" sz="2800" u="none" cap="none" strike="noStrike">
                <a:solidFill>
                  <a:schemeClr val="dk1"/>
                </a:solidFill>
                <a:latin typeface="Calibri"/>
                <a:ea typeface="Calibri"/>
                <a:cs typeface="Calibri"/>
                <a:sym typeface="Calibri"/>
              </a:rPr>
              <a:t> </a:t>
            </a:r>
            <a:r>
              <a:rPr lang="en-US"/>
              <a:t>Courses &amp; Curricula</a:t>
            </a:r>
            <a:endParaRPr/>
          </a:p>
          <a:p>
            <a:pPr indent="-228600" lvl="1" marL="685800" marR="0" rtl="0" algn="l">
              <a:lnSpc>
                <a:spcPct val="80000"/>
              </a:lnSpc>
              <a:spcBef>
                <a:spcPts val="500"/>
              </a:spcBef>
              <a:spcAft>
                <a:spcPts val="0"/>
              </a:spcAft>
              <a:buClr>
                <a:schemeClr val="dk1"/>
              </a:buClr>
              <a:buSzPts val="2400"/>
              <a:buFont typeface="Arial"/>
              <a:buChar char="•"/>
            </a:pPr>
            <a:r>
              <a:rPr i="1" lang="en-US"/>
              <a:t>Syllabus will include a description of how accommodations for excused absences and disabilities will be handled.</a:t>
            </a:r>
            <a:endParaRPr b="0" i="1" sz="2400" u="none" cap="none" strike="noStrike">
              <a:solidFill>
                <a:schemeClr val="dk1"/>
              </a:solidFill>
              <a:latin typeface="Calibri"/>
              <a:ea typeface="Calibri"/>
              <a:cs typeface="Calibri"/>
              <a:sym typeface="Calibri"/>
            </a:endParaRPr>
          </a:p>
        </p:txBody>
      </p:sp>
      <p:sp>
        <p:nvSpPr>
          <p:cNvPr id="279" name="Shape 27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Shape 28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LSU Roles &amp; Responsibilities</a:t>
            </a:r>
            <a:endParaRPr b="0" i="0" sz="6000" u="none" cap="none" strike="noStrike">
              <a:solidFill>
                <a:schemeClr val="dk1"/>
              </a:solidFill>
              <a:latin typeface="Calibri"/>
              <a:ea typeface="Calibri"/>
              <a:cs typeface="Calibri"/>
              <a:sym typeface="Calibri"/>
            </a:endParaRPr>
          </a:p>
        </p:txBody>
      </p:sp>
      <p:sp>
        <p:nvSpPr>
          <p:cNvPr id="285" name="Shape 285"/>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t/>
            </a:r>
            <a:endParaRPr b="0" i="0" sz="2400" u="none" cap="none" strike="noStrike">
              <a:solidFill>
                <a:srgbClr val="000000"/>
              </a:solidFill>
              <a:latin typeface="Calibri"/>
              <a:ea typeface="Calibri"/>
              <a:cs typeface="Calibri"/>
              <a:sym typeface="Calibri"/>
            </a:endParaRPr>
          </a:p>
        </p:txBody>
      </p:sp>
      <p:sp>
        <p:nvSpPr>
          <p:cNvPr id="286" name="Shape 28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Shape 2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Roles &amp; Responsibilities</a:t>
            </a:r>
            <a:endParaRPr/>
          </a:p>
        </p:txBody>
      </p:sp>
      <p:sp>
        <p:nvSpPr>
          <p:cNvPr id="293" name="Shape 29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Administration</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Ensure sufficient financial and personnel resources are dedicated to remediation and maintaining accessibility</a:t>
            </a:r>
            <a:endParaRPr/>
          </a:p>
          <a:p>
            <a:pPr indent="-228600" lvl="0" marL="228600" rtl="0">
              <a:spcBef>
                <a:spcPts val="500"/>
              </a:spcBef>
              <a:spcAft>
                <a:spcPts val="0"/>
              </a:spcAft>
              <a:buClr>
                <a:schemeClr val="dk1"/>
              </a:buClr>
              <a:buSzPts val="2800"/>
              <a:buFont typeface="Arial"/>
              <a:buChar char="•"/>
            </a:pPr>
            <a:r>
              <a:rPr lang="en-US"/>
              <a:t>Information Technology Services</a:t>
            </a:r>
            <a:endParaRPr/>
          </a:p>
          <a:p>
            <a:pPr indent="-228600" lvl="1" marL="685800" rtl="0">
              <a:spcBef>
                <a:spcPts val="500"/>
              </a:spcBef>
              <a:spcAft>
                <a:spcPts val="0"/>
              </a:spcAft>
              <a:buClr>
                <a:schemeClr val="dk1"/>
              </a:buClr>
              <a:buSzPts val="2400"/>
              <a:buFont typeface="Arial"/>
              <a:buChar char="•"/>
            </a:pPr>
            <a:r>
              <a:rPr lang="en-US" sz="2400"/>
              <a:t>Via the IT Governance Council, ensures all online products secured through a vendor and web-based applications developed in house are accessible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Procurement</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Ensure all online products secured through a vendor</a:t>
            </a:r>
            <a:r>
              <a:rPr lang="en-US"/>
              <a:t> have been approved by the IT Governance Council. Ensures accessibility is a criteria and will recommend language for contracts. </a:t>
            </a:r>
            <a:endParaRPr/>
          </a:p>
          <a:p>
            <a:pPr indent="0" lvl="0" marL="457200" marR="0" rtl="0" algn="l">
              <a:lnSpc>
                <a:spcPct val="90000"/>
              </a:lnSpc>
              <a:spcBef>
                <a:spcPts val="500"/>
              </a:spcBef>
              <a:spcAft>
                <a:spcPts val="0"/>
              </a:spcAft>
              <a:buNone/>
            </a:pPr>
            <a:r>
              <a:t/>
            </a:r>
            <a:endParaRPr/>
          </a:p>
        </p:txBody>
      </p:sp>
      <p:sp>
        <p:nvSpPr>
          <p:cNvPr id="294" name="Shape 29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Shape 30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Roles &amp; Responsibilities</a:t>
            </a:r>
            <a:endParaRPr/>
          </a:p>
        </p:txBody>
      </p:sp>
      <p:sp>
        <p:nvSpPr>
          <p:cNvPr id="301" name="Shape 3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Faculty Technology Center</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Provides resources for faculty to create and maintain accessible online content and classroom technologies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Strategic Communications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Provides guidelines and support for creating and maintaining accessible websites, videos and social media content</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Human Resource Management</a:t>
            </a:r>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Manages complaints from applicants, employees or students with employment issues</a:t>
            </a:r>
            <a:endParaRPr>
              <a:solidFill>
                <a:srgbClr val="000000"/>
              </a:solidFill>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Provides guidelines and resources to assist users in finding equally effective alternate access to web-based content</a:t>
            </a:r>
            <a:endParaRPr>
              <a:solidFill>
                <a:srgbClr val="000000"/>
              </a:solidFill>
            </a:endParaRPr>
          </a:p>
        </p:txBody>
      </p:sp>
      <p:sp>
        <p:nvSpPr>
          <p:cNvPr id="302" name="Shape 30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Roles &amp; Responsibilities</a:t>
            </a:r>
            <a:endParaRPr/>
          </a:p>
        </p:txBody>
      </p:sp>
      <p:sp>
        <p:nvSpPr>
          <p:cNvPr id="309" name="Shape 30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Disability Services</a:t>
            </a:r>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Help students with disabilities navigate the LSU infrastructure</a:t>
            </a:r>
            <a:r>
              <a:rPr b="0" i="0" lang="en-US" sz="2400" u="none" cap="none" strike="noStrike">
                <a:solidFill>
                  <a:srgbClr val="000000"/>
                </a:solidFill>
                <a:latin typeface="Calibri"/>
                <a:ea typeface="Calibri"/>
                <a:cs typeface="Calibri"/>
                <a:sym typeface="Calibri"/>
              </a:rPr>
              <a:t> </a:t>
            </a:r>
            <a:endParaRPr>
              <a:solidFill>
                <a:srgbClr val="000000"/>
              </a:solidFill>
            </a:endParaRPr>
          </a:p>
          <a:p>
            <a:pPr indent="-228600" lvl="0" marL="228600" marR="0" rtl="0" algn="l">
              <a:lnSpc>
                <a:spcPct val="90000"/>
              </a:lnSpc>
              <a:spcBef>
                <a:spcPts val="1000"/>
              </a:spcBef>
              <a:spcAft>
                <a:spcPts val="0"/>
              </a:spcAft>
              <a:buClr>
                <a:schemeClr val="dk1"/>
              </a:buClr>
              <a:buSzPts val="2800"/>
              <a:buFont typeface="Arial"/>
              <a:buChar char="•"/>
            </a:pPr>
            <a:r>
              <a:rPr lang="en-US"/>
              <a:t>Title II Coordinator</a:t>
            </a:r>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Manages complaints</a:t>
            </a:r>
            <a:r>
              <a:rPr b="0" i="0" lang="en-US" sz="2400" u="none" cap="none" strike="noStrike">
                <a:solidFill>
                  <a:srgbClr val="000000"/>
                </a:solidFill>
                <a:latin typeface="Calibri"/>
                <a:ea typeface="Calibri"/>
                <a:cs typeface="Calibri"/>
                <a:sym typeface="Calibri"/>
              </a:rPr>
              <a:t> for students</a:t>
            </a:r>
            <a:r>
              <a:rPr lang="en-US">
                <a:solidFill>
                  <a:srgbClr val="000000"/>
                </a:solidFill>
              </a:rPr>
              <a:t> and the general public</a:t>
            </a:r>
            <a:endParaRPr b="0" i="0" sz="2400" u="none" cap="none" strike="noStrike">
              <a:solidFill>
                <a:srgbClr val="000000"/>
              </a:solidFill>
              <a:latin typeface="Calibri"/>
              <a:ea typeface="Calibri"/>
              <a:cs typeface="Calibri"/>
              <a:sym typeface="Calibri"/>
            </a:endParaRPr>
          </a:p>
          <a:p>
            <a:pPr indent="-228600" lvl="0" marL="228600" marR="0" rtl="0" algn="l">
              <a:lnSpc>
                <a:spcPct val="90000"/>
              </a:lnSpc>
              <a:spcBef>
                <a:spcPts val="500"/>
              </a:spcBef>
              <a:spcAft>
                <a:spcPts val="0"/>
              </a:spcAft>
              <a:buClr>
                <a:srgbClr val="000000"/>
              </a:buClr>
              <a:buSzPts val="2800"/>
              <a:buFont typeface="Arial"/>
              <a:buChar char="•"/>
            </a:pPr>
            <a:r>
              <a:rPr lang="en-US">
                <a:solidFill>
                  <a:srgbClr val="000000"/>
                </a:solidFill>
              </a:rPr>
              <a:t>Office of General Counsel</a:t>
            </a:r>
            <a:endParaRPr>
              <a:solidFill>
                <a:srgbClr val="000000"/>
              </a:solidFill>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Assists administration in resolving and responding to complaints</a:t>
            </a:r>
            <a:endParaRPr>
              <a:solidFill>
                <a:srgbClr val="000000"/>
              </a:solidFill>
            </a:endParaRPr>
          </a:p>
        </p:txBody>
      </p:sp>
      <p:sp>
        <p:nvSpPr>
          <p:cNvPr id="310" name="Shape 3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LSU Roles &amp; Responsibilities</a:t>
            </a:r>
            <a:endParaRPr/>
          </a:p>
        </p:txBody>
      </p:sp>
      <p:sp>
        <p:nvSpPr>
          <p:cNvPr id="317" name="Shape 3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Campus Community</a:t>
            </a:r>
            <a:endParaRPr/>
          </a:p>
          <a:p>
            <a:pPr indent="-228600" lvl="1" marL="685800" marR="0" rtl="0" algn="l">
              <a:lnSpc>
                <a:spcPct val="90000"/>
              </a:lnSpc>
              <a:spcBef>
                <a:spcPts val="500"/>
              </a:spcBef>
              <a:spcAft>
                <a:spcPts val="0"/>
              </a:spcAft>
              <a:buClr>
                <a:schemeClr val="dk1"/>
              </a:buClr>
              <a:buSzPts val="2400"/>
              <a:buFont typeface="Arial"/>
              <a:buChar char="•"/>
            </a:pPr>
            <a:r>
              <a:rPr lang="en-US"/>
              <a:t>Designing, creating and sending </a:t>
            </a:r>
            <a:r>
              <a:rPr b="0" i="0" lang="en-US" sz="2400" u="none" cap="none" strike="noStrike">
                <a:solidFill>
                  <a:schemeClr val="dk1"/>
                </a:solidFill>
                <a:latin typeface="Calibri"/>
                <a:ea typeface="Calibri"/>
                <a:cs typeface="Calibri"/>
                <a:sym typeface="Calibri"/>
              </a:rPr>
              <a:t>marketing emails</a:t>
            </a:r>
            <a:endParaRPr/>
          </a:p>
          <a:p>
            <a:pPr indent="-228600" lvl="1" marL="685800" marR="0" rtl="0" algn="l">
              <a:lnSpc>
                <a:spcPct val="90000"/>
              </a:lnSpc>
              <a:spcBef>
                <a:spcPts val="500"/>
              </a:spcBef>
              <a:spcAft>
                <a:spcPts val="0"/>
              </a:spcAft>
              <a:buClr>
                <a:schemeClr val="dk1"/>
              </a:buClr>
              <a:buSzPts val="2400"/>
              <a:buFont typeface="Arial"/>
              <a:buChar char="•"/>
            </a:pPr>
            <a:r>
              <a:rPr lang="en-US"/>
              <a:t>C</a:t>
            </a:r>
            <a:r>
              <a:rPr b="0" i="0" lang="en-US" sz="2400" u="none" cap="none" strike="noStrike">
                <a:solidFill>
                  <a:schemeClr val="dk1"/>
                </a:solidFill>
                <a:latin typeface="Calibri"/>
                <a:ea typeface="Calibri"/>
                <a:cs typeface="Calibri"/>
                <a:sym typeface="Calibri"/>
              </a:rPr>
              <a:t>reating </a:t>
            </a:r>
            <a:r>
              <a:rPr lang="en-US"/>
              <a:t>or editing online content</a:t>
            </a:r>
            <a:endParaRPr/>
          </a:p>
          <a:p>
            <a:pPr indent="-228600" lvl="1" marL="685800" marR="0" rtl="0" algn="l">
              <a:lnSpc>
                <a:spcPct val="90000"/>
              </a:lnSpc>
              <a:spcBef>
                <a:spcPts val="500"/>
              </a:spcBef>
              <a:spcAft>
                <a:spcPts val="0"/>
              </a:spcAft>
              <a:buClr>
                <a:schemeClr val="dk1"/>
              </a:buClr>
              <a:buSzPts val="2400"/>
              <a:buFont typeface="Arial"/>
              <a:buChar char="•"/>
            </a:pPr>
            <a:r>
              <a:rPr lang="en-US"/>
              <a:t>W</a:t>
            </a:r>
            <a:r>
              <a:rPr b="0" i="0" lang="en-US" sz="2400" u="none" cap="none" strike="noStrike">
                <a:solidFill>
                  <a:schemeClr val="dk1"/>
                </a:solidFill>
                <a:latin typeface="Calibri"/>
                <a:ea typeface="Calibri"/>
                <a:cs typeface="Calibri"/>
                <a:sym typeface="Calibri"/>
              </a:rPr>
              <a:t>orking with a vendor to produce a video</a:t>
            </a:r>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U</a:t>
            </a:r>
            <a:r>
              <a:rPr b="0" i="0" lang="en-US" sz="2400" u="none" cap="none" strike="noStrike">
                <a:solidFill>
                  <a:srgbClr val="000000"/>
                </a:solidFill>
                <a:latin typeface="Calibri"/>
                <a:ea typeface="Calibri"/>
                <a:cs typeface="Calibri"/>
                <a:sym typeface="Calibri"/>
              </a:rPr>
              <a:t>sing classroom technologies as an instructional resource</a:t>
            </a:r>
            <a:endParaRPr>
              <a:solidFill>
                <a:srgbClr val="000000"/>
              </a:solidFill>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Securing financial and personnel resources</a:t>
            </a:r>
            <a:endParaRPr>
              <a:solidFill>
                <a:srgbClr val="000000"/>
              </a:solidFill>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Assisting in policy updates and dissemination</a:t>
            </a:r>
            <a:endParaRPr>
              <a:solidFill>
                <a:srgbClr val="000000"/>
              </a:solidFill>
            </a:endParaRPr>
          </a:p>
          <a:p>
            <a:pPr indent="-228600" lvl="1" marL="685800" marR="0" rtl="0" algn="l">
              <a:lnSpc>
                <a:spcPct val="90000"/>
              </a:lnSpc>
              <a:spcBef>
                <a:spcPts val="500"/>
              </a:spcBef>
              <a:spcAft>
                <a:spcPts val="0"/>
              </a:spcAft>
              <a:buClr>
                <a:srgbClr val="000000"/>
              </a:buClr>
              <a:buSzPts val="2400"/>
              <a:buFont typeface="Arial"/>
              <a:buChar char="•"/>
            </a:pPr>
            <a:r>
              <a:rPr lang="en-US">
                <a:solidFill>
                  <a:srgbClr val="000000"/>
                </a:solidFill>
              </a:rPr>
              <a:t>Reviewing and/or purchasing online products</a:t>
            </a:r>
            <a:endParaRPr>
              <a:solidFill>
                <a:srgbClr val="000000"/>
              </a:solidFill>
            </a:endParaRPr>
          </a:p>
          <a:p>
            <a:pPr indent="-228600" lvl="0" marL="228600" marR="0" rtl="0" algn="l">
              <a:lnSpc>
                <a:spcPct val="90000"/>
              </a:lnSpc>
              <a:spcBef>
                <a:spcPts val="500"/>
              </a:spcBef>
              <a:spcAft>
                <a:spcPts val="0"/>
              </a:spcAft>
              <a:buClr>
                <a:srgbClr val="000000"/>
              </a:buClr>
              <a:buSzPts val="2800"/>
              <a:buFont typeface="Arial"/>
              <a:buChar char="•"/>
            </a:pPr>
            <a:r>
              <a:rPr lang="en-US">
                <a:solidFill>
                  <a:srgbClr val="000000"/>
                </a:solidFill>
              </a:rPr>
              <a:t>Everyone has a role to play</a:t>
            </a:r>
            <a:endParaRPr>
              <a:solidFill>
                <a:srgbClr val="000000"/>
              </a:solidFill>
            </a:endParaRPr>
          </a:p>
          <a:p>
            <a:pPr indent="0" lvl="0" marL="0" marR="0" rtl="0" algn="l">
              <a:lnSpc>
                <a:spcPct val="90000"/>
              </a:lnSpc>
              <a:spcBef>
                <a:spcPts val="500"/>
              </a:spcBef>
              <a:spcAft>
                <a:spcPts val="0"/>
              </a:spcAft>
              <a:buNone/>
            </a:pPr>
            <a:r>
              <a:t/>
            </a:r>
            <a:endParaRPr>
              <a:solidFill>
                <a:srgbClr val="000000"/>
              </a:solidFill>
            </a:endParaRPr>
          </a:p>
        </p:txBody>
      </p:sp>
      <p:sp>
        <p:nvSpPr>
          <p:cNvPr id="318" name="Shape 3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Benchmarks for Accessibility</a:t>
            </a:r>
            <a:endParaRPr b="0" i="0" sz="6000" u="none" cap="none" strike="noStrike">
              <a:solidFill>
                <a:schemeClr val="dk1"/>
              </a:solidFill>
              <a:latin typeface="Calibri"/>
              <a:ea typeface="Calibri"/>
              <a:cs typeface="Calibri"/>
              <a:sym typeface="Calibri"/>
            </a:endParaRPr>
          </a:p>
        </p:txBody>
      </p:sp>
      <p:sp>
        <p:nvSpPr>
          <p:cNvPr id="324" name="Shape 3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LSU Standards	</a:t>
            </a:r>
            <a:endParaRPr b="0" i="0" sz="2400" u="none" cap="none" strike="noStrike">
              <a:solidFill>
                <a:srgbClr val="888888"/>
              </a:solidFill>
              <a:latin typeface="Calibri"/>
              <a:ea typeface="Calibri"/>
              <a:cs typeface="Calibri"/>
              <a:sym typeface="Calibri"/>
            </a:endParaRPr>
          </a:p>
        </p:txBody>
      </p:sp>
      <p:sp>
        <p:nvSpPr>
          <p:cNvPr id="325" name="Shape 3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lang="en-US"/>
              <a:t>LSU &amp; Office for Civil Rights</a:t>
            </a:r>
            <a:endParaRPr/>
          </a:p>
        </p:txBody>
      </p:sp>
      <p:sp>
        <p:nvSpPr>
          <p:cNvPr id="104" name="Shape 10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Accessibility complaint was filed in 2016 by a disability advocate</a:t>
            </a:r>
            <a:endParaRPr/>
          </a:p>
          <a:p>
            <a:pPr indent="-228600" lvl="0" marL="228600" marR="0" rtl="0" algn="l">
              <a:lnSpc>
                <a:spcPct val="90000"/>
              </a:lnSpc>
              <a:spcBef>
                <a:spcPts val="1000"/>
              </a:spcBef>
              <a:spcAft>
                <a:spcPts val="0"/>
              </a:spcAft>
              <a:buClr>
                <a:schemeClr val="dk1"/>
              </a:buClr>
              <a:buSzPts val="2800"/>
              <a:buFont typeface="Arial"/>
              <a:buChar char="•"/>
            </a:pPr>
            <a:r>
              <a:rPr lang="en-US"/>
              <a:t>LSU entered into Resolution Agreement Nov. 15, 2017</a:t>
            </a:r>
            <a:endParaRPr/>
          </a:p>
          <a:p>
            <a:pPr indent="-228600" lvl="0" marL="228600" marR="0" rtl="0" algn="l">
              <a:lnSpc>
                <a:spcPct val="90000"/>
              </a:lnSpc>
              <a:spcBef>
                <a:spcPts val="1000"/>
              </a:spcBef>
              <a:spcAft>
                <a:spcPts val="0"/>
              </a:spcAft>
              <a:buClr>
                <a:schemeClr val="dk1"/>
              </a:buClr>
              <a:buSzPts val="2800"/>
              <a:buFont typeface="Arial"/>
              <a:buChar char="•"/>
            </a:pPr>
            <a:r>
              <a:rPr lang="en-US"/>
              <a:t>Resolution Agreement includes:</a:t>
            </a:r>
            <a:endParaRPr/>
          </a:p>
          <a:p>
            <a:pPr indent="-228600" lvl="1" marL="685800" marR="0" rtl="0" algn="l">
              <a:lnSpc>
                <a:spcPct val="90000"/>
              </a:lnSpc>
              <a:spcBef>
                <a:spcPts val="1000"/>
              </a:spcBef>
              <a:spcAft>
                <a:spcPts val="0"/>
              </a:spcAft>
              <a:buSzPts val="2400"/>
              <a:buChar char="•"/>
            </a:pPr>
            <a:r>
              <a:rPr lang="en-US"/>
              <a:t>Accessibility Notice</a:t>
            </a:r>
            <a:endParaRPr/>
          </a:p>
          <a:p>
            <a:pPr indent="-228600" lvl="1" marL="685800" marR="0" rtl="0" algn="l">
              <a:lnSpc>
                <a:spcPct val="90000"/>
              </a:lnSpc>
              <a:spcBef>
                <a:spcPts val="1000"/>
              </a:spcBef>
              <a:spcAft>
                <a:spcPts val="0"/>
              </a:spcAft>
              <a:buSzPts val="2400"/>
              <a:buChar char="•"/>
            </a:pPr>
            <a:r>
              <a:rPr lang="en-US"/>
              <a:t>Training</a:t>
            </a:r>
            <a:endParaRPr/>
          </a:p>
          <a:p>
            <a:pPr indent="-228600" lvl="1" marL="685800" marR="0" rtl="0" algn="l">
              <a:lnSpc>
                <a:spcPct val="90000"/>
              </a:lnSpc>
              <a:spcBef>
                <a:spcPts val="1000"/>
              </a:spcBef>
              <a:spcAft>
                <a:spcPts val="0"/>
              </a:spcAft>
              <a:buSzPts val="2400"/>
              <a:buChar char="•"/>
            </a:pPr>
            <a:r>
              <a:rPr lang="en-US"/>
              <a:t>Plan for New Content</a:t>
            </a:r>
            <a:endParaRPr/>
          </a:p>
          <a:p>
            <a:pPr indent="-228600" lvl="1" marL="685800" marR="0" rtl="0" algn="l">
              <a:lnSpc>
                <a:spcPct val="90000"/>
              </a:lnSpc>
              <a:spcBef>
                <a:spcPts val="1000"/>
              </a:spcBef>
              <a:spcAft>
                <a:spcPts val="0"/>
              </a:spcAft>
              <a:buSzPts val="2400"/>
              <a:buChar char="•"/>
            </a:pPr>
            <a:r>
              <a:rPr lang="en-US"/>
              <a:t>Audit</a:t>
            </a:r>
            <a:endParaRPr/>
          </a:p>
          <a:p>
            <a:pPr indent="-228600" lvl="1" marL="685800" marR="0" rtl="0" algn="l">
              <a:lnSpc>
                <a:spcPct val="90000"/>
              </a:lnSpc>
              <a:spcBef>
                <a:spcPts val="1000"/>
              </a:spcBef>
              <a:spcAft>
                <a:spcPts val="0"/>
              </a:spcAft>
              <a:buSzPts val="2400"/>
              <a:buChar char="•"/>
            </a:pPr>
            <a:r>
              <a:rPr lang="en-US"/>
              <a:t>Corrective Action Plan</a:t>
            </a:r>
            <a:endParaRPr/>
          </a:p>
        </p:txBody>
      </p:sp>
      <p:sp>
        <p:nvSpPr>
          <p:cNvPr id="105" name="Shape 10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Shape 3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Benchmarks for Accessibility</a:t>
            </a:r>
            <a:endParaRPr/>
          </a:p>
        </p:txBody>
      </p:sp>
      <p:sp>
        <p:nvSpPr>
          <p:cNvPr id="332" name="Shape 3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WCAG 2.0 Level AA</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WCAG = Web Content Accessibility Guidelines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Specifies how to make content accessible on the web, primarily for people with disabilities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Principles</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Perceivable</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Operable</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Understandable</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Robust</a:t>
            </a:r>
            <a:endParaRPr/>
          </a:p>
        </p:txBody>
      </p:sp>
      <p:sp>
        <p:nvSpPr>
          <p:cNvPr id="333" name="Shape 3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Shape 3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Benchmarks for Accessibility</a:t>
            </a:r>
            <a:endParaRPr/>
          </a:p>
        </p:txBody>
      </p:sp>
      <p:sp>
        <p:nvSpPr>
          <p:cNvPr id="340" name="Shape 3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Perceivable- </a:t>
            </a:r>
            <a:r>
              <a:rPr lang="en-US"/>
              <a:t>I</a:t>
            </a:r>
            <a:r>
              <a:rPr b="0" i="0" lang="en-US" sz="2800" u="none" cap="none" strike="noStrike">
                <a:solidFill>
                  <a:schemeClr val="dk1"/>
                </a:solidFill>
                <a:latin typeface="Calibri"/>
                <a:ea typeface="Calibri"/>
                <a:cs typeface="Calibri"/>
                <a:sym typeface="Calibri"/>
              </a:rPr>
              <a:t>nformation and user interface components must be presentable to users in ways they can perceive.</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This means that users must be able to perceive the information being presented (it can't be invisible to all of their senses)</a:t>
            </a:r>
            <a:endParaRPr b="0" i="0" sz="24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Operable - User interface components and navigation must be operable.</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This means that users must be able to operate the interface (the interface cannot require interaction that a user cannot perform.</a:t>
            </a:r>
            <a:endParaRPr b="0" i="0" sz="2400" u="none" cap="none" strike="noStrike">
              <a:solidFill>
                <a:schemeClr val="dk1"/>
              </a:solidFill>
              <a:latin typeface="Calibri"/>
              <a:ea typeface="Calibri"/>
              <a:cs typeface="Calibri"/>
              <a:sym typeface="Calibri"/>
            </a:endParaRPr>
          </a:p>
        </p:txBody>
      </p:sp>
      <p:sp>
        <p:nvSpPr>
          <p:cNvPr id="341" name="Shape 3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Shape 34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Benchmarks for Accessibility</a:t>
            </a:r>
            <a:endParaRPr/>
          </a:p>
        </p:txBody>
      </p:sp>
      <p:sp>
        <p:nvSpPr>
          <p:cNvPr id="348" name="Shape 3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Understandable - Information and the operation of user interface must be understandable.</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This means that users must be able to understand the information as well as the operation of the user interface (the content or operation cannot be beyond their understanding)</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Robust - Content must be robust enough that it can be interpreted reliably by a wide variety of user agents, including assistive technologies.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This means that users must be able to access the content as technologies advance (as technologies and user agents evolve, the content should remain accessible)</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349" name="Shape 3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Shape 35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Benchmarks for Accessibility</a:t>
            </a:r>
            <a:endParaRPr/>
          </a:p>
        </p:txBody>
      </p:sp>
      <p:sp>
        <p:nvSpPr>
          <p:cNvPr id="356" name="Shape 3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WAI ARIA 1.0</a:t>
            </a:r>
            <a:endParaRPr b="0" i="0" sz="28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Web Accessibility Initiative Accessible Rich Internet Application</a:t>
            </a:r>
            <a:endParaRPr/>
          </a:p>
          <a:p>
            <a:pPr indent="-228600" lvl="1" marL="685800" marR="0" rtl="0" algn="l">
              <a:lnSpc>
                <a:spcPct val="90000"/>
              </a:lnSpc>
              <a:spcBef>
                <a:spcPts val="500"/>
              </a:spcBef>
              <a:spcAft>
                <a:spcPts val="0"/>
              </a:spcAft>
              <a:buClr>
                <a:schemeClr val="dk1"/>
              </a:buClr>
              <a:buSzPts val="2400"/>
              <a:buFont typeface="Arial"/>
              <a:buChar char="•"/>
            </a:pPr>
            <a:r>
              <a:rPr lang="en-US"/>
              <a:t>H</a:t>
            </a:r>
            <a:r>
              <a:rPr b="0" i="0" lang="en-US" sz="2400" u="none" cap="none" strike="noStrike">
                <a:solidFill>
                  <a:schemeClr val="dk1"/>
                </a:solidFill>
                <a:latin typeface="Calibri"/>
                <a:ea typeface="Calibri"/>
                <a:cs typeface="Calibri"/>
                <a:sym typeface="Calibri"/>
              </a:rPr>
              <a:t>elps with dynamic content and advanced user interface controls developed with Ajax, HTML, JavaScript, and related technologies </a:t>
            </a:r>
            <a:endParaRPr b="0" i="0" sz="24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lang="en-US"/>
              <a:t>P</a:t>
            </a:r>
            <a:r>
              <a:rPr b="0" i="0" lang="en-US" sz="2400" u="none" cap="none" strike="noStrike">
                <a:solidFill>
                  <a:schemeClr val="dk1"/>
                </a:solidFill>
                <a:latin typeface="Calibri"/>
                <a:ea typeface="Calibri"/>
                <a:cs typeface="Calibri"/>
                <a:sym typeface="Calibri"/>
              </a:rPr>
              <a:t>rovides a framework for adding attributes to identify features for user interaction, how they relate to each other, and their current state</a:t>
            </a:r>
            <a:endParaRPr b="0" i="0" sz="2800" u="none" cap="none" strike="noStrike">
              <a:solidFill>
                <a:srgbClr val="C00000"/>
              </a:solidFill>
              <a:latin typeface="Calibri"/>
              <a:ea typeface="Calibri"/>
              <a:cs typeface="Calibri"/>
              <a:sym typeface="Calibri"/>
            </a:endParaRPr>
          </a:p>
        </p:txBody>
      </p:sp>
      <p:sp>
        <p:nvSpPr>
          <p:cNvPr id="357" name="Shape 3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1" name="Shape 361"/>
        <p:cNvGrpSpPr/>
        <p:nvPr/>
      </p:nvGrpSpPr>
      <p:grpSpPr>
        <a:xfrm>
          <a:off x="0" y="0"/>
          <a:ext cx="0" cy="0"/>
          <a:chOff x="0" y="0"/>
          <a:chExt cx="0" cy="0"/>
        </a:xfrm>
      </p:grpSpPr>
      <p:sp>
        <p:nvSpPr>
          <p:cNvPr id="362" name="Shape 36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Equally Effective Alternate Access</a:t>
            </a:r>
            <a:endParaRPr b="0" i="0" sz="6000" u="none" cap="none" strike="noStrike">
              <a:solidFill>
                <a:schemeClr val="dk1"/>
              </a:solidFill>
              <a:latin typeface="Calibri"/>
              <a:ea typeface="Calibri"/>
              <a:cs typeface="Calibri"/>
              <a:sym typeface="Calibri"/>
            </a:endParaRPr>
          </a:p>
        </p:txBody>
      </p:sp>
      <p:sp>
        <p:nvSpPr>
          <p:cNvPr id="363" name="Shape 36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2400"/>
              <a:buFont typeface="Arial"/>
              <a:buNone/>
            </a:pPr>
            <a:r>
              <a:t/>
            </a:r>
            <a:endParaRPr b="0" i="0" sz="2400" u="none" cap="none" strike="noStrike">
              <a:solidFill>
                <a:srgbClr val="000000"/>
              </a:solidFill>
              <a:latin typeface="Calibri"/>
              <a:ea typeface="Calibri"/>
              <a:cs typeface="Calibri"/>
              <a:sym typeface="Calibri"/>
            </a:endParaRPr>
          </a:p>
        </p:txBody>
      </p:sp>
      <p:sp>
        <p:nvSpPr>
          <p:cNvPr id="364" name="Shape 3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Shape 37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lang="en-US"/>
              <a:t>Equally Effective Alternate Access</a:t>
            </a:r>
            <a:endParaRPr/>
          </a:p>
        </p:txBody>
      </p:sp>
      <p:sp>
        <p:nvSpPr>
          <p:cNvPr id="371" name="Shape 37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Ensures that, to the maximum extent possible, individuals with disabilities receive the same benefits or services as their non-disabled peers</a:t>
            </a:r>
            <a:endParaRPr/>
          </a:p>
          <a:p>
            <a:pPr indent="-228600" lvl="0" marL="228600" marR="0" rtl="0" algn="l">
              <a:lnSpc>
                <a:spcPct val="90000"/>
              </a:lnSpc>
              <a:spcBef>
                <a:spcPts val="0"/>
              </a:spcBef>
              <a:spcAft>
                <a:spcPts val="0"/>
              </a:spcAft>
              <a:buClr>
                <a:schemeClr val="dk1"/>
              </a:buClr>
              <a:buSzPts val="2800"/>
              <a:buFont typeface="Arial"/>
              <a:buChar char="•"/>
            </a:pPr>
            <a:r>
              <a:rPr lang="en-US"/>
              <a:t>Alternates are not required to produce the identical result, but must afford persons with disabilities equal opportunity to obtain  the same result, gain the same benefit, or reach the same level of achievement</a:t>
            </a:r>
            <a:endParaRPr/>
          </a:p>
          <a:p>
            <a:pPr indent="-228600" lvl="0" marL="228600" marR="0" rtl="0" algn="l">
              <a:lnSpc>
                <a:spcPct val="90000"/>
              </a:lnSpc>
              <a:spcBef>
                <a:spcPts val="0"/>
              </a:spcBef>
              <a:spcAft>
                <a:spcPts val="0"/>
              </a:spcAft>
              <a:buClr>
                <a:schemeClr val="dk1"/>
              </a:buClr>
              <a:buSzPts val="2800"/>
              <a:buFont typeface="Arial"/>
              <a:buChar char="•"/>
            </a:pPr>
            <a:r>
              <a:rPr lang="en-US"/>
              <a:t>Exception, not the rule. Only occurs in rare instances.</a:t>
            </a:r>
            <a:endParaRPr/>
          </a:p>
        </p:txBody>
      </p:sp>
      <p:sp>
        <p:nvSpPr>
          <p:cNvPr id="372" name="Shape 37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Shape 377"/>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lang="en-US"/>
              <a:t>Next Steps &amp; Questions</a:t>
            </a:r>
            <a:endParaRPr b="0" i="0" sz="6000" u="none" cap="none" strike="noStrike">
              <a:solidFill>
                <a:schemeClr val="dk1"/>
              </a:solidFill>
              <a:latin typeface="Calibri"/>
              <a:ea typeface="Calibri"/>
              <a:cs typeface="Calibri"/>
              <a:sym typeface="Calibri"/>
            </a:endParaRPr>
          </a:p>
        </p:txBody>
      </p:sp>
      <p:sp>
        <p:nvSpPr>
          <p:cNvPr id="378" name="Shape 378"/>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2400"/>
              <a:buFont typeface="Arial"/>
              <a:buNone/>
            </a:pPr>
            <a:r>
              <a:t/>
            </a:r>
            <a:endParaRPr b="0" i="0" sz="2400" u="none" cap="none" strike="noStrike">
              <a:solidFill>
                <a:srgbClr val="000000"/>
              </a:solidFill>
              <a:latin typeface="Calibri"/>
              <a:ea typeface="Calibri"/>
              <a:cs typeface="Calibri"/>
              <a:sym typeface="Calibri"/>
            </a:endParaRPr>
          </a:p>
        </p:txBody>
      </p:sp>
      <p:sp>
        <p:nvSpPr>
          <p:cNvPr id="379" name="Shape 37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lang="en-US"/>
              <a:t>Next Steps &amp; Questions</a:t>
            </a:r>
            <a:endParaRPr/>
          </a:p>
        </p:txBody>
      </p:sp>
      <p:sp>
        <p:nvSpPr>
          <p:cNvPr id="386" name="Shape 38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If you are unsure what you or your unit’s role is in online accessibility, contact the Online Accessibility Working Group</a:t>
            </a:r>
            <a:endParaRPr/>
          </a:p>
          <a:p>
            <a:pPr indent="-228600" lvl="0" marL="228600" marR="0" rtl="0" algn="l">
              <a:lnSpc>
                <a:spcPct val="90000"/>
              </a:lnSpc>
              <a:spcBef>
                <a:spcPts val="0"/>
              </a:spcBef>
              <a:spcAft>
                <a:spcPts val="0"/>
              </a:spcAft>
              <a:buClr>
                <a:schemeClr val="dk1"/>
              </a:buClr>
              <a:buSzPts val="2800"/>
              <a:buFont typeface="Arial"/>
              <a:buChar char="•"/>
            </a:pPr>
            <a:r>
              <a:rPr lang="en-US"/>
              <a:t>Review your unit’s policies and procedures to ensure they align with the benchmarks for </a:t>
            </a:r>
            <a:r>
              <a:rPr lang="en-US"/>
              <a:t>accessibility</a:t>
            </a:r>
            <a:endParaRPr/>
          </a:p>
          <a:p>
            <a:pPr indent="-228600" lvl="0" marL="228600" marR="0" rtl="0" algn="l">
              <a:lnSpc>
                <a:spcPct val="90000"/>
              </a:lnSpc>
              <a:spcBef>
                <a:spcPts val="0"/>
              </a:spcBef>
              <a:spcAft>
                <a:spcPts val="0"/>
              </a:spcAft>
              <a:buClr>
                <a:schemeClr val="dk1"/>
              </a:buClr>
              <a:buSzPts val="2800"/>
              <a:buFont typeface="Arial"/>
              <a:buChar char="•"/>
            </a:pPr>
            <a:r>
              <a:rPr lang="en-US"/>
              <a:t>If you are concerned your unit does not have the financial or personnel resources to maintain compliance, contact the Online Accessibility Working Group</a:t>
            </a:r>
            <a:endParaRPr/>
          </a:p>
          <a:p>
            <a:pPr indent="-228600" lvl="0" marL="228600" marR="0" rtl="0" algn="l">
              <a:lnSpc>
                <a:spcPct val="90000"/>
              </a:lnSpc>
              <a:spcBef>
                <a:spcPts val="0"/>
              </a:spcBef>
              <a:spcAft>
                <a:spcPts val="0"/>
              </a:spcAft>
              <a:buClr>
                <a:schemeClr val="dk1"/>
              </a:buClr>
              <a:buSzPts val="2800"/>
              <a:buFont typeface="Arial"/>
              <a:buChar char="•"/>
            </a:pPr>
            <a:r>
              <a:rPr lang="en-US"/>
              <a:t>Direct any other questions to the Online Accessibility Working Group at oawg@lsu.edu</a:t>
            </a:r>
            <a:endParaRPr/>
          </a:p>
          <a:p>
            <a:pPr indent="0" lvl="0" marL="0" marR="0" rtl="0" algn="l">
              <a:lnSpc>
                <a:spcPct val="90000"/>
              </a:lnSpc>
              <a:spcBef>
                <a:spcPts val="500"/>
              </a:spcBef>
              <a:spcAft>
                <a:spcPts val="0"/>
              </a:spcAft>
              <a:buNone/>
            </a:pPr>
            <a:r>
              <a:t/>
            </a:r>
            <a:endParaRPr b="0" i="0" sz="2800" u="none" cap="none" strike="noStrike">
              <a:solidFill>
                <a:srgbClr val="C00000"/>
              </a:solidFill>
              <a:latin typeface="Calibri"/>
              <a:ea typeface="Calibri"/>
              <a:cs typeface="Calibri"/>
              <a:sym typeface="Calibri"/>
            </a:endParaRPr>
          </a:p>
        </p:txBody>
      </p:sp>
      <p:sp>
        <p:nvSpPr>
          <p:cNvPr id="387" name="Shape 38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2" name="Shape 392"/>
        <p:cNvGrpSpPr/>
        <p:nvPr/>
      </p:nvGrpSpPr>
      <p:grpSpPr>
        <a:xfrm>
          <a:off x="0" y="0"/>
          <a:ext cx="0" cy="0"/>
          <a:chOff x="0" y="0"/>
          <a:chExt cx="0" cy="0"/>
        </a:xfrm>
      </p:grpSpPr>
      <p:sp>
        <p:nvSpPr>
          <p:cNvPr id="393" name="Shape 393"/>
          <p:cNvSpPr txBox="1"/>
          <p:nvPr>
            <p:ph type="title"/>
          </p:nvPr>
        </p:nvSpPr>
        <p:spPr>
          <a:xfrm>
            <a:off x="838200" y="365125"/>
            <a:ext cx="10515600" cy="13257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US"/>
              <a:t>Sources</a:t>
            </a:r>
            <a:endParaRPr/>
          </a:p>
        </p:txBody>
      </p:sp>
      <p:sp>
        <p:nvSpPr>
          <p:cNvPr id="394" name="Shape 394"/>
          <p:cNvSpPr txBox="1"/>
          <p:nvPr>
            <p:ph idx="1" type="body"/>
          </p:nvPr>
        </p:nvSpPr>
        <p:spPr>
          <a:xfrm>
            <a:off x="838200" y="1825625"/>
            <a:ext cx="5181600" cy="4351200"/>
          </a:xfrm>
          <a:prstGeom prst="rect">
            <a:avLst/>
          </a:prstGeom>
        </p:spPr>
        <p:txBody>
          <a:bodyPr anchorCtr="0" anchor="t" bIns="91425" lIns="91425" spcFirstLastPara="1" rIns="91425" wrap="square" tIns="91425">
            <a:noAutofit/>
          </a:bodyPr>
          <a:lstStyle/>
          <a:p>
            <a:pPr indent="-317500" lvl="0" marL="457200" rtl="0">
              <a:lnSpc>
                <a:spcPct val="100000"/>
              </a:lnSpc>
              <a:spcBef>
                <a:spcPts val="0"/>
              </a:spcBef>
              <a:spcAft>
                <a:spcPts val="0"/>
              </a:spcAft>
              <a:buSzPts val="1400"/>
              <a:buChar char="•"/>
            </a:pPr>
            <a:r>
              <a:rPr lang="en-US" sz="1400" u="sng">
                <a:solidFill>
                  <a:schemeClr val="hlink"/>
                </a:solidFill>
                <a:hlinkClick r:id="rId3"/>
              </a:rPr>
              <a:t>https://www.washington.edu/accessibility/managing/</a:t>
            </a:r>
            <a:endParaRPr sz="1400"/>
          </a:p>
          <a:p>
            <a:pPr indent="-317500" lvl="0" marL="457200" rtl="0">
              <a:lnSpc>
                <a:spcPct val="100000"/>
              </a:lnSpc>
              <a:spcBef>
                <a:spcPts val="0"/>
              </a:spcBef>
              <a:spcAft>
                <a:spcPts val="0"/>
              </a:spcAft>
              <a:buSzPts val="1400"/>
              <a:buChar char="•"/>
            </a:pPr>
            <a:r>
              <a:rPr lang="en-US" sz="1400" u="sng">
                <a:solidFill>
                  <a:schemeClr val="hlink"/>
                </a:solidFill>
                <a:hlinkClick r:id="rId4"/>
              </a:rPr>
              <a:t>https://www.w3.org/WAI/intro/aria</a:t>
            </a:r>
            <a:endParaRPr sz="1400">
              <a:solidFill>
                <a:srgbClr val="FF0000"/>
              </a:solidFill>
            </a:endParaRPr>
          </a:p>
          <a:p>
            <a:pPr indent="-317500" lvl="0" marL="457200" rtl="0">
              <a:lnSpc>
                <a:spcPct val="100000"/>
              </a:lnSpc>
              <a:spcBef>
                <a:spcPts val="0"/>
              </a:spcBef>
              <a:spcAft>
                <a:spcPts val="0"/>
              </a:spcAft>
              <a:buSzPts val="1400"/>
              <a:buChar char="•"/>
            </a:pPr>
            <a:r>
              <a:rPr lang="en-US" sz="1400" u="sng">
                <a:solidFill>
                  <a:schemeClr val="hlink"/>
                </a:solidFill>
                <a:hlinkClick r:id="rId5"/>
              </a:rPr>
              <a:t>https://webaim.org/articles/laws/usa/rehab</a:t>
            </a:r>
            <a:endParaRPr sz="1400"/>
          </a:p>
          <a:p>
            <a:pPr indent="-317500" lvl="0" marL="457200" rtl="0">
              <a:lnSpc>
                <a:spcPct val="100000"/>
              </a:lnSpc>
              <a:spcBef>
                <a:spcPts val="0"/>
              </a:spcBef>
              <a:spcAft>
                <a:spcPts val="0"/>
              </a:spcAft>
              <a:buSzPts val="1400"/>
              <a:buChar char="•"/>
            </a:pPr>
            <a:r>
              <a:rPr lang="en-US" sz="1400" u="sng">
                <a:solidFill>
                  <a:schemeClr val="hlink"/>
                </a:solidFill>
                <a:hlinkClick r:id="rId6"/>
              </a:rPr>
              <a:t>https://www.usg.edu/siteinfo/higher_education_the_americans_with_disabilities_act_and_section_508</a:t>
            </a:r>
            <a:endParaRPr sz="1400"/>
          </a:p>
          <a:p>
            <a:pPr indent="-317500" lvl="0" marL="457200" rtl="0">
              <a:lnSpc>
                <a:spcPct val="100000"/>
              </a:lnSpc>
              <a:spcBef>
                <a:spcPts val="0"/>
              </a:spcBef>
              <a:spcAft>
                <a:spcPts val="0"/>
              </a:spcAft>
              <a:buSzPts val="1400"/>
              <a:buChar char="•"/>
            </a:pPr>
            <a:r>
              <a:rPr lang="en-US" sz="1400" u="sng">
                <a:solidFill>
                  <a:schemeClr val="hlink"/>
                </a:solidFill>
                <a:hlinkClick r:id="rId7"/>
              </a:rPr>
              <a:t>https://www.access-board.gov/guidelines-and-standards/communications-and-it/about-the-section-508-standards</a:t>
            </a:r>
            <a:endParaRPr sz="1400"/>
          </a:p>
          <a:p>
            <a:pPr indent="-317500" lvl="0" marL="457200" rtl="0">
              <a:lnSpc>
                <a:spcPct val="100000"/>
              </a:lnSpc>
              <a:spcBef>
                <a:spcPts val="0"/>
              </a:spcBef>
              <a:spcAft>
                <a:spcPts val="0"/>
              </a:spcAft>
              <a:buSzPts val="1400"/>
              <a:buChar char="•"/>
            </a:pPr>
            <a:r>
              <a:rPr lang="en-US" sz="1400" u="sng">
                <a:solidFill>
                  <a:schemeClr val="hlink"/>
                </a:solidFill>
                <a:hlinkClick r:id="rId8"/>
              </a:rPr>
              <a:t>https://www.washington.edu/accessibility/requirements/standards/</a:t>
            </a:r>
            <a:endParaRPr sz="1400">
              <a:solidFill>
                <a:srgbClr val="FF0000"/>
              </a:solidFill>
            </a:endParaRPr>
          </a:p>
          <a:p>
            <a:pPr indent="-317500" lvl="0" marL="457200" rtl="0">
              <a:lnSpc>
                <a:spcPct val="100000"/>
              </a:lnSpc>
              <a:spcBef>
                <a:spcPts val="0"/>
              </a:spcBef>
              <a:spcAft>
                <a:spcPts val="0"/>
              </a:spcAft>
              <a:buSzPts val="1400"/>
              <a:buChar char="•"/>
            </a:pPr>
            <a:r>
              <a:rPr lang="en-US" sz="1400" u="sng">
                <a:solidFill>
                  <a:schemeClr val="hlink"/>
                </a:solidFill>
                <a:hlinkClick r:id="rId9"/>
              </a:rPr>
              <a:t>http://www.who.int/disabilities/</a:t>
            </a:r>
            <a:endParaRPr sz="1400">
              <a:solidFill>
                <a:srgbClr val="FF0000"/>
              </a:solidFill>
            </a:endParaRPr>
          </a:p>
          <a:p>
            <a:pPr indent="-317500" lvl="0" marL="457200" rtl="0">
              <a:lnSpc>
                <a:spcPct val="100000"/>
              </a:lnSpc>
              <a:spcBef>
                <a:spcPts val="0"/>
              </a:spcBef>
              <a:spcAft>
                <a:spcPts val="0"/>
              </a:spcAft>
              <a:buSzPts val="1400"/>
              <a:buChar char="•"/>
            </a:pPr>
            <a:r>
              <a:rPr lang="en-US" sz="1400" u="sng">
                <a:solidFill>
                  <a:schemeClr val="hlink"/>
                </a:solidFill>
                <a:hlinkClick r:id="rId10"/>
              </a:rPr>
              <a:t>http://apps.who.int/classifications/icfbrowser/</a:t>
            </a:r>
            <a:endParaRPr sz="1400">
              <a:solidFill>
                <a:srgbClr val="FF0000"/>
              </a:solidFill>
            </a:endParaRPr>
          </a:p>
          <a:p>
            <a:pPr indent="-317500" lvl="0" marL="457200" rtl="0">
              <a:lnSpc>
                <a:spcPct val="100000"/>
              </a:lnSpc>
              <a:spcBef>
                <a:spcPts val="0"/>
              </a:spcBef>
              <a:spcAft>
                <a:spcPts val="0"/>
              </a:spcAft>
              <a:buSzPts val="1400"/>
              <a:buChar char="•"/>
            </a:pPr>
            <a:r>
              <a:rPr lang="en-US" sz="1400" u="sng">
                <a:solidFill>
                  <a:schemeClr val="hlink"/>
                </a:solidFill>
                <a:hlinkClick r:id="rId11"/>
              </a:rPr>
              <a:t>http://universaldesign.ie/What-is-Universal-Design/The-7-Principles</a:t>
            </a:r>
            <a:endParaRPr sz="1400">
              <a:solidFill>
                <a:srgbClr val="FF0000"/>
              </a:solidFill>
            </a:endParaRPr>
          </a:p>
          <a:p>
            <a:pPr indent="-317500" lvl="0" marL="457200" rtl="0">
              <a:lnSpc>
                <a:spcPct val="100000"/>
              </a:lnSpc>
              <a:spcBef>
                <a:spcPts val="0"/>
              </a:spcBef>
              <a:spcAft>
                <a:spcPts val="0"/>
              </a:spcAft>
              <a:buSzPts val="1400"/>
              <a:buChar char="•"/>
            </a:pPr>
            <a:r>
              <a:rPr lang="en-US" sz="1400" u="sng">
                <a:solidFill>
                  <a:schemeClr val="hlink"/>
                </a:solidFill>
                <a:hlinkClick r:id="rId12"/>
              </a:rPr>
              <a:t>https://www.disabled-world.com/</a:t>
            </a:r>
            <a:endParaRPr sz="1400">
              <a:solidFill>
                <a:srgbClr val="FF0000"/>
              </a:solidFill>
            </a:endParaRPr>
          </a:p>
          <a:p>
            <a:pPr indent="0" lvl="0" marL="0" rtl="0">
              <a:lnSpc>
                <a:spcPct val="100000"/>
              </a:lnSpc>
              <a:spcBef>
                <a:spcPts val="0"/>
              </a:spcBef>
              <a:spcAft>
                <a:spcPts val="0"/>
              </a:spcAft>
              <a:buNone/>
            </a:pPr>
            <a:r>
              <a:t/>
            </a:r>
            <a:endParaRPr sz="800">
              <a:solidFill>
                <a:srgbClr val="FF0000"/>
              </a:solidFill>
              <a:highlight>
                <a:srgbClr val="000000"/>
              </a:highlight>
            </a:endParaRPr>
          </a:p>
        </p:txBody>
      </p:sp>
      <p:sp>
        <p:nvSpPr>
          <p:cNvPr id="395" name="Shape 39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en-US"/>
              <a:t>‹#›</a:t>
            </a:fld>
            <a:endParaRPr/>
          </a:p>
        </p:txBody>
      </p:sp>
      <p:sp>
        <p:nvSpPr>
          <p:cNvPr id="396" name="Shape 396"/>
          <p:cNvSpPr txBox="1"/>
          <p:nvPr>
            <p:ph idx="2" type="body"/>
          </p:nvPr>
        </p:nvSpPr>
        <p:spPr>
          <a:xfrm>
            <a:off x="6172200" y="1825625"/>
            <a:ext cx="5181600" cy="4351200"/>
          </a:xfrm>
          <a:prstGeom prst="rect">
            <a:avLst/>
          </a:prstGeom>
        </p:spPr>
        <p:txBody>
          <a:bodyPr anchorCtr="0" anchor="t" bIns="91425" lIns="91425" spcFirstLastPara="1" rIns="91425" wrap="square" tIns="91425">
            <a:noAutofit/>
          </a:bodyPr>
          <a:lstStyle/>
          <a:p>
            <a:pPr indent="-317500" lvl="0" marL="457200" rtl="0">
              <a:spcBef>
                <a:spcPts val="500"/>
              </a:spcBef>
              <a:spcAft>
                <a:spcPts val="0"/>
              </a:spcAft>
              <a:buSzPts val="1400"/>
              <a:buChar char="•"/>
            </a:pPr>
            <a:r>
              <a:rPr lang="en-US" sz="1400" u="sng">
                <a:solidFill>
                  <a:schemeClr val="hlink"/>
                </a:solidFill>
                <a:hlinkClick r:id="rId13"/>
              </a:rPr>
              <a:t>https://www.disabilitystatistics.org/</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4"/>
              </a:rPr>
              <a:t>https://www.w3.org/</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5"/>
              </a:rPr>
              <a:t>https://www.w3.org/WAI/</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6"/>
              </a:rPr>
              <a:t>http://www.w3.org/WAI/intro/wcag20.php</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7"/>
              </a:rPr>
              <a:t>http://www.w3.org/TR/WCAG20/</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8"/>
              </a:rPr>
              <a:t>https://www.w3.org/WAI/GL/WCAG20-TECHS/Overview.html</a:t>
            </a:r>
            <a:endParaRPr sz="1400">
              <a:solidFill>
                <a:srgbClr val="FF0000"/>
              </a:solidFill>
            </a:endParaRPr>
          </a:p>
          <a:p>
            <a:pPr indent="-317500" lvl="0" marL="457200" rtl="0">
              <a:spcBef>
                <a:spcPts val="0"/>
              </a:spcBef>
              <a:spcAft>
                <a:spcPts val="0"/>
              </a:spcAft>
              <a:buSzPts val="1400"/>
              <a:buChar char="•"/>
            </a:pPr>
            <a:r>
              <a:rPr lang="en-US" sz="1400" u="sng">
                <a:solidFill>
                  <a:schemeClr val="hlink"/>
                </a:solidFill>
                <a:hlinkClick r:id="rId19"/>
              </a:rPr>
              <a:t>https://www.w3.org/WAI/GL/wiki/Comments_on_WCAG.Next_Model</a:t>
            </a:r>
            <a:endParaRPr sz="1400">
              <a:solidFill>
                <a:srgbClr val="FF0000"/>
              </a:solidFill>
            </a:endParaRPr>
          </a:p>
          <a:p>
            <a:pPr indent="-317500" lvl="0" marL="457200" rtl="0">
              <a:spcBef>
                <a:spcPts val="0"/>
              </a:spcBef>
              <a:spcAft>
                <a:spcPts val="0"/>
              </a:spcAft>
              <a:buClr>
                <a:srgbClr val="000000"/>
              </a:buClr>
              <a:buSzPts val="1400"/>
              <a:buChar char="•"/>
            </a:pPr>
            <a:r>
              <a:rPr lang="en-US" sz="1400" u="sng">
                <a:solidFill>
                  <a:schemeClr val="hlink"/>
                </a:solidFill>
                <a:hlinkClick r:id="rId20"/>
              </a:rPr>
              <a:t>http://www.washington.edu/accessibility/requirements/accessibility-cases-and-settlement-agreements/</a:t>
            </a:r>
            <a:endParaRPr sz="1400">
              <a:solidFill>
                <a:srgbClr val="000000"/>
              </a:solidFill>
            </a:endParaRPr>
          </a:p>
          <a:p>
            <a:pPr indent="-317500" lvl="0" marL="457200" rtl="0">
              <a:spcBef>
                <a:spcPts val="0"/>
              </a:spcBef>
              <a:spcAft>
                <a:spcPts val="0"/>
              </a:spcAft>
              <a:buClr>
                <a:srgbClr val="000000"/>
              </a:buClr>
              <a:buSzPts val="1400"/>
              <a:buChar char="•"/>
            </a:pPr>
            <a:r>
              <a:t/>
            </a:r>
            <a:endParaRPr sz="1400">
              <a:solidFill>
                <a:srgbClr val="000000"/>
              </a:solidFill>
            </a:endParaRPr>
          </a:p>
          <a:p>
            <a:pPr indent="0" lvl="0" marL="0" rtl="0">
              <a:spcBef>
                <a:spcPts val="500"/>
              </a:spcBef>
              <a:spcAft>
                <a:spcPts val="0"/>
              </a:spcAft>
              <a:buNone/>
            </a:pPr>
            <a:r>
              <a:t/>
            </a:r>
            <a:endParaRPr sz="14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Online Accessibility Working Group</a:t>
            </a:r>
            <a:endParaRPr b="0" i="0" sz="6000" u="none" cap="none" strike="noStrike">
              <a:solidFill>
                <a:schemeClr val="dk1"/>
              </a:solidFill>
              <a:latin typeface="Calibri"/>
              <a:ea typeface="Calibri"/>
              <a:cs typeface="Calibri"/>
              <a:sym typeface="Calibri"/>
            </a:endParaRPr>
          </a:p>
        </p:txBody>
      </p:sp>
      <p:sp>
        <p:nvSpPr>
          <p:cNvPr id="111" name="Shape 1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Roles &amp; Members</a:t>
            </a:r>
            <a:endParaRPr b="0" i="0" sz="2400" u="none" cap="none" strike="noStrike">
              <a:solidFill>
                <a:srgbClr val="888888"/>
              </a:solidFill>
              <a:latin typeface="Calibri"/>
              <a:ea typeface="Calibri"/>
              <a:cs typeface="Calibri"/>
              <a:sym typeface="Calibri"/>
            </a:endParaRPr>
          </a:p>
        </p:txBody>
      </p:sp>
      <p:sp>
        <p:nvSpPr>
          <p:cNvPr id="112" name="Shape 1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Online Accessibility Working Group</a:t>
            </a:r>
            <a:endParaRPr/>
          </a:p>
        </p:txBody>
      </p:sp>
      <p:sp>
        <p:nvSpPr>
          <p:cNvPr id="119" name="Shape 1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Formed in Fall 2017 in response to accessibility complaint </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Tasked with addressing accessibility issues on campus</a:t>
            </a:r>
            <a:endParaRPr/>
          </a:p>
          <a:p>
            <a:pPr indent="-228600" lvl="0" marL="228600" marR="0" rtl="0" algn="l">
              <a:lnSpc>
                <a:spcPct val="90000"/>
              </a:lnSpc>
              <a:spcBef>
                <a:spcPts val="1000"/>
              </a:spcBef>
              <a:spcAft>
                <a:spcPts val="0"/>
              </a:spcAft>
              <a:buClr>
                <a:schemeClr val="dk1"/>
              </a:buClr>
              <a:buSzPts val="2800"/>
              <a:buFont typeface="Arial"/>
              <a:buChar char="•"/>
            </a:pPr>
            <a:r>
              <a:rPr lang="en-US"/>
              <a:t>Responsible for response to LSU &amp; Office for Civil Rights resolution agreement</a:t>
            </a:r>
            <a:endParaRPr/>
          </a:p>
          <a:p>
            <a:pPr indent="-228600" lvl="0" marL="228600" marR="0" rtl="0" algn="l">
              <a:lnSpc>
                <a:spcPct val="90000"/>
              </a:lnSpc>
              <a:spcBef>
                <a:spcPts val="1000"/>
              </a:spcBef>
              <a:spcAft>
                <a:spcPts val="0"/>
              </a:spcAft>
              <a:buClr>
                <a:schemeClr val="dk1"/>
              </a:buClr>
              <a:buSzPts val="2800"/>
              <a:buFont typeface="Arial"/>
              <a:buChar char="•"/>
            </a:pPr>
            <a:r>
              <a:rPr lang="en-US"/>
              <a:t>oawg@lsu.edu</a:t>
            </a:r>
            <a:endParaRPr/>
          </a:p>
        </p:txBody>
      </p:sp>
      <p:sp>
        <p:nvSpPr>
          <p:cNvPr id="120" name="Shape 1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Online Accessibility Working Group</a:t>
            </a:r>
            <a:endParaRPr/>
          </a:p>
        </p:txBody>
      </p:sp>
      <p:graphicFrame>
        <p:nvGraphicFramePr>
          <p:cNvPr id="127" name="Shape 127"/>
          <p:cNvGraphicFramePr/>
          <p:nvPr/>
        </p:nvGraphicFramePr>
        <p:xfrm>
          <a:off x="838198" y="1409213"/>
          <a:ext cx="3000000" cy="3000000"/>
        </p:xfrm>
        <a:graphic>
          <a:graphicData uri="http://schemas.openxmlformats.org/drawingml/2006/table">
            <a:tbl>
              <a:tblPr bandRow="1" firstRow="1">
                <a:noFill/>
                <a:tableStyleId>{CC4484D8-C748-4074-B2C4-7EB614EE25D4}</a:tableStyleId>
              </a:tblPr>
              <a:tblGrid>
                <a:gridCol w="3445500"/>
                <a:gridCol w="3445500"/>
                <a:gridCol w="3445500"/>
              </a:tblGrid>
              <a:tr h="182875">
                <a:tc>
                  <a:txBody>
                    <a:bodyPr>
                      <a:noAutofit/>
                    </a:bodyPr>
                    <a:lstStyle/>
                    <a:p>
                      <a:pPr indent="0" lvl="0" marL="0" marR="0" rtl="0" algn="l">
                        <a:spcBef>
                          <a:spcPts val="0"/>
                        </a:spcBef>
                        <a:spcAft>
                          <a:spcPts val="0"/>
                        </a:spcAft>
                        <a:buNone/>
                      </a:pPr>
                      <a:r>
                        <a:rPr lang="en-US" sz="1200" u="none" cap="none" strike="noStrike"/>
                        <a:t>Name</a:t>
                      </a:r>
                      <a:endParaRPr sz="1200"/>
                    </a:p>
                  </a:txBody>
                  <a:tcPr marT="45725" marB="45725" marR="91450" marL="91450"/>
                </a:tc>
                <a:tc>
                  <a:txBody>
                    <a:bodyPr>
                      <a:noAutofit/>
                    </a:bodyPr>
                    <a:lstStyle/>
                    <a:p>
                      <a:pPr indent="0" lvl="0" marL="0" marR="0" rtl="0" algn="l">
                        <a:spcBef>
                          <a:spcPts val="0"/>
                        </a:spcBef>
                        <a:spcAft>
                          <a:spcPts val="0"/>
                        </a:spcAft>
                        <a:buNone/>
                      </a:pPr>
                      <a:r>
                        <a:rPr lang="en-US" sz="1200"/>
                        <a:t>Unit</a:t>
                      </a:r>
                      <a:endParaRPr sz="1200"/>
                    </a:p>
                  </a:txBody>
                  <a:tcPr marT="45725" marB="45725" marR="91450" marL="91450"/>
                </a:tc>
                <a:tc>
                  <a:txBody>
                    <a:bodyPr>
                      <a:noAutofit/>
                    </a:bodyPr>
                    <a:lstStyle/>
                    <a:p>
                      <a:pPr indent="0" lvl="0" marL="0" marR="0" rtl="0" algn="l">
                        <a:spcBef>
                          <a:spcPts val="0"/>
                        </a:spcBef>
                        <a:spcAft>
                          <a:spcPts val="0"/>
                        </a:spcAft>
                        <a:buNone/>
                      </a:pPr>
                      <a:r>
                        <a:rPr lang="en-US" sz="1200"/>
                        <a:t>Contact</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Matt Lee, Chair</a:t>
                      </a:r>
                      <a:endParaRPr sz="1200"/>
                    </a:p>
                  </a:txBody>
                  <a:tcPr marT="45725" marB="45725" marR="91450" marL="91450"/>
                </a:tc>
                <a:tc>
                  <a:txBody>
                    <a:bodyPr>
                      <a:noAutofit/>
                    </a:bodyPr>
                    <a:lstStyle/>
                    <a:p>
                      <a:pPr indent="0" lvl="0" marL="0" marR="0" rtl="0" algn="l">
                        <a:spcBef>
                          <a:spcPts val="0"/>
                        </a:spcBef>
                        <a:spcAft>
                          <a:spcPts val="0"/>
                        </a:spcAft>
                        <a:buNone/>
                      </a:pPr>
                      <a:r>
                        <a:rPr lang="en-US" sz="1200"/>
                        <a:t>Academic Affairs</a:t>
                      </a:r>
                      <a:endParaRPr sz="1200"/>
                    </a:p>
                  </a:txBody>
                  <a:tcPr marT="45725" marB="45725" marR="91450" marL="91450"/>
                </a:tc>
                <a:tc>
                  <a:txBody>
                    <a:bodyPr>
                      <a:noAutofit/>
                    </a:bodyPr>
                    <a:lstStyle/>
                    <a:p>
                      <a:pPr indent="0" lvl="0" marL="0" marR="0" rtl="0" algn="l">
                        <a:spcBef>
                          <a:spcPts val="0"/>
                        </a:spcBef>
                        <a:spcAft>
                          <a:spcPts val="0"/>
                        </a:spcAft>
                        <a:buNone/>
                      </a:pPr>
                      <a:r>
                        <a:rPr lang="en-US" sz="1200"/>
                        <a:t>mlee@lsu.edu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Benjamin</a:t>
                      </a:r>
                      <a:r>
                        <a:rPr lang="en-US" sz="1200"/>
                        <a:t> Cornwell</a:t>
                      </a:r>
                      <a:endParaRPr sz="1200"/>
                    </a:p>
                  </a:txBody>
                  <a:tcPr marT="45725" marB="45725" marR="91450" marL="91450"/>
                </a:tc>
                <a:tc>
                  <a:txBody>
                    <a:bodyPr>
                      <a:noAutofit/>
                    </a:bodyPr>
                    <a:lstStyle/>
                    <a:p>
                      <a:pPr indent="0" lvl="0" marL="0" marR="0" rtl="0" algn="l">
                        <a:spcBef>
                          <a:spcPts val="0"/>
                        </a:spcBef>
                        <a:spcAft>
                          <a:spcPts val="0"/>
                        </a:spcAft>
                        <a:buNone/>
                      </a:pPr>
                      <a:r>
                        <a:rPr lang="en-US" sz="1200"/>
                        <a:t>Disability Services</a:t>
                      </a:r>
                      <a:endParaRPr sz="1200"/>
                    </a:p>
                  </a:txBody>
                  <a:tcPr marT="45725" marB="45725" marR="91450" marL="91450"/>
                </a:tc>
                <a:tc>
                  <a:txBody>
                    <a:bodyPr>
                      <a:noAutofit/>
                    </a:bodyPr>
                    <a:lstStyle/>
                    <a:p>
                      <a:pPr indent="0" lvl="0" marL="0" marR="0" rtl="0" algn="l">
                        <a:spcBef>
                          <a:spcPts val="0"/>
                        </a:spcBef>
                        <a:spcAft>
                          <a:spcPts val="0"/>
                        </a:spcAft>
                        <a:buNone/>
                      </a:pPr>
                      <a:r>
                        <a:rPr lang="en-US" sz="1200"/>
                        <a:t>bjcornw@lsu.edu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Kristine Calongne Sanders</a:t>
                      </a:r>
                      <a:endParaRPr sz="1200"/>
                    </a:p>
                  </a:txBody>
                  <a:tcPr marT="45725" marB="45725" marR="91450" marL="91450"/>
                </a:tc>
                <a:tc>
                  <a:txBody>
                    <a:bodyPr>
                      <a:noAutofit/>
                    </a:bodyPr>
                    <a:lstStyle/>
                    <a:p>
                      <a:pPr indent="0" lvl="0" marL="0" marR="0" rtl="0" algn="l">
                        <a:spcBef>
                          <a:spcPts val="0"/>
                        </a:spcBef>
                        <a:spcAft>
                          <a:spcPts val="0"/>
                        </a:spcAft>
                        <a:buNone/>
                      </a:pPr>
                      <a:r>
                        <a:rPr lang="en-US" sz="1200"/>
                        <a:t>Strategic Communications</a:t>
                      </a:r>
                      <a:endParaRPr sz="1200"/>
                    </a:p>
                  </a:txBody>
                  <a:tcPr marT="45725" marB="45725" marR="91450" marL="91450"/>
                </a:tc>
                <a:tc>
                  <a:txBody>
                    <a:bodyPr>
                      <a:noAutofit/>
                    </a:bodyPr>
                    <a:lstStyle/>
                    <a:p>
                      <a:pPr indent="0" lvl="0" marL="0" marR="0" rtl="0" algn="l">
                        <a:spcBef>
                          <a:spcPts val="0"/>
                        </a:spcBef>
                        <a:spcAft>
                          <a:spcPts val="0"/>
                        </a:spcAft>
                        <a:buNone/>
                      </a:pPr>
                      <a:r>
                        <a:rPr lang="en-US" sz="1200"/>
                        <a:t>kcalong@lsu.edu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Gerry Knapp</a:t>
                      </a:r>
                      <a:endParaRPr sz="1200"/>
                    </a:p>
                  </a:txBody>
                  <a:tcPr marT="45725" marB="45725" marR="91450" marL="91450"/>
                </a:tc>
                <a:tc>
                  <a:txBody>
                    <a:bodyPr>
                      <a:noAutofit/>
                    </a:bodyPr>
                    <a:lstStyle/>
                    <a:p>
                      <a:pPr indent="0" lvl="0" marL="0" marR="0" rtl="0" algn="l">
                        <a:spcBef>
                          <a:spcPts val="0"/>
                        </a:spcBef>
                        <a:spcAft>
                          <a:spcPts val="0"/>
                        </a:spcAft>
                        <a:buNone/>
                      </a:pPr>
                      <a:r>
                        <a:rPr lang="en-US" sz="1200"/>
                        <a:t>Faculty Representative</a:t>
                      </a:r>
                      <a:endParaRPr sz="1200"/>
                    </a:p>
                  </a:txBody>
                  <a:tcPr marT="45725" marB="45725" marR="91450" marL="91450"/>
                </a:tc>
                <a:tc>
                  <a:txBody>
                    <a:bodyPr>
                      <a:noAutofit/>
                    </a:bodyPr>
                    <a:lstStyle/>
                    <a:p>
                      <a:pPr indent="0" lvl="0" marL="0" marR="0" rtl="0" algn="l">
                        <a:spcBef>
                          <a:spcPts val="0"/>
                        </a:spcBef>
                        <a:spcAft>
                          <a:spcPts val="0"/>
                        </a:spcAft>
                        <a:buNone/>
                      </a:pPr>
                      <a:r>
                        <a:rPr lang="en-US" sz="1200"/>
                        <a:t>gknapp@lsu.edu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David Comeaux</a:t>
                      </a:r>
                      <a:endParaRPr sz="1200"/>
                    </a:p>
                  </a:txBody>
                  <a:tcPr marT="45725" marB="45725" marR="91450" marL="91450"/>
                </a:tc>
                <a:tc>
                  <a:txBody>
                    <a:bodyPr>
                      <a:noAutofit/>
                    </a:bodyPr>
                    <a:lstStyle/>
                    <a:p>
                      <a:pPr indent="0" lvl="0" marL="0" marR="0" rtl="0" algn="l">
                        <a:spcBef>
                          <a:spcPts val="0"/>
                        </a:spcBef>
                        <a:spcAft>
                          <a:spcPts val="0"/>
                        </a:spcAft>
                        <a:buNone/>
                      </a:pPr>
                      <a:r>
                        <a:rPr lang="en-US" sz="1200"/>
                        <a:t>LSU Libraries</a:t>
                      </a:r>
                      <a:endParaRPr sz="1200"/>
                    </a:p>
                  </a:txBody>
                  <a:tcPr marT="45725" marB="45725" marR="91450" marL="91450"/>
                </a:tc>
                <a:tc>
                  <a:txBody>
                    <a:bodyPr>
                      <a:noAutofit/>
                    </a:bodyPr>
                    <a:lstStyle/>
                    <a:p>
                      <a:pPr indent="0" lvl="0" marL="0" marR="0" rtl="0" algn="l">
                        <a:spcBef>
                          <a:spcPts val="0"/>
                        </a:spcBef>
                        <a:spcAft>
                          <a:spcPts val="0"/>
                        </a:spcAft>
                        <a:buNone/>
                      </a:pPr>
                      <a:r>
                        <a:rPr lang="en-US" sz="1200"/>
                        <a:t>davidcomeaux@lsu.edu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Michelle</a:t>
                      </a:r>
                      <a:r>
                        <a:rPr lang="en-US" sz="1200"/>
                        <a:t> Meyer</a:t>
                      </a:r>
                      <a:endParaRPr sz="1200"/>
                    </a:p>
                  </a:txBody>
                  <a:tcPr marT="45725" marB="45725" marR="91450" marL="91450"/>
                </a:tc>
                <a:tc>
                  <a:txBody>
                    <a:bodyPr>
                      <a:noAutofit/>
                    </a:bodyPr>
                    <a:lstStyle/>
                    <a:p>
                      <a:pPr indent="0" lvl="0" marL="0" marR="0" rtl="0" algn="l">
                        <a:spcBef>
                          <a:spcPts val="0"/>
                        </a:spcBef>
                        <a:spcAft>
                          <a:spcPts val="0"/>
                        </a:spcAft>
                        <a:buNone/>
                      </a:pPr>
                      <a:r>
                        <a:rPr lang="en-US" sz="1200"/>
                        <a:t>Faculty Representative</a:t>
                      </a:r>
                      <a:endParaRPr sz="1200"/>
                    </a:p>
                  </a:txBody>
                  <a:tcPr marT="45725" marB="45725" marR="91450" marL="91450"/>
                </a:tc>
                <a:tc>
                  <a:txBody>
                    <a:bodyPr>
                      <a:noAutofit/>
                    </a:bodyPr>
                    <a:lstStyle/>
                    <a:p>
                      <a:pPr indent="0" lvl="0" marL="0" marR="0" rtl="0" algn="l">
                        <a:spcBef>
                          <a:spcPts val="0"/>
                        </a:spcBef>
                        <a:spcAft>
                          <a:spcPts val="0"/>
                        </a:spcAft>
                        <a:buNone/>
                      </a:pPr>
                      <a:r>
                        <a:rPr lang="en-US" sz="1200"/>
                        <a:t>mmeyer@lsu.edu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Lindsay Madatic</a:t>
                      </a:r>
                      <a:endParaRPr sz="1200"/>
                    </a:p>
                  </a:txBody>
                  <a:tcPr marT="45725" marB="45725" marR="91450" marL="91450"/>
                </a:tc>
                <a:tc>
                  <a:txBody>
                    <a:bodyPr>
                      <a:noAutofit/>
                    </a:bodyPr>
                    <a:lstStyle/>
                    <a:p>
                      <a:pPr indent="0" lvl="0" marL="0" marR="0" rtl="0" algn="l">
                        <a:spcBef>
                          <a:spcPts val="0"/>
                        </a:spcBef>
                        <a:spcAft>
                          <a:spcPts val="0"/>
                        </a:spcAft>
                        <a:buNone/>
                      </a:pPr>
                      <a:r>
                        <a:rPr lang="en-US" sz="1200"/>
                        <a:t>Human Resource</a:t>
                      </a:r>
                      <a:r>
                        <a:rPr lang="en-US" sz="1200"/>
                        <a:t> Management</a:t>
                      </a:r>
                      <a:endParaRPr sz="1200"/>
                    </a:p>
                  </a:txBody>
                  <a:tcPr marT="45725" marB="45725" marR="91450" marL="91450"/>
                </a:tc>
                <a:tc>
                  <a:txBody>
                    <a:bodyPr>
                      <a:noAutofit/>
                    </a:bodyPr>
                    <a:lstStyle/>
                    <a:p>
                      <a:pPr indent="0" lvl="0" marL="0" marR="0" rtl="0" algn="l">
                        <a:spcBef>
                          <a:spcPts val="0"/>
                        </a:spcBef>
                        <a:spcAft>
                          <a:spcPts val="0"/>
                        </a:spcAft>
                        <a:buNone/>
                      </a:pPr>
                      <a:r>
                        <a:rPr lang="en-US" sz="1200"/>
                        <a:t>lmadat2@lsu.edu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Tammy Millican</a:t>
                      </a:r>
                      <a:endParaRPr sz="1200"/>
                    </a:p>
                  </a:txBody>
                  <a:tcPr marT="45725" marB="45725" marR="91450" marL="91450"/>
                </a:tc>
                <a:tc>
                  <a:txBody>
                    <a:bodyPr>
                      <a:noAutofit/>
                    </a:bodyPr>
                    <a:lstStyle/>
                    <a:p>
                      <a:pPr indent="0" lvl="0" marL="0" marR="0" rtl="0" algn="l">
                        <a:spcBef>
                          <a:spcPts val="0"/>
                        </a:spcBef>
                        <a:spcAft>
                          <a:spcPts val="0"/>
                        </a:spcAft>
                        <a:buNone/>
                      </a:pPr>
                      <a:r>
                        <a:rPr lang="en-US" sz="1200"/>
                        <a:t>Staff</a:t>
                      </a:r>
                      <a:r>
                        <a:rPr lang="en-US" sz="1200"/>
                        <a:t> Representative</a:t>
                      </a:r>
                      <a:endParaRPr sz="1200"/>
                    </a:p>
                  </a:txBody>
                  <a:tcPr marT="45725" marB="45725" marR="91450" marL="91450"/>
                </a:tc>
                <a:tc>
                  <a:txBody>
                    <a:bodyPr>
                      <a:noAutofit/>
                    </a:bodyPr>
                    <a:lstStyle/>
                    <a:p>
                      <a:pPr indent="0" lvl="0" marL="0" marR="0" rtl="0" algn="l">
                        <a:spcBef>
                          <a:spcPts val="0"/>
                        </a:spcBef>
                        <a:spcAft>
                          <a:spcPts val="0"/>
                        </a:spcAft>
                        <a:buNone/>
                      </a:pPr>
                      <a:r>
                        <a:rPr lang="en-US" sz="1200"/>
                        <a:t>tmillic@lsu.edu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Kristen</a:t>
                      </a:r>
                      <a:r>
                        <a:rPr lang="en-US" sz="1200"/>
                        <a:t> Hernandez</a:t>
                      </a:r>
                      <a:endParaRPr sz="1200"/>
                    </a:p>
                  </a:txBody>
                  <a:tcPr marT="45725" marB="45725" marR="91450" marL="91450"/>
                </a:tc>
                <a:tc>
                  <a:txBody>
                    <a:bodyPr>
                      <a:noAutofit/>
                    </a:bodyPr>
                    <a:lstStyle/>
                    <a:p>
                      <a:pPr indent="0" lvl="0" marL="0" marR="0" rtl="0" algn="l">
                        <a:spcBef>
                          <a:spcPts val="0"/>
                        </a:spcBef>
                        <a:spcAft>
                          <a:spcPts val="0"/>
                        </a:spcAft>
                        <a:buNone/>
                      </a:pPr>
                      <a:r>
                        <a:rPr lang="en-US" sz="1200"/>
                        <a:t>Faculty Technology Center</a:t>
                      </a:r>
                      <a:endParaRPr sz="1200"/>
                    </a:p>
                  </a:txBody>
                  <a:tcPr marT="45725" marB="45725" marR="91450" marL="91450"/>
                </a:tc>
                <a:tc>
                  <a:txBody>
                    <a:bodyPr>
                      <a:noAutofit/>
                    </a:bodyPr>
                    <a:lstStyle/>
                    <a:p>
                      <a:pPr indent="0" lvl="0" marL="0" marR="0" rtl="0" algn="l">
                        <a:spcBef>
                          <a:spcPts val="0"/>
                        </a:spcBef>
                        <a:spcAft>
                          <a:spcPts val="0"/>
                        </a:spcAft>
                        <a:buNone/>
                      </a:pPr>
                      <a:r>
                        <a:rPr lang="en-US" sz="1200"/>
                        <a:t>kristenh@lsu.edu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Jennie Stewart</a:t>
                      </a:r>
                      <a:endParaRPr sz="1200"/>
                    </a:p>
                  </a:txBody>
                  <a:tcPr marT="45725" marB="45725" marR="91450" marL="91450"/>
                </a:tc>
                <a:tc>
                  <a:txBody>
                    <a:bodyPr>
                      <a:noAutofit/>
                    </a:bodyPr>
                    <a:lstStyle/>
                    <a:p>
                      <a:pPr indent="0" lvl="0" marL="0" marR="0" rtl="0" algn="l">
                        <a:spcBef>
                          <a:spcPts val="0"/>
                        </a:spcBef>
                        <a:spcAft>
                          <a:spcPts val="0"/>
                        </a:spcAft>
                        <a:buNone/>
                      </a:pPr>
                      <a:r>
                        <a:rPr lang="en-US" sz="1200"/>
                        <a:t>Title</a:t>
                      </a:r>
                      <a:r>
                        <a:rPr lang="en-US" sz="1200"/>
                        <a:t> II Coordinator</a:t>
                      </a:r>
                      <a:endParaRPr sz="1200"/>
                    </a:p>
                  </a:txBody>
                  <a:tcPr marT="45725" marB="45725" marR="91450" marL="91450"/>
                </a:tc>
                <a:tc>
                  <a:txBody>
                    <a:bodyPr>
                      <a:noAutofit/>
                    </a:bodyPr>
                    <a:lstStyle/>
                    <a:p>
                      <a:pPr indent="0" lvl="0" marL="0" marR="0" rtl="0" algn="l">
                        <a:spcBef>
                          <a:spcPts val="0"/>
                        </a:spcBef>
                        <a:spcAft>
                          <a:spcPts val="0"/>
                        </a:spcAft>
                        <a:buNone/>
                      </a:pPr>
                      <a:r>
                        <a:rPr lang="en-US" sz="1200"/>
                        <a:t>jstewart@lsu.edu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Emily Kemp</a:t>
                      </a:r>
                      <a:endParaRPr sz="1200"/>
                    </a:p>
                  </a:txBody>
                  <a:tcPr marT="45725" marB="45725" marR="91450" marL="91450"/>
                </a:tc>
                <a:tc>
                  <a:txBody>
                    <a:bodyPr>
                      <a:noAutofit/>
                    </a:bodyPr>
                    <a:lstStyle/>
                    <a:p>
                      <a:pPr indent="0" lvl="0" marL="0" marR="0" rtl="0" algn="l">
                        <a:spcBef>
                          <a:spcPts val="0"/>
                        </a:spcBef>
                        <a:spcAft>
                          <a:spcPts val="0"/>
                        </a:spcAft>
                        <a:buNone/>
                      </a:pPr>
                      <a:r>
                        <a:rPr lang="en-US" sz="1200"/>
                        <a:t>Information Technology Services</a:t>
                      </a:r>
                      <a:endParaRPr sz="1200"/>
                    </a:p>
                  </a:txBody>
                  <a:tcPr marT="45725" marB="45725" marR="91450" marL="91450"/>
                </a:tc>
                <a:tc>
                  <a:txBody>
                    <a:bodyPr>
                      <a:noAutofit/>
                    </a:bodyPr>
                    <a:lstStyle/>
                    <a:p>
                      <a:pPr indent="0" lvl="0" marL="0" marR="0" rtl="0" algn="l">
                        <a:spcBef>
                          <a:spcPts val="0"/>
                        </a:spcBef>
                        <a:spcAft>
                          <a:spcPts val="0"/>
                        </a:spcAft>
                        <a:buNone/>
                      </a:pPr>
                      <a:r>
                        <a:rPr lang="en-US" sz="1200"/>
                        <a:t>emilykemp@lsu.edu&gt;</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Lori Martin</a:t>
                      </a:r>
                      <a:endParaRPr sz="1200"/>
                    </a:p>
                  </a:txBody>
                  <a:tcPr marT="45725" marB="45725" marR="91450" marL="91450"/>
                </a:tc>
                <a:tc>
                  <a:txBody>
                    <a:bodyPr>
                      <a:noAutofit/>
                    </a:bodyPr>
                    <a:lstStyle/>
                    <a:p>
                      <a:pPr indent="0" lvl="0" marL="0" marR="0" rtl="0" algn="l">
                        <a:spcBef>
                          <a:spcPts val="0"/>
                        </a:spcBef>
                        <a:spcAft>
                          <a:spcPts val="0"/>
                        </a:spcAft>
                        <a:buNone/>
                      </a:pPr>
                      <a:r>
                        <a:rPr lang="en-US" sz="1200"/>
                        <a:t>Strategic</a:t>
                      </a:r>
                      <a:r>
                        <a:rPr lang="en-US" sz="1200"/>
                        <a:t> Communications</a:t>
                      </a:r>
                      <a:endParaRPr sz="1200"/>
                    </a:p>
                  </a:txBody>
                  <a:tcPr marT="45725" marB="45725" marR="91450" marL="91450"/>
                </a:tc>
                <a:tc>
                  <a:txBody>
                    <a:bodyPr>
                      <a:noAutofit/>
                    </a:bodyPr>
                    <a:lstStyle/>
                    <a:p>
                      <a:pPr indent="0" lvl="0" marL="0" marR="0" rtl="0" algn="l">
                        <a:spcBef>
                          <a:spcPts val="0"/>
                        </a:spcBef>
                        <a:spcAft>
                          <a:spcPts val="0"/>
                        </a:spcAft>
                        <a:buNone/>
                      </a:pPr>
                      <a:r>
                        <a:rPr lang="en-US" sz="1200"/>
                        <a:t>lkemp1@lsu.edu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Tiffany Robinson</a:t>
                      </a:r>
                      <a:endParaRPr sz="1200"/>
                    </a:p>
                  </a:txBody>
                  <a:tcPr marT="45725" marB="45725" marR="91450" marL="91450"/>
                </a:tc>
                <a:tc>
                  <a:txBody>
                    <a:bodyPr>
                      <a:noAutofit/>
                    </a:bodyPr>
                    <a:lstStyle/>
                    <a:p>
                      <a:pPr indent="0" lvl="0" marL="0" marR="0" rtl="0" algn="l">
                        <a:spcBef>
                          <a:spcPts val="0"/>
                        </a:spcBef>
                        <a:spcAft>
                          <a:spcPts val="0"/>
                        </a:spcAft>
                        <a:buNone/>
                      </a:pPr>
                      <a:r>
                        <a:rPr lang="en-US" sz="1200"/>
                        <a:t>Procurement</a:t>
                      </a:r>
                      <a:endParaRPr sz="1200"/>
                    </a:p>
                  </a:txBody>
                  <a:tcPr marT="45725" marB="45725" marR="91450" marL="91450"/>
                </a:tc>
                <a:tc>
                  <a:txBody>
                    <a:bodyPr>
                      <a:noAutofit/>
                    </a:bodyPr>
                    <a:lstStyle/>
                    <a:p>
                      <a:pPr indent="0" lvl="0" marL="0" marR="0" rtl="0" algn="l">
                        <a:spcBef>
                          <a:spcPts val="0"/>
                        </a:spcBef>
                        <a:spcAft>
                          <a:spcPts val="0"/>
                        </a:spcAft>
                        <a:buNone/>
                      </a:pPr>
                      <a:r>
                        <a:rPr lang="en-US" sz="1200"/>
                        <a:t>tcart12@lsu.edu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Brenton</a:t>
                      </a:r>
                      <a:r>
                        <a:rPr lang="en-US" sz="1200"/>
                        <a:t> Stewart</a:t>
                      </a:r>
                      <a:endParaRPr/>
                    </a:p>
                  </a:txBody>
                  <a:tcPr marT="45725" marB="45725" marR="91450" marL="91450"/>
                </a:tc>
                <a:tc>
                  <a:txBody>
                    <a:bodyPr>
                      <a:noAutofit/>
                    </a:bodyPr>
                    <a:lstStyle/>
                    <a:p>
                      <a:pPr indent="0" lvl="0" marL="0" marR="0" rtl="0" algn="l">
                        <a:spcBef>
                          <a:spcPts val="0"/>
                        </a:spcBef>
                        <a:spcAft>
                          <a:spcPts val="0"/>
                        </a:spcAft>
                        <a:buNone/>
                      </a:pPr>
                      <a:r>
                        <a:rPr lang="en-US" sz="1200"/>
                        <a:t>Faculty</a:t>
                      </a:r>
                      <a:r>
                        <a:rPr lang="en-US" sz="1200"/>
                        <a:t> Representative</a:t>
                      </a:r>
                      <a:endParaRPr sz="1200"/>
                    </a:p>
                  </a:txBody>
                  <a:tcPr marT="45725" marB="45725" marR="91450" marL="91450"/>
                </a:tc>
                <a:tc>
                  <a:txBody>
                    <a:bodyPr>
                      <a:noAutofit/>
                    </a:bodyPr>
                    <a:lstStyle/>
                    <a:p>
                      <a:pPr indent="0" lvl="0" marL="0" marR="0" rtl="0" algn="l">
                        <a:spcBef>
                          <a:spcPts val="0"/>
                        </a:spcBef>
                        <a:spcAft>
                          <a:spcPts val="0"/>
                        </a:spcAft>
                        <a:buNone/>
                      </a:pPr>
                      <a:r>
                        <a:rPr lang="en-US" sz="1200"/>
                        <a:t>brentonstewart@lsu.edu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Johanna Posada</a:t>
                      </a:r>
                      <a:endParaRPr/>
                    </a:p>
                  </a:txBody>
                  <a:tcPr marT="45725" marB="45725" marR="91450" marL="91450"/>
                </a:tc>
                <a:tc>
                  <a:txBody>
                    <a:bodyPr>
                      <a:noAutofit/>
                    </a:bodyPr>
                    <a:lstStyle/>
                    <a:p>
                      <a:pPr indent="0" lvl="0" marL="0" marR="0" rtl="0" algn="l">
                        <a:spcBef>
                          <a:spcPts val="0"/>
                        </a:spcBef>
                        <a:spcAft>
                          <a:spcPts val="0"/>
                        </a:spcAft>
                        <a:buNone/>
                      </a:pPr>
                      <a:r>
                        <a:rPr lang="en-US" sz="1200"/>
                        <a:t>General Counsel</a:t>
                      </a:r>
                      <a:endParaRPr sz="1200"/>
                    </a:p>
                  </a:txBody>
                  <a:tcPr marT="45725" marB="45725" marR="91450" marL="91450"/>
                </a:tc>
                <a:tc>
                  <a:txBody>
                    <a:bodyPr>
                      <a:noAutofit/>
                    </a:bodyPr>
                    <a:lstStyle/>
                    <a:p>
                      <a:pPr indent="0" lvl="0" marL="0" marR="0" rtl="0" algn="l">
                        <a:spcBef>
                          <a:spcPts val="0"/>
                        </a:spcBef>
                        <a:spcAft>
                          <a:spcPts val="0"/>
                        </a:spcAft>
                        <a:buNone/>
                      </a:pPr>
                      <a:r>
                        <a:rPr lang="en-US" sz="1200"/>
                        <a:t>jposada1@lsu.edu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Michael Smith</a:t>
                      </a:r>
                      <a:endParaRPr/>
                    </a:p>
                  </a:txBody>
                  <a:tcPr marT="45725" marB="45725" marR="91450" marL="91450"/>
                </a:tc>
                <a:tc>
                  <a:txBody>
                    <a:bodyPr>
                      <a:noAutofit/>
                    </a:bodyPr>
                    <a:lstStyle/>
                    <a:p>
                      <a:pPr indent="0" lvl="0" marL="0" marR="0" rtl="0" algn="l">
                        <a:spcBef>
                          <a:spcPts val="0"/>
                        </a:spcBef>
                        <a:spcAft>
                          <a:spcPts val="0"/>
                        </a:spcAft>
                        <a:buNone/>
                      </a:pPr>
                      <a:r>
                        <a:rPr lang="en-US" sz="1200"/>
                        <a:t>Information Technology Services</a:t>
                      </a:r>
                      <a:endParaRPr sz="1200"/>
                    </a:p>
                  </a:txBody>
                  <a:tcPr marT="45725" marB="45725" marR="91450" marL="91450"/>
                </a:tc>
                <a:tc>
                  <a:txBody>
                    <a:bodyPr>
                      <a:noAutofit/>
                    </a:bodyPr>
                    <a:lstStyle/>
                    <a:p>
                      <a:pPr indent="0" lvl="0" marL="0" marR="0" rtl="0" algn="l">
                        <a:spcBef>
                          <a:spcPts val="0"/>
                        </a:spcBef>
                        <a:spcAft>
                          <a:spcPts val="0"/>
                        </a:spcAft>
                        <a:buNone/>
                      </a:pPr>
                      <a:r>
                        <a:rPr lang="en-US" sz="1200"/>
                        <a:t>mpsmith@lsu.edu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Toni Sparks</a:t>
                      </a:r>
                      <a:endParaRPr/>
                    </a:p>
                  </a:txBody>
                  <a:tcPr marT="45725" marB="45725" marR="91450" marL="91450"/>
                </a:tc>
                <a:tc>
                  <a:txBody>
                    <a:bodyPr>
                      <a:noAutofit/>
                    </a:bodyPr>
                    <a:lstStyle/>
                    <a:p>
                      <a:pPr indent="0" lvl="0" marL="0" marR="0" rtl="0" algn="l">
                        <a:spcBef>
                          <a:spcPts val="0"/>
                        </a:spcBef>
                        <a:spcAft>
                          <a:spcPts val="0"/>
                        </a:spcAft>
                        <a:buNone/>
                      </a:pPr>
                      <a:r>
                        <a:rPr lang="en-US" sz="1200"/>
                        <a:t>Information</a:t>
                      </a:r>
                      <a:r>
                        <a:rPr lang="en-US" sz="1200"/>
                        <a:t> Technology Services</a:t>
                      </a:r>
                      <a:endParaRPr sz="1200"/>
                    </a:p>
                  </a:txBody>
                  <a:tcPr marT="45725" marB="45725" marR="91450" marL="91450"/>
                </a:tc>
                <a:tc>
                  <a:txBody>
                    <a:bodyPr>
                      <a:noAutofit/>
                    </a:bodyPr>
                    <a:lstStyle/>
                    <a:p>
                      <a:pPr indent="0" lvl="0" marL="0" marR="0" rtl="0" algn="l">
                        <a:spcBef>
                          <a:spcPts val="0"/>
                        </a:spcBef>
                        <a:spcAft>
                          <a:spcPts val="0"/>
                        </a:spcAft>
                        <a:buNone/>
                      </a:pPr>
                      <a:r>
                        <a:rPr lang="en-US" sz="1200"/>
                        <a:t>tsparks@lsu.edu</a:t>
                      </a:r>
                      <a:endParaRPr sz="1200"/>
                    </a:p>
                  </a:txBody>
                  <a:tcPr marT="45725" marB="45725" marR="91450" marL="91450"/>
                </a:tc>
              </a:tr>
              <a:tr h="182875">
                <a:tc>
                  <a:txBody>
                    <a:bodyPr>
                      <a:noAutofit/>
                    </a:bodyPr>
                    <a:lstStyle/>
                    <a:p>
                      <a:pPr indent="0" lvl="0" marL="0" marR="0" rtl="0" algn="l">
                        <a:spcBef>
                          <a:spcPts val="0"/>
                        </a:spcBef>
                        <a:spcAft>
                          <a:spcPts val="0"/>
                        </a:spcAft>
                        <a:buNone/>
                      </a:pPr>
                      <a:r>
                        <a:rPr lang="en-US" sz="1200"/>
                        <a:t>Anna Bartel</a:t>
                      </a:r>
                      <a:endParaRPr sz="1200"/>
                    </a:p>
                  </a:txBody>
                  <a:tcPr marT="45725" marB="45725" marR="91450" marL="91450"/>
                </a:tc>
                <a:tc>
                  <a:txBody>
                    <a:bodyPr>
                      <a:noAutofit/>
                    </a:bodyPr>
                    <a:lstStyle/>
                    <a:p>
                      <a:pPr indent="0" lvl="0" marL="0" marR="0" rtl="0" algn="l">
                        <a:spcBef>
                          <a:spcPts val="0"/>
                        </a:spcBef>
                        <a:spcAft>
                          <a:spcPts val="0"/>
                        </a:spcAft>
                        <a:buNone/>
                      </a:pPr>
                      <a:r>
                        <a:rPr lang="en-US" sz="1200"/>
                        <a:t>Academic Affairs</a:t>
                      </a:r>
                      <a:endParaRPr sz="1200"/>
                    </a:p>
                  </a:txBody>
                  <a:tcPr marT="45725" marB="45725" marR="91450" marL="91450"/>
                </a:tc>
                <a:tc>
                  <a:txBody>
                    <a:bodyPr>
                      <a:noAutofit/>
                    </a:bodyPr>
                    <a:lstStyle/>
                    <a:p>
                      <a:pPr indent="0" lvl="0" marL="0" marR="0" rtl="0" algn="l">
                        <a:spcBef>
                          <a:spcPts val="0"/>
                        </a:spcBef>
                        <a:spcAft>
                          <a:spcPts val="0"/>
                        </a:spcAft>
                        <a:buNone/>
                      </a:pPr>
                      <a:r>
                        <a:rPr lang="en-US" sz="1200"/>
                        <a:t>acastr1@lsu.edu</a:t>
                      </a:r>
                      <a:endParaRPr sz="1200"/>
                    </a:p>
                  </a:txBody>
                  <a:tcPr marT="45725" marB="45725" marR="91450" marL="91450"/>
                </a:tc>
              </a:tr>
            </a:tbl>
          </a:graphicData>
        </a:graphic>
      </p:graphicFrame>
      <p:sp>
        <p:nvSpPr>
          <p:cNvPr id="128" name="Shape 1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What is Online Accessibility?</a:t>
            </a:r>
            <a:endParaRPr b="0" i="0" sz="6000" u="none" cap="none" strike="noStrike">
              <a:solidFill>
                <a:schemeClr val="dk1"/>
              </a:solidFill>
              <a:latin typeface="Calibri"/>
              <a:ea typeface="Calibri"/>
              <a:cs typeface="Calibri"/>
              <a:sym typeface="Calibri"/>
            </a:endParaRPr>
          </a:p>
        </p:txBody>
      </p:sp>
      <p:sp>
        <p:nvSpPr>
          <p:cNvPr id="134" name="Shape 13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888888"/>
              </a:buClr>
              <a:buSzPts val="2400"/>
              <a:buFont typeface="Arial"/>
              <a:buNone/>
            </a:pPr>
            <a:r>
              <a:rPr b="0" i="0" lang="en-US" sz="2400" u="none" cap="none" strike="noStrike">
                <a:solidFill>
                  <a:srgbClr val="888888"/>
                </a:solidFill>
                <a:latin typeface="Calibri"/>
                <a:ea typeface="Calibri"/>
                <a:cs typeface="Calibri"/>
                <a:sym typeface="Calibri"/>
              </a:rPr>
              <a:t>Overview and Definitions</a:t>
            </a:r>
            <a:endParaRPr b="0" i="0" sz="2400" u="none" cap="none" strike="noStrike">
              <a:solidFill>
                <a:srgbClr val="888888"/>
              </a:solidFill>
              <a:latin typeface="Calibri"/>
              <a:ea typeface="Calibri"/>
              <a:cs typeface="Calibri"/>
              <a:sym typeface="Calibri"/>
            </a:endParaRPr>
          </a:p>
        </p:txBody>
      </p:sp>
      <p:sp>
        <p:nvSpPr>
          <p:cNvPr id="135" name="Shape 1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What is online accessibility?</a:t>
            </a:r>
            <a:endParaRPr/>
          </a:p>
        </p:txBody>
      </p:sp>
      <p:sp>
        <p:nvSpPr>
          <p:cNvPr id="142" name="Shape 1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Publishing online content that works for users with a wide range of abilities and disabilities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Ensuring that online content works with a broad range of assistive technologies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Readily providing equally effective alternative access for users to receive information or services if the primary online method does not work</a:t>
            </a:r>
            <a:endParaRPr/>
          </a:p>
        </p:txBody>
      </p:sp>
      <p:sp>
        <p:nvSpPr>
          <p:cNvPr id="143" name="Shape 1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What is online accessibility?</a:t>
            </a:r>
            <a:endParaRPr/>
          </a:p>
        </p:txBody>
      </p:sp>
      <p:sp>
        <p:nvSpPr>
          <p:cNvPr id="150" name="Shape 1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Scope includes but is not limited to:</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Websites, intranets, portals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Classroom technologies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Videos and audio content</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Electronic documents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Desktop, mobile and cloud-based applications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Email</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Calendars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Library resources and databases</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Digital signage</a:t>
            </a:r>
            <a:endParaRPr/>
          </a:p>
        </p:txBody>
      </p:sp>
      <p:sp>
        <p:nvSpPr>
          <p:cNvPr id="151" name="Shape 1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