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Lst>
  <p:sldSz cy="6858000" cx="121920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CC4484D8-C748-4074-B2C4-7EB614EE25D4}">
  <a:tblStyle styleId="{CC4484D8-C748-4074-B2C4-7EB614EE25D4}"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9EFF7"/>
          </a:solidFill>
        </a:fill>
      </a:tcStyle>
    </a:wholeTbl>
    <a:band1H>
      <a:tcTxStyle/>
      <a:tcStyle>
        <a:fill>
          <a:solidFill>
            <a:srgbClr val="D0DEEF"/>
          </a:solidFill>
        </a:fill>
      </a:tcStyle>
    </a:band1H>
    <a:band2H>
      <a:tcTxStyle/>
    </a:band2H>
    <a:band1V>
      <a:tcTxStyle/>
      <a:tcStyle>
        <a:fill>
          <a:solidFill>
            <a:srgbClr val="D0DEEF"/>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962400" cy="344091"/>
          </a:xfrm>
          <a:prstGeom prst="rect">
            <a:avLst/>
          </a:prstGeom>
          <a:noFill/>
          <a:ln>
            <a:noFill/>
          </a:ln>
        </p:spPr>
        <p:txBody>
          <a:bodyPr anchorCtr="0" anchor="t"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5179484" y="0"/>
            <a:ext cx="3962400" cy="344091"/>
          </a:xfrm>
          <a:prstGeom prst="rect">
            <a:avLst/>
          </a:prstGeom>
          <a:noFill/>
          <a:ln>
            <a:noFill/>
          </a:ln>
        </p:spPr>
        <p:txBody>
          <a:bodyPr anchorCtr="0" anchor="t" bIns="91425" lIns="91425" spcFirstLastPara="1" rIns="91425" wrap="square" tIns="91425"/>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914400" y="3300412"/>
            <a:ext cx="7315200" cy="2700338"/>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6513910"/>
            <a:ext cx="3962400" cy="344090"/>
          </a:xfrm>
          <a:prstGeom prst="rect">
            <a:avLst/>
          </a:prstGeom>
          <a:noFill/>
          <a:ln>
            <a:noFill/>
          </a:ln>
        </p:spPr>
        <p:txBody>
          <a:bodyPr anchorCtr="0" anchor="b"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ebaccess.berkeley.edu/resources/assistive-technology" TargetMode="External"/><Relationship Id="rId3" Type="http://schemas.openxmlformats.org/officeDocument/2006/relationships/hyperlink" Target="https://webaim.org/articles/motor/assistive" TargetMode="Externa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ebaim.org/articles/laws/usa/rehab" TargetMode="External"/><Relationship Id="rId3" Type="http://schemas.openxmlformats.org/officeDocument/2006/relationships/hyperlink" Target="https://www.usg.edu/siteinfo/higher_education_the_americans_with_disabilities_act_and_section_508" TargetMode="External"/><Relationship Id="rId4" Type="http://schemas.openxmlformats.org/officeDocument/2006/relationships/hyperlink" Target="https://www.access-board.gov/guidelines-and-standards/communications-and-it/about-the-section-508-standards" TargetMode="External"/><Relationship Id="rId5" Type="http://schemas.openxmlformats.org/officeDocument/2006/relationships/hyperlink" Target="https://www.washington.edu/accessibility/requirements/standards/" TargetMode="Externa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w3.org/WAI/intro/aria)" TargetMode="Externa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Shape 85"/>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86" name="Shape 86"/>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Shape 153"/>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Shape 154"/>
          <p:cNvSpPr txBox="1"/>
          <p:nvPr>
            <p:ph idx="1" type="body"/>
          </p:nvPr>
        </p:nvSpPr>
        <p:spPr>
          <a:xfrm>
            <a:off x="914400" y="3300412"/>
            <a:ext cx="7315200" cy="270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u="sng">
                <a:solidFill>
                  <a:schemeClr val="hlink"/>
                </a:solidFill>
                <a:hlinkClick r:id="rId2"/>
              </a:rPr>
              <a:t>https://webaccess.berkeley.edu/resources/assistive-technology</a:t>
            </a:r>
            <a:r>
              <a:rPr lang="en-US"/>
              <a:t>, </a:t>
            </a:r>
            <a:r>
              <a:rPr lang="en-US" u="sng">
                <a:solidFill>
                  <a:schemeClr val="hlink"/>
                </a:solidFill>
                <a:hlinkClick r:id="rId3"/>
              </a:rPr>
              <a:t>https://webaim.org/articles/motor/assistive</a:t>
            </a:r>
            <a:endParaRPr/>
          </a:p>
          <a:p>
            <a:pPr indent="-152400" lvl="1" marL="685800" rtl="0">
              <a:lnSpc>
                <a:spcPct val="90000"/>
              </a:lnSpc>
              <a:spcBef>
                <a:spcPts val="500"/>
              </a:spcBef>
              <a:spcAft>
                <a:spcPts val="0"/>
              </a:spcAft>
              <a:buClr>
                <a:schemeClr val="dk1"/>
              </a:buClr>
              <a:buSzPts val="1200"/>
              <a:buChar char="•"/>
            </a:pPr>
            <a:r>
              <a:rPr lang="en-US"/>
              <a:t>Screen readers</a:t>
            </a:r>
            <a:endParaRPr/>
          </a:p>
          <a:p>
            <a:pPr indent="-152400" lvl="1" marL="685800" rtl="0">
              <a:lnSpc>
                <a:spcPct val="90000"/>
              </a:lnSpc>
              <a:spcBef>
                <a:spcPts val="500"/>
              </a:spcBef>
              <a:spcAft>
                <a:spcPts val="0"/>
              </a:spcAft>
              <a:buClr>
                <a:schemeClr val="dk1"/>
              </a:buClr>
              <a:buSzPts val="1200"/>
              <a:buChar char="•"/>
            </a:pPr>
            <a:r>
              <a:rPr lang="en-US"/>
              <a:t>Screen magnification software</a:t>
            </a:r>
            <a:endParaRPr/>
          </a:p>
          <a:p>
            <a:pPr indent="-152400" lvl="1" marL="685800" rtl="0">
              <a:lnSpc>
                <a:spcPct val="90000"/>
              </a:lnSpc>
              <a:spcBef>
                <a:spcPts val="500"/>
              </a:spcBef>
              <a:spcAft>
                <a:spcPts val="0"/>
              </a:spcAft>
              <a:buClr>
                <a:schemeClr val="dk1"/>
              </a:buClr>
              <a:buSzPts val="1200"/>
              <a:buChar char="•"/>
            </a:pPr>
            <a:r>
              <a:rPr lang="en-US"/>
              <a:t>Text readers</a:t>
            </a:r>
            <a:endParaRPr/>
          </a:p>
          <a:p>
            <a:pPr indent="-152400" lvl="1" marL="685800" rtl="0">
              <a:lnSpc>
                <a:spcPct val="90000"/>
              </a:lnSpc>
              <a:spcBef>
                <a:spcPts val="500"/>
              </a:spcBef>
              <a:spcAft>
                <a:spcPts val="0"/>
              </a:spcAft>
              <a:buClr>
                <a:schemeClr val="dk1"/>
              </a:buClr>
              <a:buSzPts val="1200"/>
              <a:buChar char="•"/>
            </a:pPr>
            <a:r>
              <a:rPr lang="en-US"/>
              <a:t>Speech input software</a:t>
            </a:r>
            <a:endParaRPr/>
          </a:p>
          <a:p>
            <a:pPr indent="-152400" lvl="1" marL="685800" rtl="0">
              <a:lnSpc>
                <a:spcPct val="90000"/>
              </a:lnSpc>
              <a:spcBef>
                <a:spcPts val="500"/>
              </a:spcBef>
              <a:spcAft>
                <a:spcPts val="0"/>
              </a:spcAft>
              <a:buClr>
                <a:schemeClr val="dk1"/>
              </a:buClr>
              <a:buSzPts val="1200"/>
              <a:buChar char="•"/>
            </a:pPr>
            <a:r>
              <a:rPr lang="en-US"/>
              <a:t>Alternate input devices</a:t>
            </a:r>
            <a:endParaRPr/>
          </a:p>
          <a:p>
            <a:pPr indent="-152400" lvl="1" marL="685800" rtl="0">
              <a:lnSpc>
                <a:spcPct val="90000"/>
              </a:lnSpc>
              <a:spcBef>
                <a:spcPts val="500"/>
              </a:spcBef>
              <a:spcAft>
                <a:spcPts val="0"/>
              </a:spcAft>
              <a:buClr>
                <a:schemeClr val="dk1"/>
              </a:buClr>
              <a:buSzPts val="1200"/>
              <a:buChar char="•"/>
            </a:pPr>
            <a:r>
              <a:rPr lang="en-US"/>
              <a:t>Keyboard only</a:t>
            </a:r>
            <a:endParaRPr/>
          </a:p>
          <a:p>
            <a:pPr indent="-152400" lvl="1" marL="685800" rtl="0">
              <a:lnSpc>
                <a:spcPct val="90000"/>
              </a:lnSpc>
              <a:spcBef>
                <a:spcPts val="500"/>
              </a:spcBef>
              <a:spcAft>
                <a:spcPts val="0"/>
              </a:spcAft>
              <a:buClr>
                <a:schemeClr val="dk1"/>
              </a:buClr>
              <a:buSzPts val="1200"/>
              <a:buChar char="•"/>
            </a:pPr>
            <a:r>
              <a:rPr lang="en-US"/>
              <a:t>Adaptive keyboard</a:t>
            </a:r>
            <a:endParaRPr/>
          </a:p>
          <a:p>
            <a:pPr indent="-152400" lvl="1" marL="685800" rtl="0">
              <a:lnSpc>
                <a:spcPct val="90000"/>
              </a:lnSpc>
              <a:spcBef>
                <a:spcPts val="500"/>
              </a:spcBef>
              <a:spcAft>
                <a:spcPts val="0"/>
              </a:spcAft>
              <a:buClr>
                <a:schemeClr val="dk1"/>
              </a:buClr>
              <a:buSzPts val="1200"/>
              <a:buChar char="•"/>
            </a:pPr>
            <a:r>
              <a:rPr lang="en-US"/>
              <a:t>More</a:t>
            </a:r>
            <a:endParaRPr/>
          </a:p>
        </p:txBody>
      </p:sp>
      <p:sp>
        <p:nvSpPr>
          <p:cNvPr id="155" name="Shape 155"/>
          <p:cNvSpPr txBox="1"/>
          <p:nvPr>
            <p:ph idx="12" type="sldNum"/>
          </p:nvPr>
        </p:nvSpPr>
        <p:spPr>
          <a:xfrm>
            <a:off x="5179484" y="6513910"/>
            <a:ext cx="3962400" cy="3441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9" name="Shape 179"/>
        <p:cNvGrpSpPr/>
        <p:nvPr/>
      </p:nvGrpSpPr>
      <p:grpSpPr>
        <a:xfrm>
          <a:off x="0" y="0"/>
          <a:ext cx="0" cy="0"/>
          <a:chOff x="0" y="0"/>
          <a:chExt cx="0" cy="0"/>
        </a:xfrm>
      </p:grpSpPr>
      <p:sp>
        <p:nvSpPr>
          <p:cNvPr id="180" name="Shape 180"/>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81" name="Shape 181"/>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Shape 187"/>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8" name="Shape 188"/>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a:t>https://www.washington.edu/accessibility/managing/</a:t>
            </a:r>
            <a:endParaRPr b="0" i="0" sz="1200" u="none" cap="none" strike="noStrike">
              <a:solidFill>
                <a:schemeClr val="dk1"/>
              </a:solidFill>
              <a:latin typeface="Calibri"/>
              <a:ea typeface="Calibri"/>
              <a:cs typeface="Calibri"/>
              <a:sym typeface="Calibri"/>
            </a:endParaRPr>
          </a:p>
        </p:txBody>
      </p:sp>
      <p:sp>
        <p:nvSpPr>
          <p:cNvPr id="189" name="Shape 189"/>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4" name="Shape 194"/>
        <p:cNvGrpSpPr/>
        <p:nvPr/>
      </p:nvGrpSpPr>
      <p:grpSpPr>
        <a:xfrm>
          <a:off x="0" y="0"/>
          <a:ext cx="0" cy="0"/>
          <a:chOff x="0" y="0"/>
          <a:chExt cx="0" cy="0"/>
        </a:xfrm>
      </p:grpSpPr>
      <p:sp>
        <p:nvSpPr>
          <p:cNvPr id="195" name="Shape 195"/>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6" name="Shape 196"/>
          <p:cNvSpPr txBox="1"/>
          <p:nvPr>
            <p:ph idx="1" type="body"/>
          </p:nvPr>
        </p:nvSpPr>
        <p:spPr>
          <a:xfrm>
            <a:off x="914400" y="3300412"/>
            <a:ext cx="7315200" cy="2700300"/>
          </a:xfrm>
          <a:prstGeom prst="rect">
            <a:avLst/>
          </a:prstGeom>
          <a:noFill/>
          <a:ln>
            <a:noFill/>
          </a:ln>
        </p:spPr>
        <p:txBody>
          <a:bodyPr anchorCtr="0" anchor="t" bIns="45700" lIns="91425" spcFirstLastPara="1" rIns="91425" wrap="square" tIns="45700">
            <a:noAutofit/>
          </a:bodyPr>
          <a:lstStyle/>
          <a:p>
            <a:pPr indent="-317500" lvl="0" marL="457200" marR="0" rtl="0" algn="l">
              <a:spcBef>
                <a:spcPts val="0"/>
              </a:spcBef>
              <a:spcAft>
                <a:spcPts val="0"/>
              </a:spcAft>
              <a:buSzPts val="1400"/>
              <a:buChar char="●"/>
            </a:pPr>
            <a:r>
              <a:rPr lang="en-US"/>
              <a:t>non classified  - age, not diagnosed, etc.</a:t>
            </a:r>
            <a:endParaRPr/>
          </a:p>
        </p:txBody>
      </p:sp>
      <p:sp>
        <p:nvSpPr>
          <p:cNvPr id="197" name="Shape 197"/>
          <p:cNvSpPr txBox="1"/>
          <p:nvPr>
            <p:ph idx="12" type="sldNum"/>
          </p:nvPr>
        </p:nvSpPr>
        <p:spPr>
          <a:xfrm>
            <a:off x="5179484" y="6513910"/>
            <a:ext cx="3962400" cy="3441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2" name="Shape 202"/>
        <p:cNvGrpSpPr/>
        <p:nvPr/>
      </p:nvGrpSpPr>
      <p:grpSpPr>
        <a:xfrm>
          <a:off x="0" y="0"/>
          <a:ext cx="0" cy="0"/>
          <a:chOff x="0" y="0"/>
          <a:chExt cx="0" cy="0"/>
        </a:xfrm>
      </p:grpSpPr>
      <p:sp>
        <p:nvSpPr>
          <p:cNvPr id="203" name="Shape 203"/>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4" name="Shape 204"/>
          <p:cNvSpPr txBox="1"/>
          <p:nvPr>
            <p:ph idx="1" type="body"/>
          </p:nvPr>
        </p:nvSpPr>
        <p:spPr>
          <a:xfrm>
            <a:off x="914400" y="3300412"/>
            <a:ext cx="7315200" cy="270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05" name="Shape 205"/>
          <p:cNvSpPr txBox="1"/>
          <p:nvPr>
            <p:ph idx="12" type="sldNum"/>
          </p:nvPr>
        </p:nvSpPr>
        <p:spPr>
          <a:xfrm>
            <a:off x="5179484" y="6513910"/>
            <a:ext cx="3962400" cy="3441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0" name="Shape 210"/>
        <p:cNvGrpSpPr/>
        <p:nvPr/>
      </p:nvGrpSpPr>
      <p:grpSpPr>
        <a:xfrm>
          <a:off x="0" y="0"/>
          <a:ext cx="0" cy="0"/>
          <a:chOff x="0" y="0"/>
          <a:chExt cx="0" cy="0"/>
        </a:xfrm>
      </p:grpSpPr>
      <p:sp>
        <p:nvSpPr>
          <p:cNvPr id="211" name="Shape 211"/>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212" name="Shape 212"/>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7" name="Shape 217"/>
        <p:cNvGrpSpPr/>
        <p:nvPr/>
      </p:nvGrpSpPr>
      <p:grpSpPr>
        <a:xfrm>
          <a:off x="0" y="0"/>
          <a:ext cx="0" cy="0"/>
          <a:chOff x="0" y="0"/>
          <a:chExt cx="0" cy="0"/>
        </a:xfrm>
      </p:grpSpPr>
      <p:sp>
        <p:nvSpPr>
          <p:cNvPr id="218" name="Shape 218"/>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9" name="Shape 219"/>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20" name="Shape 220"/>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Shape 226"/>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7" name="Shape 227"/>
          <p:cNvSpPr txBox="1"/>
          <p:nvPr>
            <p:ph idx="1" type="body"/>
          </p:nvPr>
        </p:nvSpPr>
        <p:spPr>
          <a:xfrm>
            <a:off x="914400" y="3300412"/>
            <a:ext cx="7315200" cy="2700300"/>
          </a:xfrm>
          <a:prstGeom prst="rect">
            <a:avLst/>
          </a:prstGeom>
          <a:noFill/>
          <a:ln>
            <a:noFill/>
          </a:ln>
        </p:spPr>
        <p:txBody>
          <a:bodyPr anchorCtr="0" anchor="t" bIns="45700" lIns="91425" spcFirstLastPara="1" rIns="91425" wrap="square" tIns="45700">
            <a:noAutofit/>
          </a:bodyPr>
          <a:lstStyle/>
          <a:p>
            <a:pPr indent="-317500" lvl="0" marL="457200" marR="0" rtl="0" algn="l">
              <a:spcBef>
                <a:spcPts val="0"/>
              </a:spcBef>
              <a:spcAft>
                <a:spcPts val="0"/>
              </a:spcAft>
              <a:buSzPts val="1400"/>
              <a:buChar char="●"/>
            </a:pPr>
            <a:r>
              <a:rPr lang="en-US" u="sng">
                <a:solidFill>
                  <a:schemeClr val="hlink"/>
                </a:solidFill>
                <a:hlinkClick r:id="rId2"/>
              </a:rPr>
              <a:t>https://webaim.org/articles/laws/usa/rehab</a:t>
            </a:r>
            <a:endParaRPr/>
          </a:p>
          <a:p>
            <a:pPr indent="-317500" lvl="0" marL="457200" marR="0" rtl="0" algn="l">
              <a:spcBef>
                <a:spcPts val="0"/>
              </a:spcBef>
              <a:spcAft>
                <a:spcPts val="0"/>
              </a:spcAft>
              <a:buSzPts val="1400"/>
              <a:buChar char="●"/>
            </a:pPr>
            <a:r>
              <a:rPr lang="en-US" u="sng">
                <a:solidFill>
                  <a:schemeClr val="hlink"/>
                </a:solidFill>
                <a:hlinkClick r:id="rId3"/>
              </a:rPr>
              <a:t>https://www.usg.edu/siteinfo/higher_education_the_americans_with_disabilities_act_and_section_508</a:t>
            </a:r>
            <a:endParaRPr/>
          </a:p>
          <a:p>
            <a:pPr indent="-317500" lvl="0" marL="457200" marR="0" rtl="0" algn="l">
              <a:spcBef>
                <a:spcPts val="0"/>
              </a:spcBef>
              <a:spcAft>
                <a:spcPts val="0"/>
              </a:spcAft>
              <a:buSzPts val="1400"/>
              <a:buChar char="●"/>
            </a:pPr>
            <a:r>
              <a:rPr lang="en-US" u="sng">
                <a:solidFill>
                  <a:schemeClr val="hlink"/>
                </a:solidFill>
                <a:hlinkClick r:id="rId4"/>
              </a:rPr>
              <a:t>https://www.access-board.gov/guidelines-and-standards/communications-and-it/about-the-section-508-standards</a:t>
            </a:r>
            <a:endParaRPr/>
          </a:p>
          <a:p>
            <a:pPr indent="-317500" lvl="0" marL="457200" marR="0" rtl="0" algn="l">
              <a:spcBef>
                <a:spcPts val="0"/>
              </a:spcBef>
              <a:spcAft>
                <a:spcPts val="0"/>
              </a:spcAft>
              <a:buSzPts val="1400"/>
              <a:buChar char="●"/>
            </a:pPr>
            <a:r>
              <a:rPr lang="en-US" u="sng">
                <a:solidFill>
                  <a:schemeClr val="hlink"/>
                </a:solidFill>
                <a:hlinkClick r:id="rId5"/>
              </a:rPr>
              <a:t>https://www.washington.edu/accessibility/requirements/standards/</a:t>
            </a:r>
            <a:endParaRPr/>
          </a:p>
          <a:p>
            <a:pPr indent="-317500" lvl="0" marL="457200" marR="0" rtl="0" algn="l">
              <a:spcBef>
                <a:spcPts val="0"/>
              </a:spcBef>
              <a:spcAft>
                <a:spcPts val="0"/>
              </a:spcAft>
              <a:buSzPts val="1400"/>
              <a:buChar char="●"/>
            </a:pPr>
            <a:r>
              <a:t/>
            </a:r>
            <a:endParaRPr/>
          </a:p>
        </p:txBody>
      </p:sp>
      <p:sp>
        <p:nvSpPr>
          <p:cNvPr id="228" name="Shape 228"/>
          <p:cNvSpPr txBox="1"/>
          <p:nvPr>
            <p:ph idx="12" type="sldNum"/>
          </p:nvPr>
        </p:nvSpPr>
        <p:spPr>
          <a:xfrm>
            <a:off x="5179484" y="6513910"/>
            <a:ext cx="3962400" cy="3441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3" name="Shape 233"/>
        <p:cNvGrpSpPr/>
        <p:nvPr/>
      </p:nvGrpSpPr>
      <p:grpSpPr>
        <a:xfrm>
          <a:off x="0" y="0"/>
          <a:ext cx="0" cy="0"/>
          <a:chOff x="0" y="0"/>
          <a:chExt cx="0" cy="0"/>
        </a:xfrm>
      </p:grpSpPr>
      <p:sp>
        <p:nvSpPr>
          <p:cNvPr id="234" name="Shape 234"/>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5" name="Shape 235"/>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36" name="Shape 236"/>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1" name="Shape 241"/>
        <p:cNvGrpSpPr/>
        <p:nvPr/>
      </p:nvGrpSpPr>
      <p:grpSpPr>
        <a:xfrm>
          <a:off x="0" y="0"/>
          <a:ext cx="0" cy="0"/>
          <a:chOff x="0" y="0"/>
          <a:chExt cx="0" cy="0"/>
        </a:xfrm>
      </p:grpSpPr>
      <p:sp>
        <p:nvSpPr>
          <p:cNvPr id="242" name="Shape 242"/>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243" name="Shape 243"/>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Shape 92"/>
          <p:cNvSpPr txBox="1"/>
          <p:nvPr>
            <p:ph idx="1" type="body"/>
          </p:nvPr>
        </p:nvSpPr>
        <p:spPr>
          <a:xfrm>
            <a:off x="914400" y="3300412"/>
            <a:ext cx="7315200" cy="27003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
        <p:nvSpPr>
          <p:cNvPr id="93" name="Shape 93"/>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9" name="Shape 249"/>
        <p:cNvGrpSpPr/>
        <p:nvPr/>
      </p:nvGrpSpPr>
      <p:grpSpPr>
        <a:xfrm>
          <a:off x="0" y="0"/>
          <a:ext cx="0" cy="0"/>
          <a:chOff x="0" y="0"/>
          <a:chExt cx="0" cy="0"/>
        </a:xfrm>
      </p:grpSpPr>
      <p:sp>
        <p:nvSpPr>
          <p:cNvPr id="250" name="Shape 250"/>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251" name="Shape 251"/>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6" name="Shape 256"/>
        <p:cNvGrpSpPr/>
        <p:nvPr/>
      </p:nvGrpSpPr>
      <p:grpSpPr>
        <a:xfrm>
          <a:off x="0" y="0"/>
          <a:ext cx="0" cy="0"/>
          <a:chOff x="0" y="0"/>
          <a:chExt cx="0" cy="0"/>
        </a:xfrm>
      </p:grpSpPr>
      <p:sp>
        <p:nvSpPr>
          <p:cNvPr id="257" name="Shape 257"/>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8" name="Shape 258"/>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59" name="Shape 259"/>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4" name="Shape 264"/>
        <p:cNvGrpSpPr/>
        <p:nvPr/>
      </p:nvGrpSpPr>
      <p:grpSpPr>
        <a:xfrm>
          <a:off x="0" y="0"/>
          <a:ext cx="0" cy="0"/>
          <a:chOff x="0" y="0"/>
          <a:chExt cx="0" cy="0"/>
        </a:xfrm>
      </p:grpSpPr>
      <p:sp>
        <p:nvSpPr>
          <p:cNvPr id="265" name="Shape 265"/>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6" name="Shape 266"/>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Shape 267"/>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2" name="Shape 272"/>
        <p:cNvGrpSpPr/>
        <p:nvPr/>
      </p:nvGrpSpPr>
      <p:grpSpPr>
        <a:xfrm>
          <a:off x="0" y="0"/>
          <a:ext cx="0" cy="0"/>
          <a:chOff x="0" y="0"/>
          <a:chExt cx="0" cy="0"/>
        </a:xfrm>
      </p:grpSpPr>
      <p:sp>
        <p:nvSpPr>
          <p:cNvPr id="273" name="Shape 273"/>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4" name="Shape 274"/>
          <p:cNvSpPr txBox="1"/>
          <p:nvPr>
            <p:ph idx="1" type="body"/>
          </p:nvPr>
        </p:nvSpPr>
        <p:spPr>
          <a:xfrm>
            <a:off x="914400" y="3300412"/>
            <a:ext cx="7315200" cy="270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75" name="Shape 275"/>
          <p:cNvSpPr txBox="1"/>
          <p:nvPr>
            <p:ph idx="12" type="sldNum"/>
          </p:nvPr>
        </p:nvSpPr>
        <p:spPr>
          <a:xfrm>
            <a:off x="5179484" y="6513910"/>
            <a:ext cx="3962400" cy="3441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282" name="Shape 282"/>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7" name="Shape 287"/>
        <p:cNvGrpSpPr/>
        <p:nvPr/>
      </p:nvGrpSpPr>
      <p:grpSpPr>
        <a:xfrm>
          <a:off x="0" y="0"/>
          <a:ext cx="0" cy="0"/>
          <a:chOff x="0" y="0"/>
          <a:chExt cx="0" cy="0"/>
        </a:xfrm>
      </p:grpSpPr>
      <p:sp>
        <p:nvSpPr>
          <p:cNvPr id="288" name="Shape 288"/>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9" name="Shape 289"/>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90" name="Shape 290"/>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5" name="Shape 295"/>
        <p:cNvGrpSpPr/>
        <p:nvPr/>
      </p:nvGrpSpPr>
      <p:grpSpPr>
        <a:xfrm>
          <a:off x="0" y="0"/>
          <a:ext cx="0" cy="0"/>
          <a:chOff x="0" y="0"/>
          <a:chExt cx="0" cy="0"/>
        </a:xfrm>
      </p:grpSpPr>
      <p:sp>
        <p:nvSpPr>
          <p:cNvPr id="296" name="Shape 296"/>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7" name="Shape 297"/>
          <p:cNvSpPr txBox="1"/>
          <p:nvPr>
            <p:ph idx="1" type="body"/>
          </p:nvPr>
        </p:nvSpPr>
        <p:spPr>
          <a:xfrm>
            <a:off x="914400" y="3300412"/>
            <a:ext cx="7315200" cy="270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98" name="Shape 298"/>
          <p:cNvSpPr txBox="1"/>
          <p:nvPr>
            <p:ph idx="12" type="sldNum"/>
          </p:nvPr>
        </p:nvSpPr>
        <p:spPr>
          <a:xfrm>
            <a:off x="5179484" y="6513910"/>
            <a:ext cx="3962400" cy="3441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3" name="Shape 303"/>
        <p:cNvGrpSpPr/>
        <p:nvPr/>
      </p:nvGrpSpPr>
      <p:grpSpPr>
        <a:xfrm>
          <a:off x="0" y="0"/>
          <a:ext cx="0" cy="0"/>
          <a:chOff x="0" y="0"/>
          <a:chExt cx="0" cy="0"/>
        </a:xfrm>
      </p:grpSpPr>
      <p:sp>
        <p:nvSpPr>
          <p:cNvPr id="304" name="Shape 304"/>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5" name="Shape 305"/>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06" name="Shape 306"/>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1" name="Shape 311"/>
        <p:cNvGrpSpPr/>
        <p:nvPr/>
      </p:nvGrpSpPr>
      <p:grpSpPr>
        <a:xfrm>
          <a:off x="0" y="0"/>
          <a:ext cx="0" cy="0"/>
          <a:chOff x="0" y="0"/>
          <a:chExt cx="0" cy="0"/>
        </a:xfrm>
      </p:grpSpPr>
      <p:sp>
        <p:nvSpPr>
          <p:cNvPr id="312" name="Shape 312"/>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3" name="Shape 313"/>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14" name="Shape 314"/>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9" name="Shape 319"/>
        <p:cNvGrpSpPr/>
        <p:nvPr/>
      </p:nvGrpSpPr>
      <p:grpSpPr>
        <a:xfrm>
          <a:off x="0" y="0"/>
          <a:ext cx="0" cy="0"/>
          <a:chOff x="0" y="0"/>
          <a:chExt cx="0" cy="0"/>
        </a:xfrm>
      </p:grpSpPr>
      <p:sp>
        <p:nvSpPr>
          <p:cNvPr id="320" name="Shape 320"/>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21" name="Shape 321"/>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0" name="Shape 100"/>
          <p:cNvSpPr txBox="1"/>
          <p:nvPr>
            <p:ph idx="1" type="body"/>
          </p:nvPr>
        </p:nvSpPr>
        <p:spPr>
          <a:xfrm>
            <a:off x="914400" y="3300412"/>
            <a:ext cx="7315200" cy="270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a:p>
        </p:txBody>
      </p:sp>
      <p:sp>
        <p:nvSpPr>
          <p:cNvPr id="101" name="Shape 101"/>
          <p:cNvSpPr txBox="1"/>
          <p:nvPr>
            <p:ph idx="12" type="sldNum"/>
          </p:nvPr>
        </p:nvSpPr>
        <p:spPr>
          <a:xfrm>
            <a:off x="5179484" y="6513910"/>
            <a:ext cx="3962400" cy="3441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6" name="Shape 326"/>
        <p:cNvGrpSpPr/>
        <p:nvPr/>
      </p:nvGrpSpPr>
      <p:grpSpPr>
        <a:xfrm>
          <a:off x="0" y="0"/>
          <a:ext cx="0" cy="0"/>
          <a:chOff x="0" y="0"/>
          <a:chExt cx="0" cy="0"/>
        </a:xfrm>
      </p:grpSpPr>
      <p:sp>
        <p:nvSpPr>
          <p:cNvPr id="327" name="Shape 327"/>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8" name="Shape 328"/>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9" name="Shape 329"/>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4" name="Shape 334"/>
        <p:cNvGrpSpPr/>
        <p:nvPr/>
      </p:nvGrpSpPr>
      <p:grpSpPr>
        <a:xfrm>
          <a:off x="0" y="0"/>
          <a:ext cx="0" cy="0"/>
          <a:chOff x="0" y="0"/>
          <a:chExt cx="0" cy="0"/>
        </a:xfrm>
      </p:grpSpPr>
      <p:sp>
        <p:nvSpPr>
          <p:cNvPr id="335" name="Shape 335"/>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6" name="Shape 336"/>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a:t>Add examples</a:t>
            </a:r>
            <a:endParaRPr/>
          </a:p>
          <a:p>
            <a:pPr indent="-317500" lvl="0" marL="457200" marR="0" rtl="0" algn="l">
              <a:spcBef>
                <a:spcPts val="0"/>
              </a:spcBef>
              <a:spcAft>
                <a:spcPts val="0"/>
              </a:spcAft>
              <a:buSzPts val="1400"/>
              <a:buChar char="●"/>
            </a:pPr>
            <a:r>
              <a:rPr lang="en-US"/>
              <a:t>Perceivable - images</a:t>
            </a:r>
            <a:endParaRPr/>
          </a:p>
          <a:p>
            <a:pPr indent="-317500" lvl="0" marL="457200" marR="0" rtl="0" algn="l">
              <a:spcBef>
                <a:spcPts val="0"/>
              </a:spcBef>
              <a:spcAft>
                <a:spcPts val="0"/>
              </a:spcAft>
              <a:buSzPts val="1400"/>
              <a:buChar char="●"/>
            </a:pPr>
            <a:r>
              <a:rPr lang="en-US"/>
              <a:t>Operable - keyboard navigable </a:t>
            </a:r>
            <a:endParaRPr/>
          </a:p>
        </p:txBody>
      </p:sp>
      <p:sp>
        <p:nvSpPr>
          <p:cNvPr id="337" name="Shape 337"/>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2" name="Shape 342"/>
        <p:cNvGrpSpPr/>
        <p:nvPr/>
      </p:nvGrpSpPr>
      <p:grpSpPr>
        <a:xfrm>
          <a:off x="0" y="0"/>
          <a:ext cx="0" cy="0"/>
          <a:chOff x="0" y="0"/>
          <a:chExt cx="0" cy="0"/>
        </a:xfrm>
      </p:grpSpPr>
      <p:sp>
        <p:nvSpPr>
          <p:cNvPr id="343" name="Shape 343"/>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4" name="Shape 344"/>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rtl="0">
              <a:spcBef>
                <a:spcPts val="0"/>
              </a:spcBef>
              <a:spcAft>
                <a:spcPts val="0"/>
              </a:spcAft>
              <a:buClr>
                <a:schemeClr val="dk1"/>
              </a:buClr>
              <a:buFont typeface="Arial"/>
              <a:buNone/>
            </a:pPr>
            <a:r>
              <a:rPr lang="en-US"/>
              <a:t>Add examples</a:t>
            </a:r>
            <a:endParaRPr/>
          </a:p>
          <a:p>
            <a:pPr indent="-317500" lvl="0" marL="457200" rtl="0">
              <a:spcBef>
                <a:spcPts val="0"/>
              </a:spcBef>
              <a:spcAft>
                <a:spcPts val="0"/>
              </a:spcAft>
              <a:buClr>
                <a:schemeClr val="dk1"/>
              </a:buClr>
              <a:buSzPts val="1400"/>
              <a:buChar char="●"/>
            </a:pPr>
            <a:r>
              <a:rPr lang="en-US"/>
              <a:t>Understandable - consistency, organization</a:t>
            </a:r>
            <a:endParaRPr/>
          </a:p>
          <a:p>
            <a:pPr indent="-317500" lvl="0" marL="457200" rtl="0">
              <a:spcBef>
                <a:spcPts val="0"/>
              </a:spcBef>
              <a:spcAft>
                <a:spcPts val="0"/>
              </a:spcAft>
              <a:buClr>
                <a:schemeClr val="dk1"/>
              </a:buClr>
              <a:buSzPts val="1400"/>
              <a:buChar char="●"/>
            </a:pPr>
            <a:r>
              <a:rPr lang="en-US"/>
              <a:t>Robust - </a:t>
            </a:r>
            <a:r>
              <a:rPr lang="en-US">
                <a:solidFill>
                  <a:srgbClr val="333333"/>
                </a:solidFill>
                <a:latin typeface="Arial"/>
                <a:ea typeface="Arial"/>
                <a:cs typeface="Arial"/>
                <a:sym typeface="Arial"/>
              </a:rPr>
              <a:t>Not everyone uses the same technologies now, nor will they in the future. People use different operating systems, different browsers, and different versions of browsers. Some people have advanced features enabled. Others have these features turned off. Some people are early adopters of new technologies. Others are slow to adapt to the rapidly-changing currents in the flow of technological advances.</a:t>
            </a:r>
            <a:endParaRPr>
              <a:solidFill>
                <a:srgbClr val="333333"/>
              </a:solidFill>
              <a:latin typeface="Arial"/>
              <a:ea typeface="Arial"/>
              <a:cs typeface="Arial"/>
              <a:sym typeface="Arial"/>
            </a:endParaRPr>
          </a:p>
          <a:p>
            <a:pPr indent="-317500" lvl="0" marL="457200" rtl="0">
              <a:lnSpc>
                <a:spcPct val="150000"/>
              </a:lnSpc>
              <a:spcBef>
                <a:spcPts val="0"/>
              </a:spcBef>
              <a:spcAft>
                <a:spcPts val="0"/>
              </a:spcAft>
              <a:buClr>
                <a:schemeClr val="dk1"/>
              </a:buClr>
              <a:buSzPts val="1400"/>
              <a:buChar char="●"/>
            </a:pPr>
            <a:r>
              <a:rPr lang="en-US">
                <a:solidFill>
                  <a:srgbClr val="333333"/>
                </a:solidFill>
                <a:latin typeface="Arial"/>
                <a:ea typeface="Arial"/>
                <a:cs typeface="Arial"/>
                <a:sym typeface="Arial"/>
              </a:rPr>
              <a:t>Despite the differences between users and the technologies they use, they all expect the web to work. </a:t>
            </a:r>
            <a:endParaRPr>
              <a:solidFill>
                <a:srgbClr val="333333"/>
              </a:solidFill>
              <a:latin typeface="Arial"/>
              <a:ea typeface="Arial"/>
              <a:cs typeface="Arial"/>
              <a:sym typeface="Arial"/>
            </a:endParaRPr>
          </a:p>
          <a:p>
            <a:pPr indent="0" lvl="0" marL="0" rtl="0">
              <a:spcBef>
                <a:spcPts val="0"/>
              </a:spcBef>
              <a:spcAft>
                <a:spcPts val="0"/>
              </a:spcAft>
              <a:buNone/>
            </a:pPr>
            <a:r>
              <a:t/>
            </a:r>
            <a:endParaRPr/>
          </a:p>
        </p:txBody>
      </p:sp>
      <p:sp>
        <p:nvSpPr>
          <p:cNvPr id="345" name="Shape 345"/>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0" name="Shape 350"/>
        <p:cNvGrpSpPr/>
        <p:nvPr/>
      </p:nvGrpSpPr>
      <p:grpSpPr>
        <a:xfrm>
          <a:off x="0" y="0"/>
          <a:ext cx="0" cy="0"/>
          <a:chOff x="0" y="0"/>
          <a:chExt cx="0" cy="0"/>
        </a:xfrm>
      </p:grpSpPr>
      <p:sp>
        <p:nvSpPr>
          <p:cNvPr id="351" name="Shape 351"/>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2" name="Shape 352"/>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152400" lvl="1" marL="685800" rtl="0">
              <a:lnSpc>
                <a:spcPct val="90000"/>
              </a:lnSpc>
              <a:spcBef>
                <a:spcPts val="500"/>
              </a:spcBef>
              <a:spcAft>
                <a:spcPts val="0"/>
              </a:spcAft>
              <a:buClr>
                <a:schemeClr val="dk1"/>
              </a:buClr>
              <a:buSzPts val="1200"/>
              <a:buChar char="•"/>
            </a:pPr>
            <a:r>
              <a:rPr lang="en-US" u="sng">
                <a:solidFill>
                  <a:schemeClr val="hlink"/>
                </a:solidFill>
                <a:hlinkClick r:id="rId2"/>
              </a:rPr>
              <a:t>https://www.w3.org/WAI/intro/aria</a:t>
            </a:r>
            <a:endParaRPr b="0" i="0" u="none" cap="none" strike="noStrike">
              <a:solidFill>
                <a:schemeClr val="dk1"/>
              </a:solidFill>
              <a:latin typeface="Calibri"/>
              <a:ea typeface="Calibri"/>
              <a:cs typeface="Calibri"/>
              <a:sym typeface="Calibri"/>
            </a:endParaRPr>
          </a:p>
        </p:txBody>
      </p:sp>
      <p:sp>
        <p:nvSpPr>
          <p:cNvPr id="353" name="Shape 353"/>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8" name="Shape 358"/>
        <p:cNvGrpSpPr/>
        <p:nvPr/>
      </p:nvGrpSpPr>
      <p:grpSpPr>
        <a:xfrm>
          <a:off x="0" y="0"/>
          <a:ext cx="0" cy="0"/>
          <a:chOff x="0" y="0"/>
          <a:chExt cx="0" cy="0"/>
        </a:xfrm>
      </p:grpSpPr>
      <p:sp>
        <p:nvSpPr>
          <p:cNvPr id="359" name="Shape 359"/>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60" name="Shape 360"/>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5" name="Shape 365"/>
        <p:cNvGrpSpPr/>
        <p:nvPr/>
      </p:nvGrpSpPr>
      <p:grpSpPr>
        <a:xfrm>
          <a:off x="0" y="0"/>
          <a:ext cx="0" cy="0"/>
          <a:chOff x="0" y="0"/>
          <a:chExt cx="0" cy="0"/>
        </a:xfrm>
      </p:grpSpPr>
      <p:sp>
        <p:nvSpPr>
          <p:cNvPr id="366" name="Shape 366"/>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7" name="Shape 367"/>
          <p:cNvSpPr txBox="1"/>
          <p:nvPr>
            <p:ph idx="1" type="body"/>
          </p:nvPr>
        </p:nvSpPr>
        <p:spPr>
          <a:xfrm>
            <a:off x="914400" y="3300412"/>
            <a:ext cx="7315200" cy="270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a:t>Financial implication</a:t>
            </a:r>
            <a:endParaRPr/>
          </a:p>
          <a:p>
            <a:pPr indent="0" lvl="0" marL="0" marR="0" rtl="0" algn="l">
              <a:spcBef>
                <a:spcPts val="0"/>
              </a:spcBef>
              <a:spcAft>
                <a:spcPts val="0"/>
              </a:spcAft>
              <a:buNone/>
            </a:pPr>
            <a:r>
              <a:t/>
            </a:r>
            <a:endParaRPr/>
          </a:p>
        </p:txBody>
      </p:sp>
      <p:sp>
        <p:nvSpPr>
          <p:cNvPr id="368" name="Shape 368"/>
          <p:cNvSpPr txBox="1"/>
          <p:nvPr>
            <p:ph idx="12" type="sldNum"/>
          </p:nvPr>
        </p:nvSpPr>
        <p:spPr>
          <a:xfrm>
            <a:off x="5179484" y="6513910"/>
            <a:ext cx="3962400" cy="3441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3" name="Shape 373"/>
        <p:cNvGrpSpPr/>
        <p:nvPr/>
      </p:nvGrpSpPr>
      <p:grpSpPr>
        <a:xfrm>
          <a:off x="0" y="0"/>
          <a:ext cx="0" cy="0"/>
          <a:chOff x="0" y="0"/>
          <a:chExt cx="0" cy="0"/>
        </a:xfrm>
      </p:grpSpPr>
      <p:sp>
        <p:nvSpPr>
          <p:cNvPr id="374" name="Shape 374"/>
          <p:cNvSpPr txBox="1"/>
          <p:nvPr>
            <p:ph idx="1" type="body"/>
          </p:nvPr>
        </p:nvSpPr>
        <p:spPr>
          <a:xfrm>
            <a:off x="914400" y="3300412"/>
            <a:ext cx="7315200" cy="27003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
        <p:nvSpPr>
          <p:cNvPr id="375" name="Shape 375"/>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0" name="Shape 380"/>
        <p:cNvGrpSpPr/>
        <p:nvPr/>
      </p:nvGrpSpPr>
      <p:grpSpPr>
        <a:xfrm>
          <a:off x="0" y="0"/>
          <a:ext cx="0" cy="0"/>
          <a:chOff x="0" y="0"/>
          <a:chExt cx="0" cy="0"/>
        </a:xfrm>
      </p:grpSpPr>
      <p:sp>
        <p:nvSpPr>
          <p:cNvPr id="381" name="Shape 381"/>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2" name="Shape 382"/>
          <p:cNvSpPr txBox="1"/>
          <p:nvPr>
            <p:ph idx="1" type="body"/>
          </p:nvPr>
        </p:nvSpPr>
        <p:spPr>
          <a:xfrm>
            <a:off x="914400" y="3300412"/>
            <a:ext cx="7315200" cy="2700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83" name="Shape 383"/>
          <p:cNvSpPr txBox="1"/>
          <p:nvPr>
            <p:ph idx="12" type="sldNum"/>
          </p:nvPr>
        </p:nvSpPr>
        <p:spPr>
          <a:xfrm>
            <a:off x="5179484" y="6513910"/>
            <a:ext cx="3962400" cy="3441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8" name="Shape 388"/>
        <p:cNvGrpSpPr/>
        <p:nvPr/>
      </p:nvGrpSpPr>
      <p:grpSpPr>
        <a:xfrm>
          <a:off x="0" y="0"/>
          <a:ext cx="0" cy="0"/>
          <a:chOff x="0" y="0"/>
          <a:chExt cx="0" cy="0"/>
        </a:xfrm>
      </p:grpSpPr>
      <p:sp>
        <p:nvSpPr>
          <p:cNvPr id="389" name="Shape 389"/>
          <p:cNvSpPr/>
          <p:nvPr>
            <p:ph idx="2" type="sldImg"/>
          </p:nvPr>
        </p:nvSpPr>
        <p:spPr>
          <a:xfrm>
            <a:off x="2514600" y="857250"/>
            <a:ext cx="4114800" cy="2314500"/>
          </a:xfrm>
          <a:custGeom>
            <a:pathLst>
              <a:path extrusionOk="0" h="120000" w="120000">
                <a:moveTo>
                  <a:pt x="0" y="0"/>
                </a:moveTo>
                <a:lnTo>
                  <a:pt x="120000" y="0"/>
                </a:lnTo>
                <a:lnTo>
                  <a:pt x="120000" y="120000"/>
                </a:lnTo>
                <a:lnTo>
                  <a:pt x="0" y="120000"/>
                </a:lnTo>
                <a:close/>
              </a:path>
            </a:pathLst>
          </a:custGeom>
        </p:spPr>
      </p:sp>
      <p:sp>
        <p:nvSpPr>
          <p:cNvPr id="390" name="Shape 390"/>
          <p:cNvSpPr txBox="1"/>
          <p:nvPr>
            <p:ph idx="1" type="body"/>
          </p:nvPr>
        </p:nvSpPr>
        <p:spPr>
          <a:xfrm>
            <a:off x="914400" y="3300412"/>
            <a:ext cx="7315200" cy="27003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391" name="Shape 391"/>
          <p:cNvSpPr txBox="1"/>
          <p:nvPr>
            <p:ph idx="12" type="sldNum"/>
          </p:nvPr>
        </p:nvSpPr>
        <p:spPr>
          <a:xfrm>
            <a:off x="5179484" y="6513910"/>
            <a:ext cx="3962400" cy="3441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Shape 107"/>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08" name="Shape 108"/>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5" name="Shape 115"/>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rtl="0">
              <a:lnSpc>
                <a:spcPct val="90000"/>
              </a:lnSpc>
              <a:spcBef>
                <a:spcPts val="500"/>
              </a:spcBef>
              <a:spcAft>
                <a:spcPts val="0"/>
              </a:spcAft>
              <a:buNone/>
            </a:pPr>
            <a:r>
              <a:rPr lang="en-US"/>
              <a:t>Discuss complaint a little more in depth here</a:t>
            </a:r>
            <a:endParaRPr/>
          </a:p>
          <a:p>
            <a:pPr indent="0" lvl="0" marL="0" rtl="0">
              <a:lnSpc>
                <a:spcPct val="90000"/>
              </a:lnSpc>
              <a:spcBef>
                <a:spcPts val="500"/>
              </a:spcBef>
              <a:spcAft>
                <a:spcPts val="0"/>
              </a:spcAft>
              <a:buNone/>
            </a:pPr>
            <a:r>
              <a:rPr lang="en-US"/>
              <a:t>Updating policies and procedures to include online accessibility</a:t>
            </a:r>
            <a:endParaRPr/>
          </a:p>
          <a:p>
            <a:pPr indent="0" lvl="0" marL="0" rtl="0">
              <a:lnSpc>
                <a:spcPct val="90000"/>
              </a:lnSpc>
              <a:spcBef>
                <a:spcPts val="500"/>
              </a:spcBef>
              <a:spcAft>
                <a:spcPts val="0"/>
              </a:spcAft>
              <a:buNone/>
            </a:pPr>
            <a:r>
              <a:rPr lang="en-US"/>
              <a:t>Provide accessibility training to appropriate LSU community members</a:t>
            </a:r>
            <a:endParaRPr/>
          </a:p>
          <a:p>
            <a:pPr indent="0" lvl="0" marL="0" rtl="0">
              <a:lnSpc>
                <a:spcPct val="90000"/>
              </a:lnSpc>
              <a:spcBef>
                <a:spcPts val="500"/>
              </a:spcBef>
              <a:spcAft>
                <a:spcPts val="0"/>
              </a:spcAft>
              <a:buNone/>
            </a:pPr>
            <a:r>
              <a:rPr lang="en-US"/>
              <a:t>Determining remedies and reporting</a:t>
            </a:r>
            <a:endParaRPr/>
          </a:p>
          <a:p>
            <a:pPr indent="0" lvl="0" marL="0" rtl="0">
              <a:lnSpc>
                <a:spcPct val="90000"/>
              </a:lnSpc>
              <a:spcBef>
                <a:spcPts val="500"/>
              </a:spcBef>
              <a:spcAft>
                <a:spcPts val="0"/>
              </a:spcAft>
              <a:buNone/>
            </a:pPr>
            <a:r>
              <a:rPr lang="en-US"/>
              <a:t>Managing ongoing evaluation</a:t>
            </a:r>
            <a:endParaRPr/>
          </a:p>
          <a:p>
            <a:pPr indent="0" lvl="0" marL="0" marR="0" rtl="0" algn="l">
              <a:spcBef>
                <a:spcPts val="0"/>
              </a:spcBef>
              <a:spcAft>
                <a:spcPts val="0"/>
              </a:spcAft>
              <a:buNone/>
            </a:pPr>
            <a:r>
              <a:t/>
            </a:r>
            <a:endParaRPr/>
          </a:p>
        </p:txBody>
      </p:sp>
      <p:sp>
        <p:nvSpPr>
          <p:cNvPr id="116" name="Shape 116"/>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Shape 122"/>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3" name="Shape 123"/>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24" name="Shape 124"/>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Shape 130"/>
          <p:cNvSpPr txBox="1"/>
          <p:nvPr>
            <p:ph idx="1" type="body"/>
          </p:nvPr>
        </p:nvSpPr>
        <p:spPr>
          <a:xfrm>
            <a:off x="914400" y="3300412"/>
            <a:ext cx="7315200" cy="2700338"/>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31" name="Shape 131"/>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Shape 137"/>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8" name="Shape 138"/>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39" name="Shape 139"/>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2514600" y="857250"/>
            <a:ext cx="4114800" cy="23145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Shape 146"/>
          <p:cNvSpPr txBox="1"/>
          <p:nvPr>
            <p:ph idx="1" type="body"/>
          </p:nvPr>
        </p:nvSpPr>
        <p:spPr>
          <a:xfrm>
            <a:off x="914400" y="3300412"/>
            <a:ext cx="7315200" cy="27003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47" name="Shape 147"/>
          <p:cNvSpPr txBox="1"/>
          <p:nvPr>
            <p:ph idx="12" type="sldNum"/>
          </p:nvPr>
        </p:nvSpPr>
        <p:spPr>
          <a:xfrm>
            <a:off x="5179484" y="6513910"/>
            <a:ext cx="3962400" cy="34409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Shape 16"/>
          <p:cNvSpPr txBox="1"/>
          <p:nvPr>
            <p:ph type="ctrTitle"/>
          </p:nvPr>
        </p:nvSpPr>
        <p:spPr>
          <a:xfrm>
            <a:off x="1524000" y="1122363"/>
            <a:ext cx="9144000" cy="2387600"/>
          </a:xfrm>
          <a:prstGeom prst="rect">
            <a:avLst/>
          </a:prstGeom>
          <a:noFill/>
          <a:ln>
            <a:noFill/>
          </a:ln>
        </p:spPr>
        <p:txBody>
          <a:bodyPr anchorCtr="0" anchor="b" bIns="91425" lIns="91425" spcFirstLastPara="1" rIns="91425" wrap="square" tIns="91425"/>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 name="Shape 17"/>
          <p:cNvSpPr txBox="1"/>
          <p:nvPr>
            <p:ph idx="1" type="subTitle"/>
          </p:nvPr>
        </p:nvSpPr>
        <p:spPr>
          <a:xfrm>
            <a:off x="1524000" y="3602038"/>
            <a:ext cx="9144000" cy="1655762"/>
          </a:xfrm>
          <a:prstGeom prst="rect">
            <a:avLst/>
          </a:prstGeom>
          <a:noFill/>
          <a:ln>
            <a:noFill/>
          </a:ln>
        </p:spPr>
        <p:txBody>
          <a:bodyPr anchorCtr="0" anchor="t" bIns="91425" lIns="91425" spcFirstLastPara="1" rIns="91425" wrap="square" tIns="91425"/>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18" name="Shape 18"/>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 name="Shape 19"/>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Shape 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2" name="Shape 72"/>
        <p:cNvGrpSpPr/>
        <p:nvPr/>
      </p:nvGrpSpPr>
      <p:grpSpPr>
        <a:xfrm>
          <a:off x="0" y="0"/>
          <a:ext cx="0" cy="0"/>
          <a:chOff x="0" y="0"/>
          <a:chExt cx="0" cy="0"/>
        </a:xfrm>
      </p:grpSpPr>
      <p:sp>
        <p:nvSpPr>
          <p:cNvPr id="73" name="Shape 73"/>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4" name="Shape 74"/>
          <p:cNvSpPr txBox="1"/>
          <p:nvPr>
            <p:ph idx="1" type="body"/>
          </p:nvPr>
        </p:nvSpPr>
        <p:spPr>
          <a:xfrm rot="5400000">
            <a:off x="3920331" y="-1256506"/>
            <a:ext cx="4351338" cy="105156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5" name="Shape 75"/>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6" name="Shape 76"/>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Shape 79"/>
          <p:cNvSpPr txBox="1"/>
          <p:nvPr>
            <p:ph type="title"/>
          </p:nvPr>
        </p:nvSpPr>
        <p:spPr>
          <a:xfrm rot="5400000">
            <a:off x="7133431" y="1956594"/>
            <a:ext cx="5811838" cy="2628900"/>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0" name="Shape 80"/>
          <p:cNvSpPr txBox="1"/>
          <p:nvPr>
            <p:ph idx="1" type="body"/>
          </p:nvPr>
        </p:nvSpPr>
        <p:spPr>
          <a:xfrm rot="5400000">
            <a:off x="1799431" y="-596106"/>
            <a:ext cx="5811838" cy="77343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1" name="Shape 81"/>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3" name="Shape 8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1" name="Shape 21"/>
        <p:cNvGrpSpPr/>
        <p:nvPr/>
      </p:nvGrpSpPr>
      <p:grpSpPr>
        <a:xfrm>
          <a:off x="0" y="0"/>
          <a:ext cx="0" cy="0"/>
          <a:chOff x="0" y="0"/>
          <a:chExt cx="0" cy="0"/>
        </a:xfrm>
      </p:grpSpPr>
      <p:sp>
        <p:nvSpPr>
          <p:cNvPr id="22" name="Shape 22"/>
          <p:cNvSpPr txBox="1"/>
          <p:nvPr>
            <p:ph type="title"/>
          </p:nvPr>
        </p:nvSpPr>
        <p:spPr>
          <a:xfrm>
            <a:off x="831850" y="1709738"/>
            <a:ext cx="10515600" cy="2852737"/>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 name="Shape 23"/>
          <p:cNvSpPr txBox="1"/>
          <p:nvPr>
            <p:ph idx="1" type="body"/>
          </p:nvPr>
        </p:nvSpPr>
        <p:spPr>
          <a:xfrm>
            <a:off x="831850" y="4589463"/>
            <a:ext cx="10515600" cy="1500187"/>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24" name="Shape 24"/>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Shape 25"/>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Shape 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7" name="Shape 27"/>
        <p:cNvGrpSpPr/>
        <p:nvPr/>
      </p:nvGrpSpPr>
      <p:grpSpPr>
        <a:xfrm>
          <a:off x="0" y="0"/>
          <a:ext cx="0" cy="0"/>
          <a:chOff x="0" y="0"/>
          <a:chExt cx="0" cy="0"/>
        </a:xfrm>
      </p:grpSpPr>
      <p:sp>
        <p:nvSpPr>
          <p:cNvPr id="28" name="Shape 28"/>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9" name="Shape 29"/>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0" name="Shape 30"/>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 name="Shape 31"/>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Shape 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3" name="Shape 33"/>
        <p:cNvGrpSpPr/>
        <p:nvPr/>
      </p:nvGrpSpPr>
      <p:grpSpPr>
        <a:xfrm>
          <a:off x="0" y="0"/>
          <a:ext cx="0" cy="0"/>
          <a:chOff x="0" y="0"/>
          <a:chExt cx="0" cy="0"/>
        </a:xfrm>
      </p:grpSpPr>
      <p:sp>
        <p:nvSpPr>
          <p:cNvPr id="34" name="Shape 34"/>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5" name="Shape 35"/>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7" name="Shape 37"/>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 name="Shape 38"/>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Shape 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0" name="Shape 40"/>
        <p:cNvGrpSpPr/>
        <p:nvPr/>
      </p:nvGrpSpPr>
      <p:grpSpPr>
        <a:xfrm>
          <a:off x="0" y="0"/>
          <a:ext cx="0" cy="0"/>
          <a:chOff x="0" y="0"/>
          <a:chExt cx="0" cy="0"/>
        </a:xfrm>
      </p:grpSpPr>
      <p:sp>
        <p:nvSpPr>
          <p:cNvPr id="41" name="Shape 41"/>
          <p:cNvSpPr txBox="1"/>
          <p:nvPr>
            <p:ph type="title"/>
          </p:nvPr>
        </p:nvSpPr>
        <p:spPr>
          <a:xfrm>
            <a:off x="839788"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2" name="Shape 42"/>
          <p:cNvSpPr txBox="1"/>
          <p:nvPr>
            <p:ph idx="1" type="body"/>
          </p:nvPr>
        </p:nvSpPr>
        <p:spPr>
          <a:xfrm>
            <a:off x="839788" y="1681163"/>
            <a:ext cx="5157787"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3" name="Shape 43"/>
          <p:cNvSpPr txBox="1"/>
          <p:nvPr>
            <p:ph idx="2" type="body"/>
          </p:nvPr>
        </p:nvSpPr>
        <p:spPr>
          <a:xfrm>
            <a:off x="839788" y="2505075"/>
            <a:ext cx="5157787"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Shape 44"/>
          <p:cNvSpPr txBox="1"/>
          <p:nvPr>
            <p:ph idx="3" type="body"/>
          </p:nvPr>
        </p:nvSpPr>
        <p:spPr>
          <a:xfrm>
            <a:off x="6172200" y="1681163"/>
            <a:ext cx="5183188"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5" name="Shape 45"/>
          <p:cNvSpPr txBox="1"/>
          <p:nvPr>
            <p:ph idx="4" type="body"/>
          </p:nvPr>
        </p:nvSpPr>
        <p:spPr>
          <a:xfrm>
            <a:off x="6172200" y="2505075"/>
            <a:ext cx="5183188"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6" name="Shape 46"/>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Shape 47"/>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9" name="Shape 49"/>
        <p:cNvGrpSpPr/>
        <p:nvPr/>
      </p:nvGrpSpPr>
      <p:grpSpPr>
        <a:xfrm>
          <a:off x="0" y="0"/>
          <a:ext cx="0" cy="0"/>
          <a:chOff x="0" y="0"/>
          <a:chExt cx="0" cy="0"/>
        </a:xfrm>
      </p:grpSpPr>
      <p:sp>
        <p:nvSpPr>
          <p:cNvPr id="50" name="Shape 50"/>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1" name="Shape 51"/>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3" name="Shape 5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4" name="Shape 54"/>
        <p:cNvGrpSpPr/>
        <p:nvPr/>
      </p:nvGrpSpPr>
      <p:grpSpPr>
        <a:xfrm>
          <a:off x="0" y="0"/>
          <a:ext cx="0" cy="0"/>
          <a:chOff x="0" y="0"/>
          <a:chExt cx="0" cy="0"/>
        </a:xfrm>
      </p:grpSpPr>
      <p:sp>
        <p:nvSpPr>
          <p:cNvPr id="55" name="Shape 55"/>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7" name="Shape 5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8" name="Shape 58"/>
        <p:cNvGrpSpPr/>
        <p:nvPr/>
      </p:nvGrpSpPr>
      <p:grpSpPr>
        <a:xfrm>
          <a:off x="0" y="0"/>
          <a:ext cx="0" cy="0"/>
          <a:chOff x="0" y="0"/>
          <a:chExt cx="0" cy="0"/>
        </a:xfrm>
      </p:grpSpPr>
      <p:sp>
        <p:nvSpPr>
          <p:cNvPr id="59" name="Shape 59"/>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0" name="Shape 60"/>
          <p:cNvSpPr txBox="1"/>
          <p:nvPr>
            <p:ph idx="1" type="body"/>
          </p:nvPr>
        </p:nvSpPr>
        <p:spPr>
          <a:xfrm>
            <a:off x="5183188" y="987425"/>
            <a:ext cx="6172200" cy="4873625"/>
          </a:xfrm>
          <a:prstGeom prst="rect">
            <a:avLst/>
          </a:prstGeom>
          <a:noFill/>
          <a:ln>
            <a:noFill/>
          </a:ln>
        </p:spPr>
        <p:txBody>
          <a:bodyPr anchorCtr="0" anchor="t" bIns="91425" lIns="91425" spcFirstLastPara="1" rIns="91425" wrap="square" tIns="91425"/>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Shape 61"/>
          <p:cNvSpPr txBox="1"/>
          <p:nvPr>
            <p:ph idx="2"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2" name="Shape 62"/>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3" name="Shape 63"/>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Shape 6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5" name="Shape 65"/>
        <p:cNvGrpSpPr/>
        <p:nvPr/>
      </p:nvGrpSpPr>
      <p:grpSpPr>
        <a:xfrm>
          <a:off x="0" y="0"/>
          <a:ext cx="0" cy="0"/>
          <a:chOff x="0" y="0"/>
          <a:chExt cx="0" cy="0"/>
        </a:xfrm>
      </p:grpSpPr>
      <p:sp>
        <p:nvSpPr>
          <p:cNvPr id="66" name="Shape 66"/>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7" name="Shape 67"/>
          <p:cNvSpPr/>
          <p:nvPr>
            <p:ph idx="2" type="pic"/>
          </p:nvPr>
        </p:nvSpPr>
        <p:spPr>
          <a:xfrm>
            <a:off x="5183188" y="987425"/>
            <a:ext cx="6172200" cy="4873625"/>
          </a:xfrm>
          <a:prstGeom prst="rect">
            <a:avLst/>
          </a:prstGeom>
          <a:noFill/>
          <a:ln>
            <a:noFill/>
          </a:ln>
        </p:spPr>
        <p:txBody>
          <a:bodyPr anchorCtr="0" anchor="t" bIns="91425" lIns="91425" spcFirstLastPara="1" rIns="91425" wrap="square" tIns="91425"/>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Shape 68"/>
          <p:cNvSpPr txBox="1"/>
          <p:nvPr>
            <p:ph idx="1"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9" name="Shape 69"/>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0" name="Shape 70"/>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Shape 11"/>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2.png"/><Relationship Id="rId4" Type="http://schemas.openxmlformats.org/officeDocument/2006/relationships/image" Target="../media/image3.png"/><Relationship Id="rId11" Type="http://schemas.openxmlformats.org/officeDocument/2006/relationships/image" Target="../media/image1.png"/><Relationship Id="rId10" Type="http://schemas.openxmlformats.org/officeDocument/2006/relationships/image" Target="../media/image9.png"/><Relationship Id="rId9" Type="http://schemas.openxmlformats.org/officeDocument/2006/relationships/image" Target="../media/image6.png"/><Relationship Id="rId5" Type="http://schemas.openxmlformats.org/officeDocument/2006/relationships/image" Target="../media/image5.png"/><Relationship Id="rId6" Type="http://schemas.openxmlformats.org/officeDocument/2006/relationships/image" Target="../media/image8.png"/><Relationship Id="rId7" Type="http://schemas.openxmlformats.org/officeDocument/2006/relationships/image" Target="../media/image4.png"/><Relationship Id="rId8"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20" Type="http://schemas.openxmlformats.org/officeDocument/2006/relationships/hyperlink" Target="http://www.washington.edu/accessibility/requirements/accessibility-cases-and-settlement-agreements/" TargetMode="External"/><Relationship Id="rId11" Type="http://schemas.openxmlformats.org/officeDocument/2006/relationships/hyperlink" Target="http://universaldesign.ie/What-is-Universal-Design/The-7-Principles" TargetMode="External"/><Relationship Id="rId10" Type="http://schemas.openxmlformats.org/officeDocument/2006/relationships/hyperlink" Target="http://apps.who.int/classifications/icfbrowser/" TargetMode="External"/><Relationship Id="rId13" Type="http://schemas.openxmlformats.org/officeDocument/2006/relationships/hyperlink" Target="https://www.disabilitystatistics.org/" TargetMode="External"/><Relationship Id="rId12" Type="http://schemas.openxmlformats.org/officeDocument/2006/relationships/hyperlink" Target="https://www.disabled-world.com/" TargetMode="External"/><Relationship Id="rId1" Type="http://schemas.openxmlformats.org/officeDocument/2006/relationships/slideLayout" Target="../slideLayouts/slideLayout4.xml"/><Relationship Id="rId2" Type="http://schemas.openxmlformats.org/officeDocument/2006/relationships/notesSlide" Target="../notesSlides/notesSlide38.xml"/><Relationship Id="rId3" Type="http://schemas.openxmlformats.org/officeDocument/2006/relationships/hyperlink" Target="https://www.washington.edu/accessibility/managing/" TargetMode="External"/><Relationship Id="rId4" Type="http://schemas.openxmlformats.org/officeDocument/2006/relationships/hyperlink" Target="https://www.w3.org/WAI/intro/aria)" TargetMode="External"/><Relationship Id="rId9" Type="http://schemas.openxmlformats.org/officeDocument/2006/relationships/hyperlink" Target="http://www.who.int/disabilities/" TargetMode="External"/><Relationship Id="rId15" Type="http://schemas.openxmlformats.org/officeDocument/2006/relationships/hyperlink" Target="https://www.w3.org/WAI/" TargetMode="External"/><Relationship Id="rId14" Type="http://schemas.openxmlformats.org/officeDocument/2006/relationships/hyperlink" Target="https://www.w3.org/" TargetMode="External"/><Relationship Id="rId17" Type="http://schemas.openxmlformats.org/officeDocument/2006/relationships/hyperlink" Target="http://www.w3.org/TR/WCAG20/" TargetMode="External"/><Relationship Id="rId16" Type="http://schemas.openxmlformats.org/officeDocument/2006/relationships/hyperlink" Target="http://www.w3.org/WAI/intro/wcag20.php" TargetMode="External"/><Relationship Id="rId5" Type="http://schemas.openxmlformats.org/officeDocument/2006/relationships/hyperlink" Target="https://webaim.org/articles/laws/usa/rehab" TargetMode="External"/><Relationship Id="rId19" Type="http://schemas.openxmlformats.org/officeDocument/2006/relationships/hyperlink" Target="https://www.w3.org/WAI/GL/wiki/Comments_on_WCAG.Next_Model" TargetMode="External"/><Relationship Id="rId6" Type="http://schemas.openxmlformats.org/officeDocument/2006/relationships/hyperlink" Target="https://www.usg.edu/siteinfo/higher_education_the_americans_with_disabilities_act_and_section_508" TargetMode="External"/><Relationship Id="rId18" Type="http://schemas.openxmlformats.org/officeDocument/2006/relationships/hyperlink" Target="https://www.w3.org/WAI/GL/WCAG20-TECHS/Overview.html" TargetMode="External"/><Relationship Id="rId7" Type="http://schemas.openxmlformats.org/officeDocument/2006/relationships/hyperlink" Target="https://www.access-board.gov/guidelines-and-standards/communications-and-it/about-the-section-508-standards" TargetMode="External"/><Relationship Id="rId8" Type="http://schemas.openxmlformats.org/officeDocument/2006/relationships/hyperlink" Target="https://www.washington.edu/accessibility/requirements/standard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Shape 8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Online Accessibility Training</a:t>
            </a:r>
            <a:endParaRPr b="0" i="0" sz="6000" u="none" cap="none" strike="noStrike">
              <a:solidFill>
                <a:schemeClr val="dk1"/>
              </a:solidFill>
              <a:latin typeface="Calibri"/>
              <a:ea typeface="Calibri"/>
              <a:cs typeface="Calibri"/>
              <a:sym typeface="Calibri"/>
            </a:endParaRPr>
          </a:p>
        </p:txBody>
      </p:sp>
      <p:sp>
        <p:nvSpPr>
          <p:cNvPr id="89" name="Shape 8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Introduction to Online Accessibility</a:t>
            </a:r>
            <a:endParaRPr b="0" i="0" sz="2400" u="none" cap="none" strike="noStrike">
              <a:solidFill>
                <a:schemeClr val="dk1"/>
              </a:solidFill>
              <a:latin typeface="Calibri"/>
              <a:ea typeface="Calibri"/>
              <a:cs typeface="Calibri"/>
              <a:sym typeface="Calibri"/>
            </a:endParaRPr>
          </a:p>
        </p:txBody>
      </p:sp>
      <p:sp>
        <p:nvSpPr>
          <p:cNvPr id="90" name="Shape 9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Shape 157"/>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What is online accessibility?</a:t>
            </a:r>
            <a:endParaRPr/>
          </a:p>
        </p:txBody>
      </p:sp>
      <p:sp>
        <p:nvSpPr>
          <p:cNvPr id="158" name="Shape 158"/>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lang="en-US"/>
              <a:t>Assistive technologies - tools used by people with disabilities to accomplish tasks (screen readers, magnification tools, etc)</a:t>
            </a:r>
            <a:endParaRPr/>
          </a:p>
          <a:p>
            <a:pPr indent="0" lvl="0" marL="0" marR="0" rtl="0" algn="l">
              <a:lnSpc>
                <a:spcPct val="90000"/>
              </a:lnSpc>
              <a:spcBef>
                <a:spcPts val="0"/>
              </a:spcBef>
              <a:spcAft>
                <a:spcPts val="0"/>
              </a:spcAft>
              <a:buNone/>
            </a:pPr>
            <a:r>
              <a:t/>
            </a:r>
            <a:endParaRPr/>
          </a:p>
        </p:txBody>
      </p:sp>
      <p:sp>
        <p:nvSpPr>
          <p:cNvPr id="159" name="Shape 159"/>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pic>
        <p:nvPicPr>
          <p:cNvPr id="160" name="Shape 160"/>
          <p:cNvPicPr preferRelativeResize="0"/>
          <p:nvPr/>
        </p:nvPicPr>
        <p:blipFill>
          <a:blip r:embed="rId3">
            <a:alphaModFix/>
          </a:blip>
          <a:stretch>
            <a:fillRect/>
          </a:stretch>
        </p:blipFill>
        <p:spPr>
          <a:xfrm>
            <a:off x="2046000" y="2785450"/>
            <a:ext cx="1380193" cy="480512"/>
          </a:xfrm>
          <a:prstGeom prst="rect">
            <a:avLst/>
          </a:prstGeom>
          <a:noFill/>
          <a:ln>
            <a:noFill/>
          </a:ln>
        </p:spPr>
      </p:pic>
      <p:pic>
        <p:nvPicPr>
          <p:cNvPr id="161" name="Shape 161"/>
          <p:cNvPicPr preferRelativeResize="0"/>
          <p:nvPr/>
        </p:nvPicPr>
        <p:blipFill>
          <a:blip r:embed="rId4">
            <a:alphaModFix/>
          </a:blip>
          <a:stretch>
            <a:fillRect/>
          </a:stretch>
        </p:blipFill>
        <p:spPr>
          <a:xfrm>
            <a:off x="1263925" y="3442450"/>
            <a:ext cx="863109" cy="850400"/>
          </a:xfrm>
          <a:prstGeom prst="rect">
            <a:avLst/>
          </a:prstGeom>
          <a:noFill/>
          <a:ln>
            <a:noFill/>
          </a:ln>
        </p:spPr>
      </p:pic>
      <p:pic>
        <p:nvPicPr>
          <p:cNvPr id="162" name="Shape 162"/>
          <p:cNvPicPr preferRelativeResize="0"/>
          <p:nvPr/>
        </p:nvPicPr>
        <p:blipFill>
          <a:blip r:embed="rId5">
            <a:alphaModFix/>
          </a:blip>
          <a:stretch>
            <a:fillRect/>
          </a:stretch>
        </p:blipFill>
        <p:spPr>
          <a:xfrm>
            <a:off x="2411650" y="3486700"/>
            <a:ext cx="1822450" cy="653125"/>
          </a:xfrm>
          <a:prstGeom prst="rect">
            <a:avLst/>
          </a:prstGeom>
          <a:noFill/>
          <a:ln>
            <a:noFill/>
          </a:ln>
        </p:spPr>
      </p:pic>
      <p:pic>
        <p:nvPicPr>
          <p:cNvPr id="163" name="Shape 163"/>
          <p:cNvPicPr preferRelativeResize="0"/>
          <p:nvPr/>
        </p:nvPicPr>
        <p:blipFill>
          <a:blip r:embed="rId6">
            <a:alphaModFix/>
          </a:blip>
          <a:stretch>
            <a:fillRect/>
          </a:stretch>
        </p:blipFill>
        <p:spPr>
          <a:xfrm>
            <a:off x="909050" y="5243350"/>
            <a:ext cx="744900" cy="744900"/>
          </a:xfrm>
          <a:prstGeom prst="rect">
            <a:avLst/>
          </a:prstGeom>
          <a:noFill/>
          <a:ln>
            <a:noFill/>
          </a:ln>
        </p:spPr>
      </p:pic>
      <p:pic>
        <p:nvPicPr>
          <p:cNvPr id="164" name="Shape 164"/>
          <p:cNvPicPr preferRelativeResize="0"/>
          <p:nvPr/>
        </p:nvPicPr>
        <p:blipFill>
          <a:blip r:embed="rId7">
            <a:alphaModFix/>
          </a:blip>
          <a:stretch>
            <a:fillRect/>
          </a:stretch>
        </p:blipFill>
        <p:spPr>
          <a:xfrm>
            <a:off x="2552725" y="5243350"/>
            <a:ext cx="1371600" cy="1028700"/>
          </a:xfrm>
          <a:prstGeom prst="rect">
            <a:avLst/>
          </a:prstGeom>
          <a:noFill/>
          <a:ln>
            <a:noFill/>
          </a:ln>
        </p:spPr>
      </p:pic>
      <p:pic>
        <p:nvPicPr>
          <p:cNvPr id="165" name="Shape 165"/>
          <p:cNvPicPr preferRelativeResize="0"/>
          <p:nvPr/>
        </p:nvPicPr>
        <p:blipFill>
          <a:blip r:embed="rId8">
            <a:alphaModFix/>
          </a:blip>
          <a:stretch>
            <a:fillRect/>
          </a:stretch>
        </p:blipFill>
        <p:spPr>
          <a:xfrm>
            <a:off x="6803602" y="2916800"/>
            <a:ext cx="1670936" cy="1325700"/>
          </a:xfrm>
          <a:prstGeom prst="rect">
            <a:avLst/>
          </a:prstGeom>
          <a:noFill/>
          <a:ln>
            <a:noFill/>
          </a:ln>
        </p:spPr>
      </p:pic>
      <p:pic>
        <p:nvPicPr>
          <p:cNvPr id="166" name="Shape 166"/>
          <p:cNvPicPr preferRelativeResize="0"/>
          <p:nvPr/>
        </p:nvPicPr>
        <p:blipFill>
          <a:blip r:embed="rId9">
            <a:alphaModFix/>
          </a:blip>
          <a:stretch>
            <a:fillRect/>
          </a:stretch>
        </p:blipFill>
        <p:spPr>
          <a:xfrm>
            <a:off x="5462000" y="4760150"/>
            <a:ext cx="2190750" cy="1028700"/>
          </a:xfrm>
          <a:prstGeom prst="rect">
            <a:avLst/>
          </a:prstGeom>
          <a:noFill/>
          <a:ln>
            <a:noFill/>
          </a:ln>
        </p:spPr>
      </p:pic>
      <p:pic>
        <p:nvPicPr>
          <p:cNvPr id="167" name="Shape 167"/>
          <p:cNvPicPr preferRelativeResize="0"/>
          <p:nvPr/>
        </p:nvPicPr>
        <p:blipFill>
          <a:blip r:embed="rId10">
            <a:alphaModFix/>
          </a:blip>
          <a:stretch>
            <a:fillRect/>
          </a:stretch>
        </p:blipFill>
        <p:spPr>
          <a:xfrm>
            <a:off x="10466850" y="5191800"/>
            <a:ext cx="946025" cy="946025"/>
          </a:xfrm>
          <a:prstGeom prst="rect">
            <a:avLst/>
          </a:prstGeom>
          <a:noFill/>
          <a:ln>
            <a:noFill/>
          </a:ln>
        </p:spPr>
      </p:pic>
      <p:pic>
        <p:nvPicPr>
          <p:cNvPr id="168" name="Shape 168"/>
          <p:cNvPicPr preferRelativeResize="0"/>
          <p:nvPr/>
        </p:nvPicPr>
        <p:blipFill>
          <a:blip r:embed="rId11">
            <a:alphaModFix/>
          </a:blip>
          <a:stretch>
            <a:fillRect/>
          </a:stretch>
        </p:blipFill>
        <p:spPr>
          <a:xfrm>
            <a:off x="9207491" y="4134700"/>
            <a:ext cx="1738400" cy="718546"/>
          </a:xfrm>
          <a:prstGeom prst="rect">
            <a:avLst/>
          </a:prstGeom>
          <a:noFill/>
          <a:ln>
            <a:noFill/>
          </a:ln>
        </p:spPr>
      </p:pic>
      <p:sp>
        <p:nvSpPr>
          <p:cNvPr id="169" name="Shape 169"/>
          <p:cNvSpPr/>
          <p:nvPr/>
        </p:nvSpPr>
        <p:spPr>
          <a:xfrm rot="1686793">
            <a:off x="1814807" y="4483912"/>
            <a:ext cx="248294" cy="744883"/>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0" name="Shape 170"/>
          <p:cNvSpPr/>
          <p:nvPr/>
        </p:nvSpPr>
        <p:spPr>
          <a:xfrm rot="-2240440">
            <a:off x="2694741" y="4448062"/>
            <a:ext cx="248288" cy="744683"/>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1" name="Shape 171"/>
          <p:cNvSpPr/>
          <p:nvPr/>
        </p:nvSpPr>
        <p:spPr>
          <a:xfrm rot="1686793">
            <a:off x="7134907" y="4019037"/>
            <a:ext cx="248294" cy="744883"/>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2" name="Shape 172"/>
          <p:cNvSpPr/>
          <p:nvPr/>
        </p:nvSpPr>
        <p:spPr>
          <a:xfrm rot="3521513">
            <a:off x="8345903" y="4241996"/>
            <a:ext cx="248249" cy="954255"/>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3" name="Shape 173"/>
          <p:cNvSpPr/>
          <p:nvPr/>
        </p:nvSpPr>
        <p:spPr>
          <a:xfrm rot="6094070">
            <a:off x="7391060" y="5292305"/>
            <a:ext cx="248344" cy="745033"/>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4" name="Shape 174"/>
          <p:cNvSpPr/>
          <p:nvPr/>
        </p:nvSpPr>
        <p:spPr>
          <a:xfrm rot="5400000">
            <a:off x="9876850" y="5385262"/>
            <a:ext cx="248100" cy="744900"/>
          </a:xfrm>
          <a:prstGeom prst="down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5" name="Shape 175"/>
          <p:cNvSpPr txBox="1"/>
          <p:nvPr/>
        </p:nvSpPr>
        <p:spPr>
          <a:xfrm>
            <a:off x="8163350" y="5540750"/>
            <a:ext cx="1371600" cy="6531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lang="en-US"/>
              <a:t>Voice to Text</a:t>
            </a:r>
            <a:endParaRPr/>
          </a:p>
        </p:txBody>
      </p:sp>
      <p:grpSp>
        <p:nvGrpSpPr>
          <p:cNvPr id="176" name="Shape 176"/>
          <p:cNvGrpSpPr/>
          <p:nvPr/>
        </p:nvGrpSpPr>
        <p:grpSpPr>
          <a:xfrm>
            <a:off x="7297889" y="4760160"/>
            <a:ext cx="434666" cy="480483"/>
            <a:chOff x="4798225" y="5881750"/>
            <a:chExt cx="668100" cy="679800"/>
          </a:xfrm>
        </p:grpSpPr>
        <p:cxnSp>
          <p:nvCxnSpPr>
            <p:cNvPr id="177" name="Shape 177"/>
            <p:cNvCxnSpPr/>
            <p:nvPr/>
          </p:nvCxnSpPr>
          <p:spPr>
            <a:xfrm flipH="1">
              <a:off x="4800775" y="5881750"/>
              <a:ext cx="663000" cy="679800"/>
            </a:xfrm>
            <a:prstGeom prst="straightConnector1">
              <a:avLst/>
            </a:prstGeom>
            <a:noFill/>
            <a:ln cap="flat" cmpd="sng" w="28575">
              <a:solidFill>
                <a:srgbClr val="FF0000"/>
              </a:solidFill>
              <a:prstDash val="solid"/>
              <a:round/>
              <a:headEnd len="med" w="med" type="none"/>
              <a:tailEnd len="med" w="med" type="none"/>
            </a:ln>
          </p:spPr>
        </p:cxnSp>
        <p:cxnSp>
          <p:nvCxnSpPr>
            <p:cNvPr id="178" name="Shape 178"/>
            <p:cNvCxnSpPr/>
            <p:nvPr/>
          </p:nvCxnSpPr>
          <p:spPr>
            <a:xfrm>
              <a:off x="4798225" y="5887600"/>
              <a:ext cx="668100" cy="668100"/>
            </a:xfrm>
            <a:prstGeom prst="straightConnector1">
              <a:avLst/>
            </a:prstGeom>
            <a:noFill/>
            <a:ln cap="flat" cmpd="sng" w="28575">
              <a:solidFill>
                <a:srgbClr val="FF0000"/>
              </a:solidFill>
              <a:prstDash val="solid"/>
              <a:round/>
              <a:headEnd len="med" w="med" type="none"/>
              <a:tailEnd len="med" w="med" type="none"/>
            </a:ln>
          </p:spPr>
        </p:cxn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2" name="Shape 182"/>
        <p:cNvGrpSpPr/>
        <p:nvPr/>
      </p:nvGrpSpPr>
      <p:grpSpPr>
        <a:xfrm>
          <a:off x="0" y="0"/>
          <a:ext cx="0" cy="0"/>
          <a:chOff x="0" y="0"/>
          <a:chExt cx="0" cy="0"/>
        </a:xfrm>
      </p:grpSpPr>
      <p:sp>
        <p:nvSpPr>
          <p:cNvPr id="183" name="Shape 183"/>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Why is Online Accessibility Important?</a:t>
            </a:r>
            <a:endParaRPr b="0" i="0" sz="6000" u="none" cap="none" strike="noStrike">
              <a:solidFill>
                <a:schemeClr val="dk1"/>
              </a:solidFill>
              <a:latin typeface="Calibri"/>
              <a:ea typeface="Calibri"/>
              <a:cs typeface="Calibri"/>
              <a:sym typeface="Calibri"/>
            </a:endParaRPr>
          </a:p>
        </p:txBody>
      </p:sp>
      <p:sp>
        <p:nvSpPr>
          <p:cNvPr id="184" name="Shape 18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888888"/>
              </a:buClr>
              <a:buSzPts val="2400"/>
              <a:buFont typeface="Arial"/>
              <a:buNone/>
            </a:pPr>
            <a:r>
              <a:rPr b="0" i="0" lang="en-US" sz="2400" u="none" cap="none" strike="noStrike">
                <a:solidFill>
                  <a:srgbClr val="888888"/>
                </a:solidFill>
                <a:latin typeface="Calibri"/>
                <a:ea typeface="Calibri"/>
                <a:cs typeface="Calibri"/>
                <a:sym typeface="Calibri"/>
              </a:rPr>
              <a:t>Usability, Inclusiveness</a:t>
            </a:r>
            <a:endParaRPr b="0" i="0" sz="2400" u="none" cap="none" strike="noStrike">
              <a:solidFill>
                <a:srgbClr val="888888"/>
              </a:solidFill>
              <a:latin typeface="Calibri"/>
              <a:ea typeface="Calibri"/>
              <a:cs typeface="Calibri"/>
              <a:sym typeface="Calibri"/>
            </a:endParaRPr>
          </a:p>
        </p:txBody>
      </p:sp>
      <p:sp>
        <p:nvSpPr>
          <p:cNvPr id="185" name="Shape 18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0" name="Shape 190"/>
        <p:cNvGrpSpPr/>
        <p:nvPr/>
      </p:nvGrpSpPr>
      <p:grpSpPr>
        <a:xfrm>
          <a:off x="0" y="0"/>
          <a:ext cx="0" cy="0"/>
          <a:chOff x="0" y="0"/>
          <a:chExt cx="0" cy="0"/>
        </a:xfrm>
      </p:grpSpPr>
      <p:sp>
        <p:nvSpPr>
          <p:cNvPr id="191" name="Shape 19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Why is online accessibility important?</a:t>
            </a:r>
            <a:endParaRPr/>
          </a:p>
        </p:txBody>
      </p:sp>
      <p:sp>
        <p:nvSpPr>
          <p:cNvPr id="192" name="Shape 192"/>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Demonstrates inclusiveness</a:t>
            </a:r>
            <a:endParaRPr b="0" i="0" sz="2800" u="none" cap="none" strike="noStrike">
              <a:solidFill>
                <a:schemeClr val="dk1"/>
              </a:solidFill>
              <a:latin typeface="Calibri"/>
              <a:ea typeface="Calibri"/>
              <a:cs typeface="Calibri"/>
              <a:sym typeface="Calibri"/>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Improves usability of digital content for everyone, </a:t>
            </a:r>
            <a:r>
              <a:rPr lang="en-US"/>
              <a:t>not just</a:t>
            </a:r>
            <a:r>
              <a:rPr b="0" i="0" lang="en-US" sz="2800" u="none" cap="none" strike="noStrike">
                <a:solidFill>
                  <a:schemeClr val="dk1"/>
                </a:solidFill>
                <a:latin typeface="Calibri"/>
                <a:ea typeface="Calibri"/>
                <a:cs typeface="Calibri"/>
                <a:sym typeface="Calibri"/>
              </a:rPr>
              <a:t> people with disabilities </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Improves overall user experience</a:t>
            </a:r>
            <a:endParaRPr b="0" i="0" sz="2800" u="none" cap="none" strike="noStrike">
              <a:solidFill>
                <a:schemeClr val="dk1"/>
              </a:solidFill>
              <a:latin typeface="Calibri"/>
              <a:ea typeface="Calibri"/>
              <a:cs typeface="Calibri"/>
              <a:sym typeface="Calibri"/>
            </a:endParaRPr>
          </a:p>
          <a:p>
            <a:pPr indent="-228600" lvl="0" marL="228600" marR="0" rtl="0" algn="l">
              <a:lnSpc>
                <a:spcPct val="90000"/>
              </a:lnSpc>
              <a:spcBef>
                <a:spcPts val="1000"/>
              </a:spcBef>
              <a:spcAft>
                <a:spcPts val="0"/>
              </a:spcAft>
              <a:buClr>
                <a:schemeClr val="dk1"/>
              </a:buClr>
              <a:buSzPts val="2800"/>
              <a:buFont typeface="Arial"/>
              <a:buChar char="•"/>
            </a:pPr>
            <a:r>
              <a:rPr lang="en-US"/>
              <a:t>Improves SEO - web crawlers rely on alt text and semantic headings to accurately index content</a:t>
            </a:r>
            <a:endParaRPr/>
          </a:p>
          <a:p>
            <a:pPr indent="-50800" lvl="0" marL="22860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
        <p:nvSpPr>
          <p:cNvPr id="193" name="Shape 19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8" name="Shape 198"/>
        <p:cNvGrpSpPr/>
        <p:nvPr/>
      </p:nvGrpSpPr>
      <p:grpSpPr>
        <a:xfrm>
          <a:off x="0" y="0"/>
          <a:ext cx="0" cy="0"/>
          <a:chOff x="0" y="0"/>
          <a:chExt cx="0" cy="0"/>
        </a:xfrm>
      </p:grpSpPr>
      <p:sp>
        <p:nvSpPr>
          <p:cNvPr id="199" name="Shape 199"/>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Why is online accessibility important?</a:t>
            </a:r>
            <a:endParaRPr/>
          </a:p>
        </p:txBody>
      </p:sp>
      <p:sp>
        <p:nvSpPr>
          <p:cNvPr id="200" name="Shape 200"/>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lang="en-US"/>
              <a:t>Classified as disabled </a:t>
            </a:r>
            <a:endParaRPr/>
          </a:p>
          <a:p>
            <a:pPr indent="-254000" lvl="1" marL="685800" marR="0" rtl="0" algn="l">
              <a:lnSpc>
                <a:spcPct val="90000"/>
              </a:lnSpc>
              <a:spcBef>
                <a:spcPts val="0"/>
              </a:spcBef>
              <a:spcAft>
                <a:spcPts val="0"/>
              </a:spcAft>
              <a:buClr>
                <a:schemeClr val="dk1"/>
              </a:buClr>
              <a:buSzPts val="2800"/>
              <a:buFont typeface="Arial"/>
              <a:buChar char="•"/>
            </a:pPr>
            <a:r>
              <a:rPr lang="en-US" sz="2800"/>
              <a:t>More than 2,000 LSU students in 2016-2017 (approximately 7%)</a:t>
            </a:r>
            <a:endParaRPr sz="2800"/>
          </a:p>
          <a:p>
            <a:pPr indent="-254000" lvl="1" marL="685800" marR="0" rtl="0" algn="l">
              <a:lnSpc>
                <a:spcPct val="90000"/>
              </a:lnSpc>
              <a:spcBef>
                <a:spcPts val="0"/>
              </a:spcBef>
              <a:spcAft>
                <a:spcPts val="0"/>
              </a:spcAft>
              <a:buClr>
                <a:schemeClr val="dk1"/>
              </a:buClr>
              <a:buSzPts val="2800"/>
              <a:buFont typeface="Arial"/>
              <a:buChar char="•"/>
            </a:pPr>
            <a:r>
              <a:rPr lang="en-US" sz="2800"/>
              <a:t>More than 37 million Americans</a:t>
            </a:r>
            <a:endParaRPr sz="2800"/>
          </a:p>
          <a:p>
            <a:pPr indent="-254000" lvl="1" marL="685800" marR="0" rtl="0" algn="l">
              <a:lnSpc>
                <a:spcPct val="90000"/>
              </a:lnSpc>
              <a:spcBef>
                <a:spcPts val="0"/>
              </a:spcBef>
              <a:spcAft>
                <a:spcPts val="0"/>
              </a:spcAft>
              <a:buSzPts val="2800"/>
              <a:buChar char="•"/>
            </a:pPr>
            <a:r>
              <a:rPr lang="en-US" sz="2800"/>
              <a:t>Approximately 1 billion world-wide</a:t>
            </a:r>
            <a:endParaRPr sz="2800"/>
          </a:p>
          <a:p>
            <a:pPr indent="-228600" lvl="0" marL="228600" marR="0" rtl="0" algn="l">
              <a:lnSpc>
                <a:spcPct val="90000"/>
              </a:lnSpc>
              <a:spcBef>
                <a:spcPts val="0"/>
              </a:spcBef>
              <a:spcAft>
                <a:spcPts val="0"/>
              </a:spcAft>
              <a:buClr>
                <a:schemeClr val="dk1"/>
              </a:buClr>
              <a:buSzPts val="2800"/>
              <a:buFont typeface="Arial"/>
              <a:buChar char="•"/>
            </a:pPr>
            <a:r>
              <a:rPr lang="en-US"/>
              <a:t>Not classified </a:t>
            </a:r>
            <a:endParaRPr/>
          </a:p>
          <a:p>
            <a:pPr indent="-228600" lvl="1" marL="685800" marR="0" rtl="0" algn="l">
              <a:lnSpc>
                <a:spcPct val="90000"/>
              </a:lnSpc>
              <a:spcBef>
                <a:spcPts val="0"/>
              </a:spcBef>
              <a:spcAft>
                <a:spcPts val="0"/>
              </a:spcAft>
              <a:buSzPts val="2400"/>
              <a:buChar char="•"/>
            </a:pPr>
            <a:r>
              <a:rPr lang="en-US"/>
              <a:t>age-related decline in vision</a:t>
            </a:r>
            <a:endParaRPr/>
          </a:p>
          <a:p>
            <a:pPr indent="-228600" lvl="1" marL="685800" marR="0" rtl="0" algn="l">
              <a:lnSpc>
                <a:spcPct val="90000"/>
              </a:lnSpc>
              <a:spcBef>
                <a:spcPts val="0"/>
              </a:spcBef>
              <a:spcAft>
                <a:spcPts val="0"/>
              </a:spcAft>
              <a:buSzPts val="2400"/>
              <a:buChar char="•"/>
            </a:pPr>
            <a:r>
              <a:rPr lang="en-US"/>
              <a:t>mobility issues which impact the ability to use a mouse</a:t>
            </a:r>
            <a:endParaRPr/>
          </a:p>
          <a:p>
            <a:pPr indent="-228600" lvl="1" marL="685800" marR="0" rtl="0" algn="l">
              <a:lnSpc>
                <a:spcPct val="90000"/>
              </a:lnSpc>
              <a:spcBef>
                <a:spcPts val="0"/>
              </a:spcBef>
              <a:spcAft>
                <a:spcPts val="0"/>
              </a:spcAft>
              <a:buSzPts val="2400"/>
              <a:buChar char="•"/>
            </a:pPr>
            <a:r>
              <a:rPr lang="en-US"/>
              <a:t>color-blindness</a:t>
            </a:r>
            <a:endParaRPr/>
          </a:p>
        </p:txBody>
      </p:sp>
      <p:sp>
        <p:nvSpPr>
          <p:cNvPr id="201" name="Shape 201"/>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6" name="Shape 206"/>
        <p:cNvGrpSpPr/>
        <p:nvPr/>
      </p:nvGrpSpPr>
      <p:grpSpPr>
        <a:xfrm>
          <a:off x="0" y="0"/>
          <a:ext cx="0" cy="0"/>
          <a:chOff x="0" y="0"/>
          <a:chExt cx="0" cy="0"/>
        </a:xfrm>
      </p:grpSpPr>
      <p:sp>
        <p:nvSpPr>
          <p:cNvPr id="207" name="Shape 207"/>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Why is online accessibility important?</a:t>
            </a:r>
            <a:endParaRPr/>
          </a:p>
        </p:txBody>
      </p:sp>
      <p:sp>
        <p:nvSpPr>
          <p:cNvPr id="208" name="Shape 208"/>
          <p:cNvSpPr txBox="1"/>
          <p:nvPr>
            <p:ph idx="1" type="body"/>
          </p:nvPr>
        </p:nvSpPr>
        <p:spPr>
          <a:xfrm>
            <a:off x="838200" y="1673225"/>
            <a:ext cx="10515600" cy="45501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15000"/>
              </a:lnSpc>
              <a:spcBef>
                <a:spcPts val="0"/>
              </a:spcBef>
              <a:spcAft>
                <a:spcPts val="0"/>
              </a:spcAft>
              <a:buClr>
                <a:schemeClr val="dk1"/>
              </a:buClr>
              <a:buSzPts val="2800"/>
              <a:buFont typeface="Arial"/>
              <a:buChar char="•"/>
            </a:pPr>
            <a:r>
              <a:rPr lang="en-US"/>
              <a:t>Rate of people diagnosed with disabilities increasing over time</a:t>
            </a:r>
            <a:endParaRPr/>
          </a:p>
          <a:p>
            <a:pPr indent="-228600" lvl="0" marL="228600" marR="0" rtl="0" algn="l">
              <a:lnSpc>
                <a:spcPct val="115000"/>
              </a:lnSpc>
              <a:spcBef>
                <a:spcPts val="0"/>
              </a:spcBef>
              <a:spcAft>
                <a:spcPts val="0"/>
              </a:spcAft>
              <a:buClr>
                <a:schemeClr val="dk1"/>
              </a:buClr>
              <a:buSzPts val="2800"/>
              <a:buFont typeface="Arial"/>
              <a:buChar char="•"/>
            </a:pPr>
            <a:r>
              <a:rPr lang="en-US"/>
              <a:t>Age of web users increasing over time</a:t>
            </a:r>
            <a:endParaRPr/>
          </a:p>
          <a:p>
            <a:pPr indent="-228600" lvl="0" marL="228600" marR="0" rtl="0" algn="l">
              <a:lnSpc>
                <a:spcPct val="115000"/>
              </a:lnSpc>
              <a:spcBef>
                <a:spcPts val="0"/>
              </a:spcBef>
              <a:spcAft>
                <a:spcPts val="0"/>
              </a:spcAft>
              <a:buClr>
                <a:schemeClr val="dk1"/>
              </a:buClr>
              <a:buSzPts val="2800"/>
              <a:buFont typeface="Arial"/>
              <a:buChar char="•"/>
            </a:pPr>
            <a:r>
              <a:rPr lang="en-US"/>
              <a:t>Online accessibility becoming increasingly relevant</a:t>
            </a:r>
            <a:endParaRPr/>
          </a:p>
          <a:p>
            <a:pPr indent="-228600" lvl="1" marL="685800" marR="0" rtl="0" algn="l">
              <a:lnSpc>
                <a:spcPct val="115000"/>
              </a:lnSpc>
              <a:spcBef>
                <a:spcPts val="0"/>
              </a:spcBef>
              <a:spcAft>
                <a:spcPts val="0"/>
              </a:spcAft>
              <a:buSzPts val="2400"/>
              <a:buChar char="•"/>
            </a:pPr>
            <a:r>
              <a:rPr lang="en-US"/>
              <a:t>Percentage of shopping done online is growing </a:t>
            </a:r>
            <a:endParaRPr/>
          </a:p>
          <a:p>
            <a:pPr indent="-228600" lvl="1" marL="685800" marR="0" rtl="0" algn="l">
              <a:lnSpc>
                <a:spcPct val="115000"/>
              </a:lnSpc>
              <a:spcBef>
                <a:spcPts val="0"/>
              </a:spcBef>
              <a:spcAft>
                <a:spcPts val="0"/>
              </a:spcAft>
              <a:buSzPts val="2400"/>
              <a:buChar char="•"/>
            </a:pPr>
            <a:r>
              <a:rPr lang="en-US"/>
              <a:t>More people with disabilities attending college</a:t>
            </a:r>
            <a:endParaRPr/>
          </a:p>
          <a:p>
            <a:pPr indent="-228600" lvl="1" marL="685800" marR="0" rtl="0" algn="l">
              <a:lnSpc>
                <a:spcPct val="115000"/>
              </a:lnSpc>
              <a:spcBef>
                <a:spcPts val="0"/>
              </a:spcBef>
              <a:spcAft>
                <a:spcPts val="0"/>
              </a:spcAft>
              <a:buSzPts val="2400"/>
              <a:buChar char="•"/>
            </a:pPr>
            <a:r>
              <a:rPr lang="en-US"/>
              <a:t>Legal challenges becoming more common</a:t>
            </a:r>
            <a:endParaRPr/>
          </a:p>
          <a:p>
            <a:pPr indent="0" lvl="0" marL="0" marR="0" rtl="0" algn="l">
              <a:lnSpc>
                <a:spcPct val="90000"/>
              </a:lnSpc>
              <a:spcBef>
                <a:spcPts val="1000"/>
              </a:spcBef>
              <a:spcAft>
                <a:spcPts val="0"/>
              </a:spcAft>
              <a:buNone/>
            </a:pPr>
            <a:r>
              <a:t/>
            </a:r>
            <a:endParaRPr/>
          </a:p>
        </p:txBody>
      </p:sp>
      <p:sp>
        <p:nvSpPr>
          <p:cNvPr id="209" name="Shape 209"/>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3" name="Shape 213"/>
        <p:cNvGrpSpPr/>
        <p:nvPr/>
      </p:nvGrpSpPr>
      <p:grpSpPr>
        <a:xfrm>
          <a:off x="0" y="0"/>
          <a:ext cx="0" cy="0"/>
          <a:chOff x="0" y="0"/>
          <a:chExt cx="0" cy="0"/>
        </a:xfrm>
      </p:grpSpPr>
      <p:sp>
        <p:nvSpPr>
          <p:cNvPr id="214" name="Shape 21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Legal Aspects</a:t>
            </a:r>
            <a:endParaRPr b="0" i="0" sz="6000" u="none" cap="none" strike="noStrike">
              <a:solidFill>
                <a:schemeClr val="dk1"/>
              </a:solidFill>
              <a:latin typeface="Calibri"/>
              <a:ea typeface="Calibri"/>
              <a:cs typeface="Calibri"/>
              <a:sym typeface="Calibri"/>
            </a:endParaRPr>
          </a:p>
        </p:txBody>
      </p:sp>
      <p:sp>
        <p:nvSpPr>
          <p:cNvPr id="215" name="Shape 21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888888"/>
              </a:buClr>
              <a:buSzPts val="2400"/>
              <a:buFont typeface="Arial"/>
              <a:buNone/>
            </a:pPr>
            <a:r>
              <a:rPr b="0" i="0" lang="en-US" sz="2400" u="none" cap="none" strike="noStrike">
                <a:solidFill>
                  <a:srgbClr val="888888"/>
                </a:solidFill>
                <a:latin typeface="Calibri"/>
                <a:ea typeface="Calibri"/>
                <a:cs typeface="Calibri"/>
                <a:sym typeface="Calibri"/>
              </a:rPr>
              <a:t>US Legislation &amp; Legal Action in Higher Education</a:t>
            </a:r>
            <a:endParaRPr b="0" i="0" sz="2400" u="none" cap="none" strike="noStrike">
              <a:solidFill>
                <a:srgbClr val="888888"/>
              </a:solidFill>
              <a:latin typeface="Calibri"/>
              <a:ea typeface="Calibri"/>
              <a:cs typeface="Calibri"/>
              <a:sym typeface="Calibri"/>
            </a:endParaRPr>
          </a:p>
        </p:txBody>
      </p:sp>
      <p:sp>
        <p:nvSpPr>
          <p:cNvPr id="216" name="Shape 2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1" name="Shape 221"/>
        <p:cNvGrpSpPr/>
        <p:nvPr/>
      </p:nvGrpSpPr>
      <p:grpSpPr>
        <a:xfrm>
          <a:off x="0" y="0"/>
          <a:ext cx="0" cy="0"/>
          <a:chOff x="0" y="0"/>
          <a:chExt cx="0" cy="0"/>
        </a:xfrm>
      </p:grpSpPr>
      <p:sp>
        <p:nvSpPr>
          <p:cNvPr id="222" name="Shape 2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US Federal Laws and Acts on Accessibility</a:t>
            </a:r>
            <a:endParaRPr/>
          </a:p>
        </p:txBody>
      </p:sp>
      <p:sp>
        <p:nvSpPr>
          <p:cNvPr id="223" name="Shape 2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Workforce Rehabilitation Act, 1973</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First major legislative effort to secure an equal playing field for individuals with disabilities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Includes Section 504 in initial version and Section 508 in 1998</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Section 504, 1973</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a:t>
            </a:r>
            <a:r>
              <a:rPr b="0" i="1" lang="en-US" sz="2400" u="none" cap="none" strike="noStrike">
                <a:solidFill>
                  <a:schemeClr val="dk1"/>
                </a:solidFill>
                <a:latin typeface="Calibri"/>
                <a:ea typeface="Calibri"/>
                <a:cs typeface="Calibri"/>
                <a:sym typeface="Calibri"/>
              </a:rPr>
              <a:t>No otherwise qualified individual with a disability in the United States…shall solely by reason of his or her disability, be excluded from participation in, be denied the benefits of, or be subjected to discrimination under any program or activity receiving federal financial assistance.”</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LSU receives federal assistance, and therefore, must adhere to Section 504</a:t>
            </a:r>
            <a:endParaRPr/>
          </a:p>
        </p:txBody>
      </p:sp>
      <p:sp>
        <p:nvSpPr>
          <p:cNvPr id="224" name="Shape 2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9" name="Shape 229"/>
        <p:cNvGrpSpPr/>
        <p:nvPr/>
      </p:nvGrpSpPr>
      <p:grpSpPr>
        <a:xfrm>
          <a:off x="0" y="0"/>
          <a:ext cx="0" cy="0"/>
          <a:chOff x="0" y="0"/>
          <a:chExt cx="0" cy="0"/>
        </a:xfrm>
      </p:grpSpPr>
      <p:sp>
        <p:nvSpPr>
          <p:cNvPr id="230" name="Shape 23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US Federal Laws and Acts on Accessibility</a:t>
            </a:r>
            <a:endParaRPr/>
          </a:p>
        </p:txBody>
      </p:sp>
      <p:sp>
        <p:nvSpPr>
          <p:cNvPr id="231" name="Shape 231"/>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lang="en-US"/>
              <a:t>Section 508, 1998</a:t>
            </a:r>
            <a:endParaRPr/>
          </a:p>
          <a:p>
            <a:pPr indent="-228600" lvl="1" marL="685800" marR="0" rtl="0" algn="l">
              <a:lnSpc>
                <a:spcPct val="90000"/>
              </a:lnSpc>
              <a:spcBef>
                <a:spcPts val="500"/>
              </a:spcBef>
              <a:spcAft>
                <a:spcPts val="0"/>
              </a:spcAft>
              <a:buClr>
                <a:schemeClr val="dk1"/>
              </a:buClr>
              <a:buSzPts val="2400"/>
              <a:buFont typeface="Arial"/>
              <a:buChar char="•"/>
            </a:pPr>
            <a:r>
              <a:rPr lang="en-US"/>
              <a:t>Bars the federal government from procuring electronic and information technology goods and services that are not fully accessible to those with disabilities</a:t>
            </a:r>
            <a:endParaRPr/>
          </a:p>
          <a:p>
            <a:pPr indent="-228600" lvl="1" marL="685800" marR="0" rtl="0" algn="l">
              <a:lnSpc>
                <a:spcPct val="90000"/>
              </a:lnSpc>
              <a:spcBef>
                <a:spcPts val="500"/>
              </a:spcBef>
              <a:spcAft>
                <a:spcPts val="0"/>
              </a:spcAft>
              <a:buClr>
                <a:schemeClr val="dk1"/>
              </a:buClr>
              <a:buSzPts val="2400"/>
              <a:buFont typeface="Arial"/>
              <a:buChar char="•"/>
            </a:pPr>
            <a:r>
              <a:rPr lang="en-US"/>
              <a:t>As written, 508 does not automatically apply to institutions of higher education, even if they receive federal funding. However, states that receive funds through the Assistive Technology Act are required to comply with 508.</a:t>
            </a:r>
            <a:endParaRPr/>
          </a:p>
          <a:p>
            <a:pPr indent="0" lvl="0" marL="0" marR="0" rtl="0" algn="l">
              <a:lnSpc>
                <a:spcPct val="90000"/>
              </a:lnSpc>
              <a:spcBef>
                <a:spcPts val="500"/>
              </a:spcBef>
              <a:spcAft>
                <a:spcPts val="0"/>
              </a:spcAft>
              <a:buNone/>
            </a:pPr>
            <a:r>
              <a:t/>
            </a:r>
            <a:endParaRPr>
              <a:solidFill>
                <a:srgbClr val="FF0000"/>
              </a:solidFill>
            </a:endParaRPr>
          </a:p>
        </p:txBody>
      </p:sp>
      <p:sp>
        <p:nvSpPr>
          <p:cNvPr id="232" name="Shape 232"/>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7" name="Shape 237"/>
        <p:cNvGrpSpPr/>
        <p:nvPr/>
      </p:nvGrpSpPr>
      <p:grpSpPr>
        <a:xfrm>
          <a:off x="0" y="0"/>
          <a:ext cx="0" cy="0"/>
          <a:chOff x="0" y="0"/>
          <a:chExt cx="0" cy="0"/>
        </a:xfrm>
      </p:grpSpPr>
      <p:sp>
        <p:nvSpPr>
          <p:cNvPr id="238" name="Shape 23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US Federal Laws and Acts on Accessibility</a:t>
            </a:r>
            <a:endParaRPr/>
          </a:p>
        </p:txBody>
      </p:sp>
      <p:sp>
        <p:nvSpPr>
          <p:cNvPr id="239" name="Shape 23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Americans with Disabilities Act (ADA), 1990</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Main legislation to date about accessibility in general</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No focus on web, but impact in Title II: persons with disabilities must be “as effective as communications with others”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Department of Justice (Office for Civil Rights) is in charge to evaluate and enforce the application of ADA</a:t>
            </a:r>
            <a:endParaRPr/>
          </a:p>
          <a:p>
            <a:pPr indent="-50800" lvl="0" marL="22860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
        <p:nvSpPr>
          <p:cNvPr id="240" name="Shape 24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4" name="Shape 244"/>
        <p:cNvGrpSpPr/>
        <p:nvPr/>
      </p:nvGrpSpPr>
      <p:grpSpPr>
        <a:xfrm>
          <a:off x="0" y="0"/>
          <a:ext cx="0" cy="0"/>
          <a:chOff x="0" y="0"/>
          <a:chExt cx="0" cy="0"/>
        </a:xfrm>
      </p:grpSpPr>
      <p:sp>
        <p:nvSpPr>
          <p:cNvPr id="245" name="Shape 24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Legal Action in Higher Education</a:t>
            </a:r>
            <a:endParaRPr b="0" i="0" sz="4400" u="none" cap="none" strike="noStrike">
              <a:solidFill>
                <a:schemeClr val="dk1"/>
              </a:solidFill>
              <a:latin typeface="Calibri"/>
              <a:ea typeface="Calibri"/>
              <a:cs typeface="Calibri"/>
              <a:sym typeface="Calibri"/>
            </a:endParaRPr>
          </a:p>
        </p:txBody>
      </p:sp>
      <p:sp>
        <p:nvSpPr>
          <p:cNvPr id="246" name="Shape 24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8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Lawsuits</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University of California at Berkeley (2013)</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Florida State University (2012)</a:t>
            </a:r>
            <a:endParaRPr b="0" i="0" sz="2400" u="none" cap="none" strike="noStrike">
              <a:solidFill>
                <a:schemeClr val="dk1"/>
              </a:solidFill>
              <a:latin typeface="Calibri"/>
              <a:ea typeface="Calibri"/>
              <a:cs typeface="Calibri"/>
              <a:sym typeface="Calibri"/>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Ohio State University (2010)</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University of Kentucky (2012)</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University of Miami (2015)</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Harvard University (2015)</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Massachusetts Institute of Technology </a:t>
            </a:r>
            <a:r>
              <a:rPr lang="en-US"/>
              <a:t>(</a:t>
            </a:r>
            <a:r>
              <a:rPr lang="en-US">
                <a:solidFill>
                  <a:srgbClr val="000000"/>
                </a:solidFill>
              </a:rPr>
              <a:t>2015</a:t>
            </a:r>
            <a:r>
              <a:rPr lang="en-US"/>
              <a:t>)</a:t>
            </a:r>
            <a:endParaRPr/>
          </a:p>
          <a:p>
            <a:pPr indent="-76200" lvl="1" marL="685800" marR="0" rtl="0" algn="l">
              <a:lnSpc>
                <a:spcPct val="80000"/>
              </a:lnSpc>
              <a:spcBef>
                <a:spcPts val="5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247" name="Shape 24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8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OCR/DOJ Resolution Agreements</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University of Montana (2014)</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Louisiana Tech University (2013)</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South Carolina Technical College System (2013)</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Penn State University (2013)</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University of Phoenix (2015)</a:t>
            </a:r>
            <a:endParaRPr/>
          </a:p>
          <a:p>
            <a:pPr indent="-228600" lvl="1" marL="685800" marR="0" rtl="0" algn="l">
              <a:lnSpc>
                <a:spcPct val="8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Louisiana State University (2016)</a:t>
            </a:r>
            <a:endParaRPr/>
          </a:p>
          <a:p>
            <a:pPr indent="-76200" lvl="1" marL="685800" marR="0" rtl="0" algn="l">
              <a:lnSpc>
                <a:spcPct val="80000"/>
              </a:lnSpc>
              <a:spcBef>
                <a:spcPts val="5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76200" lvl="1" marL="685800" marR="0" rtl="0" algn="l">
              <a:lnSpc>
                <a:spcPct val="80000"/>
              </a:lnSpc>
              <a:spcBef>
                <a:spcPts val="5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248" name="Shape 2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Shape 95"/>
          <p:cNvSpPr txBox="1"/>
          <p:nvPr>
            <p:ph type="title"/>
          </p:nvPr>
        </p:nvSpPr>
        <p:spPr>
          <a:xfrm>
            <a:off x="831850" y="1709738"/>
            <a:ext cx="10515600" cy="2852700"/>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lang="en-US"/>
              <a:t>LSU &amp; Office for Civil Rights</a:t>
            </a:r>
            <a:endParaRPr b="0" i="0" sz="6000" u="none" cap="none" strike="noStrike">
              <a:solidFill>
                <a:schemeClr val="dk1"/>
              </a:solidFill>
              <a:latin typeface="Calibri"/>
              <a:ea typeface="Calibri"/>
              <a:cs typeface="Calibri"/>
              <a:sym typeface="Calibri"/>
            </a:endParaRPr>
          </a:p>
        </p:txBody>
      </p:sp>
      <p:sp>
        <p:nvSpPr>
          <p:cNvPr id="96" name="Shape 96"/>
          <p:cNvSpPr txBox="1"/>
          <p:nvPr>
            <p:ph idx="1" type="body"/>
          </p:nvPr>
        </p:nvSpPr>
        <p:spPr>
          <a:xfrm>
            <a:off x="831850" y="4589463"/>
            <a:ext cx="10515600" cy="15003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888888"/>
              </a:buClr>
              <a:buSzPts val="2400"/>
              <a:buFont typeface="Arial"/>
              <a:buNone/>
            </a:pPr>
            <a:r>
              <a:rPr lang="en-US"/>
              <a:t>Complaint, Resolution Agreement</a:t>
            </a:r>
            <a:endParaRPr b="0" i="0" sz="2400" u="none" cap="none" strike="noStrike">
              <a:solidFill>
                <a:srgbClr val="888888"/>
              </a:solidFill>
              <a:latin typeface="Calibri"/>
              <a:ea typeface="Calibri"/>
              <a:cs typeface="Calibri"/>
              <a:sym typeface="Calibri"/>
            </a:endParaRPr>
          </a:p>
        </p:txBody>
      </p:sp>
      <p:sp>
        <p:nvSpPr>
          <p:cNvPr id="97" name="Shape 97"/>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2" name="Shape 252"/>
        <p:cNvGrpSpPr/>
        <p:nvPr/>
      </p:nvGrpSpPr>
      <p:grpSpPr>
        <a:xfrm>
          <a:off x="0" y="0"/>
          <a:ext cx="0" cy="0"/>
          <a:chOff x="0" y="0"/>
          <a:chExt cx="0" cy="0"/>
        </a:xfrm>
      </p:grpSpPr>
      <p:sp>
        <p:nvSpPr>
          <p:cNvPr id="253" name="Shape 253"/>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LSU Policies &amp; Procedures</a:t>
            </a:r>
            <a:endParaRPr b="0" i="0" sz="6000" u="none" cap="none" strike="noStrike">
              <a:solidFill>
                <a:schemeClr val="dk1"/>
              </a:solidFill>
              <a:latin typeface="Calibri"/>
              <a:ea typeface="Calibri"/>
              <a:cs typeface="Calibri"/>
              <a:sym typeface="Calibri"/>
            </a:endParaRPr>
          </a:p>
        </p:txBody>
      </p:sp>
      <p:sp>
        <p:nvSpPr>
          <p:cNvPr id="254" name="Shape 25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888888"/>
              </a:buClr>
              <a:buSzPts val="2400"/>
              <a:buFont typeface="Arial"/>
              <a:buNone/>
            </a:pPr>
            <a:r>
              <a:rPr b="0" i="0" lang="en-US" sz="2400" u="none" cap="none" strike="noStrike">
                <a:solidFill>
                  <a:srgbClr val="888888"/>
                </a:solidFill>
                <a:latin typeface="Calibri"/>
                <a:ea typeface="Calibri"/>
                <a:cs typeface="Calibri"/>
                <a:sym typeface="Calibri"/>
              </a:rPr>
              <a:t>Online Accessibility in LSU Governance</a:t>
            </a:r>
            <a:endParaRPr b="0" i="0" sz="2400" u="none" cap="none" strike="noStrike">
              <a:solidFill>
                <a:srgbClr val="888888"/>
              </a:solidFill>
              <a:latin typeface="Calibri"/>
              <a:ea typeface="Calibri"/>
              <a:cs typeface="Calibri"/>
              <a:sym typeface="Calibri"/>
            </a:endParaRPr>
          </a:p>
        </p:txBody>
      </p:sp>
      <p:sp>
        <p:nvSpPr>
          <p:cNvPr id="255" name="Shape 25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0" name="Shape 260"/>
        <p:cNvGrpSpPr/>
        <p:nvPr/>
      </p:nvGrpSpPr>
      <p:grpSpPr>
        <a:xfrm>
          <a:off x="0" y="0"/>
          <a:ext cx="0" cy="0"/>
          <a:chOff x="0" y="0"/>
          <a:chExt cx="0" cy="0"/>
        </a:xfrm>
      </p:grpSpPr>
      <p:sp>
        <p:nvSpPr>
          <p:cNvPr id="261" name="Shape 26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LSU Policies &amp; Procedures</a:t>
            </a:r>
            <a:endParaRPr/>
          </a:p>
        </p:txBody>
      </p:sp>
      <p:sp>
        <p:nvSpPr>
          <p:cNvPr id="262" name="Shape 26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PS-01 Equal Opportunity Policy</a:t>
            </a:r>
            <a:endParaRPr/>
          </a:p>
          <a:p>
            <a:pPr indent="-228600" lvl="1" marL="685800" marR="0" rtl="0" algn="l">
              <a:lnSpc>
                <a:spcPct val="90000"/>
              </a:lnSpc>
              <a:spcBef>
                <a:spcPts val="500"/>
              </a:spcBef>
              <a:spcAft>
                <a:spcPts val="0"/>
              </a:spcAft>
              <a:buClr>
                <a:schemeClr val="dk1"/>
              </a:buClr>
              <a:buSzPts val="2400"/>
              <a:buFont typeface="Arial"/>
              <a:buChar char="•"/>
            </a:pPr>
            <a:r>
              <a:rPr b="0" i="1" lang="en-US" sz="2400" u="none" cap="none" strike="noStrike">
                <a:solidFill>
                  <a:schemeClr val="dk1"/>
                </a:solidFill>
                <a:latin typeface="Calibri"/>
                <a:ea typeface="Calibri"/>
                <a:cs typeface="Calibri"/>
                <a:sym typeface="Calibri"/>
              </a:rPr>
              <a:t>LSU complies with the provisions of Title IX, Title VI, Section 504 of the Rehabilitation Act of 1973, the Age Discrimination Act of 1975, Title VII, the Age Discrimination in Employment Act (ADEA), the Americans with Disabilities Act (ADA) and applicable state law.</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PS-06.15 Use of Electronic Mail</a:t>
            </a:r>
            <a:endParaRPr/>
          </a:p>
          <a:p>
            <a:pPr indent="-228600" lvl="1" marL="685800" marR="0" rtl="0" algn="l">
              <a:lnSpc>
                <a:spcPct val="90000"/>
              </a:lnSpc>
              <a:spcBef>
                <a:spcPts val="500"/>
              </a:spcBef>
              <a:spcAft>
                <a:spcPts val="0"/>
              </a:spcAft>
              <a:buClr>
                <a:schemeClr val="dk1"/>
              </a:buClr>
              <a:buSzPts val="2400"/>
              <a:buFont typeface="Arial"/>
              <a:buChar char="•"/>
            </a:pPr>
            <a:r>
              <a:rPr b="0" i="1" lang="en-US" sz="2400" u="none" cap="none" strike="noStrike">
                <a:solidFill>
                  <a:schemeClr val="dk1"/>
                </a:solidFill>
                <a:latin typeface="Calibri"/>
                <a:ea typeface="Calibri"/>
                <a:cs typeface="Calibri"/>
                <a:sym typeface="Calibri"/>
              </a:rPr>
              <a:t>LSU e-mail users are required to comply with federal and state law, University policies, and standards of professional and personal ethics and conduct. All communications sent via e-mail shall be consistent with applicable administrative policies</a:t>
            </a:r>
            <a:endParaRPr/>
          </a:p>
        </p:txBody>
      </p:sp>
      <p:sp>
        <p:nvSpPr>
          <p:cNvPr id="263" name="Shape 26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8" name="Shape 268"/>
        <p:cNvGrpSpPr/>
        <p:nvPr/>
      </p:nvGrpSpPr>
      <p:grpSpPr>
        <a:xfrm>
          <a:off x="0" y="0"/>
          <a:ext cx="0" cy="0"/>
          <a:chOff x="0" y="0"/>
          <a:chExt cx="0" cy="0"/>
        </a:xfrm>
      </p:grpSpPr>
      <p:sp>
        <p:nvSpPr>
          <p:cNvPr id="269" name="Shape 26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LSU Policies &amp; Procedures</a:t>
            </a:r>
            <a:endParaRPr/>
          </a:p>
        </p:txBody>
      </p:sp>
      <p:sp>
        <p:nvSpPr>
          <p:cNvPr id="270" name="Shape 27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8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PS-10 Internal and External Communications/Advertisements</a:t>
            </a:r>
            <a:endParaRPr/>
          </a:p>
          <a:p>
            <a:pPr indent="-228600" lvl="1" marL="685800" marR="0" rtl="0" algn="l">
              <a:lnSpc>
                <a:spcPct val="80000"/>
              </a:lnSpc>
              <a:spcBef>
                <a:spcPts val="500"/>
              </a:spcBef>
              <a:spcAft>
                <a:spcPts val="0"/>
              </a:spcAft>
              <a:buClr>
                <a:schemeClr val="dk1"/>
              </a:buClr>
              <a:buSzPts val="2400"/>
              <a:buFont typeface="Arial"/>
              <a:buChar char="•"/>
            </a:pPr>
            <a:r>
              <a:rPr b="0" i="1" lang="en-US" sz="2400" u="none" cap="none" strike="noStrike">
                <a:solidFill>
                  <a:schemeClr val="dk1"/>
                </a:solidFill>
                <a:latin typeface="Calibri"/>
                <a:ea typeface="Calibri"/>
                <a:cs typeface="Calibri"/>
                <a:sym typeface="Calibri"/>
              </a:rPr>
              <a:t>In order to comply with the </a:t>
            </a:r>
            <a:r>
              <a:rPr b="0" i="1" lang="en-US" sz="2400" cap="none" strike="noStrike">
                <a:latin typeface="Calibri"/>
                <a:ea typeface="Calibri"/>
                <a:cs typeface="Calibri"/>
                <a:sym typeface="Calibri"/>
              </a:rPr>
              <a:t>Americans with Disabilities Act of 1990</a:t>
            </a:r>
            <a:r>
              <a:rPr b="0" i="1" lang="en-US" sz="2400" u="none" cap="none" strike="noStrike">
                <a:solidFill>
                  <a:schemeClr val="dk1"/>
                </a:solidFill>
                <a:latin typeface="Calibri"/>
                <a:ea typeface="Calibri"/>
                <a:cs typeface="Calibri"/>
                <a:sym typeface="Calibri"/>
              </a:rPr>
              <a:t> and the </a:t>
            </a:r>
            <a:r>
              <a:rPr b="0" i="1" lang="en-US" sz="2400" cap="none" strike="noStrike">
                <a:latin typeface="Calibri"/>
                <a:ea typeface="Calibri"/>
                <a:cs typeface="Calibri"/>
                <a:sym typeface="Calibri"/>
              </a:rPr>
              <a:t>Rehabilitation Act of 1973, Section 504</a:t>
            </a:r>
            <a:r>
              <a:rPr b="0" i="1" lang="en-US" sz="2400" u="none" cap="none" strike="noStrike">
                <a:solidFill>
                  <a:schemeClr val="dk1"/>
                </a:solidFill>
                <a:latin typeface="Calibri"/>
                <a:ea typeface="Calibri"/>
                <a:cs typeface="Calibri"/>
                <a:sym typeface="Calibri"/>
              </a:rPr>
              <a:t>, websites developed by LSU units should ensure that pages are accessible to individuals using a variety of browsing methods. </a:t>
            </a:r>
            <a:endParaRPr b="0" i="1" sz="2400" u="none" cap="none" strike="noStrike">
              <a:solidFill>
                <a:schemeClr val="dk1"/>
              </a:solidFill>
              <a:latin typeface="Calibri"/>
              <a:ea typeface="Calibri"/>
              <a:cs typeface="Calibri"/>
              <a:sym typeface="Calibri"/>
            </a:endParaRPr>
          </a:p>
          <a:p>
            <a:pPr indent="-228600" lvl="0" marL="228600" marR="0" rtl="0" algn="l">
              <a:lnSpc>
                <a:spcPct val="8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PS-26 Policy for Persons with Disabilities</a:t>
            </a:r>
            <a:endParaRPr/>
          </a:p>
          <a:p>
            <a:pPr indent="-228600" lvl="1" marL="685800" marR="0" rtl="0" algn="l">
              <a:lnSpc>
                <a:spcPct val="80000"/>
              </a:lnSpc>
              <a:spcBef>
                <a:spcPts val="500"/>
              </a:spcBef>
              <a:spcAft>
                <a:spcPts val="0"/>
              </a:spcAft>
              <a:buClr>
                <a:schemeClr val="dk1"/>
              </a:buClr>
              <a:buSzPts val="2400"/>
              <a:buFont typeface="Arial"/>
              <a:buChar char="•"/>
            </a:pPr>
            <a:r>
              <a:rPr b="0" i="1" lang="en-US" sz="2400" u="none" cap="none" strike="noStrike">
                <a:solidFill>
                  <a:schemeClr val="dk1"/>
                </a:solidFill>
                <a:latin typeface="Calibri"/>
                <a:ea typeface="Calibri"/>
                <a:cs typeface="Calibri"/>
                <a:sym typeface="Calibri"/>
              </a:rPr>
              <a:t>To state the policy of Louisiana State University providing equal opportunity for all qualified persons without regard to disability in the recruitment of, admission to, participation in, treatment in or employment in the programs and activities operated and sponsored by the University pursuant to the Americans with Disabilities Act of 1990 (ADA) and other related federal and state law.</a:t>
            </a:r>
            <a:endParaRPr b="0" i="1" sz="2400" u="none" cap="none" strike="noStrike">
              <a:solidFill>
                <a:schemeClr val="dk1"/>
              </a:solidFill>
              <a:latin typeface="Calibri"/>
              <a:ea typeface="Calibri"/>
              <a:cs typeface="Calibri"/>
              <a:sym typeface="Calibri"/>
            </a:endParaRPr>
          </a:p>
        </p:txBody>
      </p:sp>
      <p:sp>
        <p:nvSpPr>
          <p:cNvPr id="271" name="Shape 27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6" name="Shape 276"/>
        <p:cNvGrpSpPr/>
        <p:nvPr/>
      </p:nvGrpSpPr>
      <p:grpSpPr>
        <a:xfrm>
          <a:off x="0" y="0"/>
          <a:ext cx="0" cy="0"/>
          <a:chOff x="0" y="0"/>
          <a:chExt cx="0" cy="0"/>
        </a:xfrm>
      </p:grpSpPr>
      <p:sp>
        <p:nvSpPr>
          <p:cNvPr id="277" name="Shape 277"/>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LSU Policies &amp; Procedures</a:t>
            </a:r>
            <a:endParaRPr/>
          </a:p>
        </p:txBody>
      </p:sp>
      <p:sp>
        <p:nvSpPr>
          <p:cNvPr id="278" name="Shape 278"/>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8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PS-</a:t>
            </a:r>
            <a:r>
              <a:rPr lang="en-US"/>
              <a:t>45</a:t>
            </a:r>
            <a:r>
              <a:rPr b="0" i="0" lang="en-US" sz="2800" u="none" cap="none" strike="noStrike">
                <a:solidFill>
                  <a:schemeClr val="dk1"/>
                </a:solidFill>
                <a:latin typeface="Calibri"/>
                <a:ea typeface="Calibri"/>
                <a:cs typeface="Calibri"/>
                <a:sym typeface="Calibri"/>
              </a:rPr>
              <a:t> </a:t>
            </a:r>
            <a:r>
              <a:rPr lang="en-US"/>
              <a:t>Courses &amp; Curricula</a:t>
            </a:r>
            <a:endParaRPr/>
          </a:p>
          <a:p>
            <a:pPr indent="-228600" lvl="1" marL="685800" marR="0" rtl="0" algn="l">
              <a:lnSpc>
                <a:spcPct val="80000"/>
              </a:lnSpc>
              <a:spcBef>
                <a:spcPts val="500"/>
              </a:spcBef>
              <a:spcAft>
                <a:spcPts val="0"/>
              </a:spcAft>
              <a:buClr>
                <a:schemeClr val="dk1"/>
              </a:buClr>
              <a:buSzPts val="2400"/>
              <a:buFont typeface="Arial"/>
              <a:buChar char="•"/>
            </a:pPr>
            <a:r>
              <a:rPr i="1" lang="en-US"/>
              <a:t>Syllabus will include a description of how accommodations for excused absences and disabilities will be handled.</a:t>
            </a:r>
            <a:endParaRPr b="0" i="1" sz="2400" u="none" cap="none" strike="noStrike">
              <a:solidFill>
                <a:schemeClr val="dk1"/>
              </a:solidFill>
              <a:latin typeface="Calibri"/>
              <a:ea typeface="Calibri"/>
              <a:cs typeface="Calibri"/>
              <a:sym typeface="Calibri"/>
            </a:endParaRPr>
          </a:p>
        </p:txBody>
      </p:sp>
      <p:sp>
        <p:nvSpPr>
          <p:cNvPr id="279" name="Shape 279"/>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3" name="Shape 283"/>
        <p:cNvGrpSpPr/>
        <p:nvPr/>
      </p:nvGrpSpPr>
      <p:grpSpPr>
        <a:xfrm>
          <a:off x="0" y="0"/>
          <a:ext cx="0" cy="0"/>
          <a:chOff x="0" y="0"/>
          <a:chExt cx="0" cy="0"/>
        </a:xfrm>
      </p:grpSpPr>
      <p:sp>
        <p:nvSpPr>
          <p:cNvPr id="284" name="Shape 28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LSU Roles &amp; Responsibilities</a:t>
            </a:r>
            <a:endParaRPr b="0" i="0" sz="6000" u="none" cap="none" strike="noStrike">
              <a:solidFill>
                <a:schemeClr val="dk1"/>
              </a:solidFill>
              <a:latin typeface="Calibri"/>
              <a:ea typeface="Calibri"/>
              <a:cs typeface="Calibri"/>
              <a:sym typeface="Calibri"/>
            </a:endParaRPr>
          </a:p>
        </p:txBody>
      </p:sp>
      <p:sp>
        <p:nvSpPr>
          <p:cNvPr id="285" name="Shape 285"/>
          <p:cNvSpPr txBox="1"/>
          <p:nvPr>
            <p:ph idx="1" type="body"/>
          </p:nvPr>
        </p:nvSpPr>
        <p:spPr>
          <a:xfrm>
            <a:off x="831850" y="4589463"/>
            <a:ext cx="10515600" cy="15003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888888"/>
              </a:buClr>
              <a:buSzPts val="2400"/>
              <a:buFont typeface="Arial"/>
              <a:buNone/>
            </a:pPr>
            <a:r>
              <a:t/>
            </a:r>
            <a:endParaRPr b="0" i="0" sz="2400" u="none" cap="none" strike="noStrike">
              <a:solidFill>
                <a:srgbClr val="000000"/>
              </a:solidFill>
              <a:latin typeface="Calibri"/>
              <a:ea typeface="Calibri"/>
              <a:cs typeface="Calibri"/>
              <a:sym typeface="Calibri"/>
            </a:endParaRPr>
          </a:p>
        </p:txBody>
      </p:sp>
      <p:sp>
        <p:nvSpPr>
          <p:cNvPr id="286" name="Shape 28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1" name="Shape 291"/>
        <p:cNvGrpSpPr/>
        <p:nvPr/>
      </p:nvGrpSpPr>
      <p:grpSpPr>
        <a:xfrm>
          <a:off x="0" y="0"/>
          <a:ext cx="0" cy="0"/>
          <a:chOff x="0" y="0"/>
          <a:chExt cx="0" cy="0"/>
        </a:xfrm>
      </p:grpSpPr>
      <p:sp>
        <p:nvSpPr>
          <p:cNvPr id="292" name="Shape 29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LSU Roles &amp; Responsibilities</a:t>
            </a:r>
            <a:endParaRPr/>
          </a:p>
        </p:txBody>
      </p:sp>
      <p:sp>
        <p:nvSpPr>
          <p:cNvPr id="293" name="Shape 29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Administration</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Ensure sufficient financial and personnel resources are dedicated to remediation and maintaining accessibility</a:t>
            </a:r>
            <a:endParaRPr/>
          </a:p>
          <a:p>
            <a:pPr indent="-228600" lvl="0" marL="228600" rtl="0">
              <a:spcBef>
                <a:spcPts val="500"/>
              </a:spcBef>
              <a:spcAft>
                <a:spcPts val="0"/>
              </a:spcAft>
              <a:buClr>
                <a:schemeClr val="dk1"/>
              </a:buClr>
              <a:buSzPts val="2800"/>
              <a:buFont typeface="Arial"/>
              <a:buChar char="•"/>
            </a:pPr>
            <a:r>
              <a:rPr lang="en-US"/>
              <a:t>Information Technology Services</a:t>
            </a:r>
            <a:endParaRPr/>
          </a:p>
          <a:p>
            <a:pPr indent="-228600" lvl="1" marL="685800" rtl="0">
              <a:spcBef>
                <a:spcPts val="500"/>
              </a:spcBef>
              <a:spcAft>
                <a:spcPts val="0"/>
              </a:spcAft>
              <a:buClr>
                <a:schemeClr val="dk1"/>
              </a:buClr>
              <a:buSzPts val="2400"/>
              <a:buFont typeface="Arial"/>
              <a:buChar char="•"/>
            </a:pPr>
            <a:r>
              <a:rPr lang="en-US" sz="2400"/>
              <a:t>Via the IT Governance Council, ensures all online products secured through a vendor and web-based applications developed in house are accessible</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Procurement</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Ensure all online products secured through a vendor</a:t>
            </a:r>
            <a:r>
              <a:rPr lang="en-US"/>
              <a:t> have been approved by the IT Governance Council. Ensures accessibility is a criteria and will recommend language for contracts. </a:t>
            </a:r>
            <a:endParaRPr/>
          </a:p>
          <a:p>
            <a:pPr indent="0" lvl="0" marL="457200" marR="0" rtl="0" algn="l">
              <a:lnSpc>
                <a:spcPct val="90000"/>
              </a:lnSpc>
              <a:spcBef>
                <a:spcPts val="500"/>
              </a:spcBef>
              <a:spcAft>
                <a:spcPts val="0"/>
              </a:spcAft>
              <a:buNone/>
            </a:pPr>
            <a:r>
              <a:t/>
            </a:r>
            <a:endParaRPr/>
          </a:p>
        </p:txBody>
      </p:sp>
      <p:sp>
        <p:nvSpPr>
          <p:cNvPr id="294" name="Shape 29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9" name="Shape 299"/>
        <p:cNvGrpSpPr/>
        <p:nvPr/>
      </p:nvGrpSpPr>
      <p:grpSpPr>
        <a:xfrm>
          <a:off x="0" y="0"/>
          <a:ext cx="0" cy="0"/>
          <a:chOff x="0" y="0"/>
          <a:chExt cx="0" cy="0"/>
        </a:xfrm>
      </p:grpSpPr>
      <p:sp>
        <p:nvSpPr>
          <p:cNvPr id="300" name="Shape 30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LSU Roles &amp; Responsibilities</a:t>
            </a:r>
            <a:endParaRPr/>
          </a:p>
        </p:txBody>
      </p:sp>
      <p:sp>
        <p:nvSpPr>
          <p:cNvPr id="301" name="Shape 301"/>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Faculty Technology Center</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Provides resources for faculty to create and maintain accessible online content and classroom technologies</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Strategic Communications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Provides guidelines and support for creating and maintaining accessible websites, videos and social media content</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Human Resource Management</a:t>
            </a:r>
            <a:endParaRPr/>
          </a:p>
          <a:p>
            <a:pPr indent="-228600" lvl="1" marL="685800" marR="0" rtl="0" algn="l">
              <a:lnSpc>
                <a:spcPct val="90000"/>
              </a:lnSpc>
              <a:spcBef>
                <a:spcPts val="500"/>
              </a:spcBef>
              <a:spcAft>
                <a:spcPts val="0"/>
              </a:spcAft>
              <a:buClr>
                <a:srgbClr val="000000"/>
              </a:buClr>
              <a:buSzPts val="2400"/>
              <a:buFont typeface="Arial"/>
              <a:buChar char="•"/>
            </a:pPr>
            <a:r>
              <a:rPr lang="en-US">
                <a:solidFill>
                  <a:srgbClr val="000000"/>
                </a:solidFill>
              </a:rPr>
              <a:t>Manages complaints from applicants, employees or students with employment issues</a:t>
            </a:r>
            <a:endParaRPr>
              <a:solidFill>
                <a:srgbClr val="000000"/>
              </a:solidFill>
            </a:endParaRPr>
          </a:p>
          <a:p>
            <a:pPr indent="-228600" lvl="1" marL="685800" marR="0" rtl="0" algn="l">
              <a:lnSpc>
                <a:spcPct val="90000"/>
              </a:lnSpc>
              <a:spcBef>
                <a:spcPts val="500"/>
              </a:spcBef>
              <a:spcAft>
                <a:spcPts val="0"/>
              </a:spcAft>
              <a:buClr>
                <a:srgbClr val="000000"/>
              </a:buClr>
              <a:buSzPts val="2400"/>
              <a:buFont typeface="Arial"/>
              <a:buChar char="•"/>
            </a:pPr>
            <a:r>
              <a:rPr lang="en-US">
                <a:solidFill>
                  <a:srgbClr val="000000"/>
                </a:solidFill>
              </a:rPr>
              <a:t>Provides guidelines and resources to assist users in finding equally effective alternate access to web-based content</a:t>
            </a:r>
            <a:endParaRPr>
              <a:solidFill>
                <a:srgbClr val="000000"/>
              </a:solidFill>
            </a:endParaRPr>
          </a:p>
        </p:txBody>
      </p:sp>
      <p:sp>
        <p:nvSpPr>
          <p:cNvPr id="302" name="Shape 302"/>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7" name="Shape 307"/>
        <p:cNvGrpSpPr/>
        <p:nvPr/>
      </p:nvGrpSpPr>
      <p:grpSpPr>
        <a:xfrm>
          <a:off x="0" y="0"/>
          <a:ext cx="0" cy="0"/>
          <a:chOff x="0" y="0"/>
          <a:chExt cx="0" cy="0"/>
        </a:xfrm>
      </p:grpSpPr>
      <p:sp>
        <p:nvSpPr>
          <p:cNvPr id="308" name="Shape 30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LSU Roles &amp; Responsibilities</a:t>
            </a:r>
            <a:endParaRPr/>
          </a:p>
        </p:txBody>
      </p:sp>
      <p:sp>
        <p:nvSpPr>
          <p:cNvPr id="309" name="Shape 30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lang="en-US"/>
              <a:t>Disability Services</a:t>
            </a:r>
            <a:endParaRPr/>
          </a:p>
          <a:p>
            <a:pPr indent="-228600" lvl="1" marL="685800" marR="0" rtl="0" algn="l">
              <a:lnSpc>
                <a:spcPct val="90000"/>
              </a:lnSpc>
              <a:spcBef>
                <a:spcPts val="500"/>
              </a:spcBef>
              <a:spcAft>
                <a:spcPts val="0"/>
              </a:spcAft>
              <a:buClr>
                <a:srgbClr val="000000"/>
              </a:buClr>
              <a:buSzPts val="2400"/>
              <a:buFont typeface="Arial"/>
              <a:buChar char="•"/>
            </a:pPr>
            <a:r>
              <a:rPr lang="en-US">
                <a:solidFill>
                  <a:srgbClr val="000000"/>
                </a:solidFill>
              </a:rPr>
              <a:t>Help students with disabilities navigate the LSU infrastructure</a:t>
            </a:r>
            <a:r>
              <a:rPr b="0" i="0" lang="en-US" sz="2400" u="none" cap="none" strike="noStrike">
                <a:solidFill>
                  <a:srgbClr val="000000"/>
                </a:solidFill>
                <a:latin typeface="Calibri"/>
                <a:ea typeface="Calibri"/>
                <a:cs typeface="Calibri"/>
                <a:sym typeface="Calibri"/>
              </a:rPr>
              <a:t> </a:t>
            </a:r>
            <a:endParaRPr>
              <a:solidFill>
                <a:srgbClr val="000000"/>
              </a:solidFill>
            </a:endParaRPr>
          </a:p>
          <a:p>
            <a:pPr indent="-228600" lvl="0" marL="228600" marR="0" rtl="0" algn="l">
              <a:lnSpc>
                <a:spcPct val="90000"/>
              </a:lnSpc>
              <a:spcBef>
                <a:spcPts val="1000"/>
              </a:spcBef>
              <a:spcAft>
                <a:spcPts val="0"/>
              </a:spcAft>
              <a:buClr>
                <a:schemeClr val="dk1"/>
              </a:buClr>
              <a:buSzPts val="2800"/>
              <a:buFont typeface="Arial"/>
              <a:buChar char="•"/>
            </a:pPr>
            <a:r>
              <a:rPr lang="en-US"/>
              <a:t>Title II Coordinator</a:t>
            </a:r>
            <a:endParaRPr/>
          </a:p>
          <a:p>
            <a:pPr indent="-228600" lvl="1" marL="685800" marR="0" rtl="0" algn="l">
              <a:lnSpc>
                <a:spcPct val="90000"/>
              </a:lnSpc>
              <a:spcBef>
                <a:spcPts val="500"/>
              </a:spcBef>
              <a:spcAft>
                <a:spcPts val="0"/>
              </a:spcAft>
              <a:buClr>
                <a:srgbClr val="000000"/>
              </a:buClr>
              <a:buSzPts val="2400"/>
              <a:buFont typeface="Arial"/>
              <a:buChar char="•"/>
            </a:pPr>
            <a:r>
              <a:rPr lang="en-US">
                <a:solidFill>
                  <a:srgbClr val="000000"/>
                </a:solidFill>
              </a:rPr>
              <a:t>Manages complaints</a:t>
            </a:r>
            <a:r>
              <a:rPr b="0" i="0" lang="en-US" sz="2400" u="none" cap="none" strike="noStrike">
                <a:solidFill>
                  <a:srgbClr val="000000"/>
                </a:solidFill>
                <a:latin typeface="Calibri"/>
                <a:ea typeface="Calibri"/>
                <a:cs typeface="Calibri"/>
                <a:sym typeface="Calibri"/>
              </a:rPr>
              <a:t> for students</a:t>
            </a:r>
            <a:r>
              <a:rPr lang="en-US">
                <a:solidFill>
                  <a:srgbClr val="000000"/>
                </a:solidFill>
              </a:rPr>
              <a:t> and the general public</a:t>
            </a:r>
            <a:endParaRPr b="0" i="0" sz="2400" u="none" cap="none" strike="noStrike">
              <a:solidFill>
                <a:srgbClr val="000000"/>
              </a:solidFill>
              <a:latin typeface="Calibri"/>
              <a:ea typeface="Calibri"/>
              <a:cs typeface="Calibri"/>
              <a:sym typeface="Calibri"/>
            </a:endParaRPr>
          </a:p>
          <a:p>
            <a:pPr indent="-228600" lvl="0" marL="228600" marR="0" rtl="0" algn="l">
              <a:lnSpc>
                <a:spcPct val="90000"/>
              </a:lnSpc>
              <a:spcBef>
                <a:spcPts val="500"/>
              </a:spcBef>
              <a:spcAft>
                <a:spcPts val="0"/>
              </a:spcAft>
              <a:buClr>
                <a:srgbClr val="000000"/>
              </a:buClr>
              <a:buSzPts val="2800"/>
              <a:buFont typeface="Arial"/>
              <a:buChar char="•"/>
            </a:pPr>
            <a:r>
              <a:rPr lang="en-US">
                <a:solidFill>
                  <a:srgbClr val="000000"/>
                </a:solidFill>
              </a:rPr>
              <a:t>Office of General Counsel</a:t>
            </a:r>
            <a:endParaRPr>
              <a:solidFill>
                <a:srgbClr val="000000"/>
              </a:solidFill>
            </a:endParaRPr>
          </a:p>
          <a:p>
            <a:pPr indent="-228600" lvl="1" marL="685800" marR="0" rtl="0" algn="l">
              <a:lnSpc>
                <a:spcPct val="90000"/>
              </a:lnSpc>
              <a:spcBef>
                <a:spcPts val="500"/>
              </a:spcBef>
              <a:spcAft>
                <a:spcPts val="0"/>
              </a:spcAft>
              <a:buClr>
                <a:srgbClr val="000000"/>
              </a:buClr>
              <a:buSzPts val="2400"/>
              <a:buFont typeface="Arial"/>
              <a:buChar char="•"/>
            </a:pPr>
            <a:r>
              <a:rPr lang="en-US">
                <a:solidFill>
                  <a:srgbClr val="000000"/>
                </a:solidFill>
              </a:rPr>
              <a:t>Assists administration in resolving and responding to complaints</a:t>
            </a:r>
            <a:endParaRPr>
              <a:solidFill>
                <a:srgbClr val="000000"/>
              </a:solidFill>
            </a:endParaRPr>
          </a:p>
        </p:txBody>
      </p:sp>
      <p:sp>
        <p:nvSpPr>
          <p:cNvPr id="310" name="Shape 3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5" name="Shape 315"/>
        <p:cNvGrpSpPr/>
        <p:nvPr/>
      </p:nvGrpSpPr>
      <p:grpSpPr>
        <a:xfrm>
          <a:off x="0" y="0"/>
          <a:ext cx="0" cy="0"/>
          <a:chOff x="0" y="0"/>
          <a:chExt cx="0" cy="0"/>
        </a:xfrm>
      </p:grpSpPr>
      <p:sp>
        <p:nvSpPr>
          <p:cNvPr id="316" name="Shape 3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LSU Roles &amp; Responsibilities</a:t>
            </a:r>
            <a:endParaRPr/>
          </a:p>
        </p:txBody>
      </p:sp>
      <p:sp>
        <p:nvSpPr>
          <p:cNvPr id="317" name="Shape 3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Campus Community</a:t>
            </a:r>
            <a:endParaRPr/>
          </a:p>
          <a:p>
            <a:pPr indent="-228600" lvl="1" marL="685800" marR="0" rtl="0" algn="l">
              <a:lnSpc>
                <a:spcPct val="90000"/>
              </a:lnSpc>
              <a:spcBef>
                <a:spcPts val="500"/>
              </a:spcBef>
              <a:spcAft>
                <a:spcPts val="0"/>
              </a:spcAft>
              <a:buClr>
                <a:schemeClr val="dk1"/>
              </a:buClr>
              <a:buSzPts val="2400"/>
              <a:buFont typeface="Arial"/>
              <a:buChar char="•"/>
            </a:pPr>
            <a:r>
              <a:rPr lang="en-US"/>
              <a:t>Designing, creating and sending </a:t>
            </a:r>
            <a:r>
              <a:rPr b="0" i="0" lang="en-US" sz="2400" u="none" cap="none" strike="noStrike">
                <a:solidFill>
                  <a:schemeClr val="dk1"/>
                </a:solidFill>
                <a:latin typeface="Calibri"/>
                <a:ea typeface="Calibri"/>
                <a:cs typeface="Calibri"/>
                <a:sym typeface="Calibri"/>
              </a:rPr>
              <a:t>marketing emails</a:t>
            </a:r>
            <a:endParaRPr/>
          </a:p>
          <a:p>
            <a:pPr indent="-228600" lvl="1" marL="685800" marR="0" rtl="0" algn="l">
              <a:lnSpc>
                <a:spcPct val="90000"/>
              </a:lnSpc>
              <a:spcBef>
                <a:spcPts val="500"/>
              </a:spcBef>
              <a:spcAft>
                <a:spcPts val="0"/>
              </a:spcAft>
              <a:buClr>
                <a:schemeClr val="dk1"/>
              </a:buClr>
              <a:buSzPts val="2400"/>
              <a:buFont typeface="Arial"/>
              <a:buChar char="•"/>
            </a:pPr>
            <a:r>
              <a:rPr lang="en-US"/>
              <a:t>C</a:t>
            </a:r>
            <a:r>
              <a:rPr b="0" i="0" lang="en-US" sz="2400" u="none" cap="none" strike="noStrike">
                <a:solidFill>
                  <a:schemeClr val="dk1"/>
                </a:solidFill>
                <a:latin typeface="Calibri"/>
                <a:ea typeface="Calibri"/>
                <a:cs typeface="Calibri"/>
                <a:sym typeface="Calibri"/>
              </a:rPr>
              <a:t>reating </a:t>
            </a:r>
            <a:r>
              <a:rPr lang="en-US"/>
              <a:t>or editing online content</a:t>
            </a:r>
            <a:endParaRPr/>
          </a:p>
          <a:p>
            <a:pPr indent="-228600" lvl="1" marL="685800" marR="0" rtl="0" algn="l">
              <a:lnSpc>
                <a:spcPct val="90000"/>
              </a:lnSpc>
              <a:spcBef>
                <a:spcPts val="500"/>
              </a:spcBef>
              <a:spcAft>
                <a:spcPts val="0"/>
              </a:spcAft>
              <a:buClr>
                <a:schemeClr val="dk1"/>
              </a:buClr>
              <a:buSzPts val="2400"/>
              <a:buFont typeface="Arial"/>
              <a:buChar char="•"/>
            </a:pPr>
            <a:r>
              <a:rPr lang="en-US"/>
              <a:t>W</a:t>
            </a:r>
            <a:r>
              <a:rPr b="0" i="0" lang="en-US" sz="2400" u="none" cap="none" strike="noStrike">
                <a:solidFill>
                  <a:schemeClr val="dk1"/>
                </a:solidFill>
                <a:latin typeface="Calibri"/>
                <a:ea typeface="Calibri"/>
                <a:cs typeface="Calibri"/>
                <a:sym typeface="Calibri"/>
              </a:rPr>
              <a:t>orking with a vendor to produce a video</a:t>
            </a:r>
            <a:endParaRPr/>
          </a:p>
          <a:p>
            <a:pPr indent="-228600" lvl="1" marL="685800" marR="0" rtl="0" algn="l">
              <a:lnSpc>
                <a:spcPct val="90000"/>
              </a:lnSpc>
              <a:spcBef>
                <a:spcPts val="500"/>
              </a:spcBef>
              <a:spcAft>
                <a:spcPts val="0"/>
              </a:spcAft>
              <a:buClr>
                <a:srgbClr val="000000"/>
              </a:buClr>
              <a:buSzPts val="2400"/>
              <a:buFont typeface="Arial"/>
              <a:buChar char="•"/>
            </a:pPr>
            <a:r>
              <a:rPr lang="en-US">
                <a:solidFill>
                  <a:srgbClr val="000000"/>
                </a:solidFill>
              </a:rPr>
              <a:t>U</a:t>
            </a:r>
            <a:r>
              <a:rPr b="0" i="0" lang="en-US" sz="2400" u="none" cap="none" strike="noStrike">
                <a:solidFill>
                  <a:srgbClr val="000000"/>
                </a:solidFill>
                <a:latin typeface="Calibri"/>
                <a:ea typeface="Calibri"/>
                <a:cs typeface="Calibri"/>
                <a:sym typeface="Calibri"/>
              </a:rPr>
              <a:t>sing classroom technologies as an instructional resource</a:t>
            </a:r>
            <a:endParaRPr>
              <a:solidFill>
                <a:srgbClr val="000000"/>
              </a:solidFill>
            </a:endParaRPr>
          </a:p>
          <a:p>
            <a:pPr indent="-228600" lvl="1" marL="685800" marR="0" rtl="0" algn="l">
              <a:lnSpc>
                <a:spcPct val="90000"/>
              </a:lnSpc>
              <a:spcBef>
                <a:spcPts val="500"/>
              </a:spcBef>
              <a:spcAft>
                <a:spcPts val="0"/>
              </a:spcAft>
              <a:buClr>
                <a:srgbClr val="000000"/>
              </a:buClr>
              <a:buSzPts val="2400"/>
              <a:buFont typeface="Arial"/>
              <a:buChar char="•"/>
            </a:pPr>
            <a:r>
              <a:rPr lang="en-US">
                <a:solidFill>
                  <a:srgbClr val="000000"/>
                </a:solidFill>
              </a:rPr>
              <a:t>Securing financial and personnel resources</a:t>
            </a:r>
            <a:endParaRPr>
              <a:solidFill>
                <a:srgbClr val="000000"/>
              </a:solidFill>
            </a:endParaRPr>
          </a:p>
          <a:p>
            <a:pPr indent="-228600" lvl="1" marL="685800" marR="0" rtl="0" algn="l">
              <a:lnSpc>
                <a:spcPct val="90000"/>
              </a:lnSpc>
              <a:spcBef>
                <a:spcPts val="500"/>
              </a:spcBef>
              <a:spcAft>
                <a:spcPts val="0"/>
              </a:spcAft>
              <a:buClr>
                <a:srgbClr val="000000"/>
              </a:buClr>
              <a:buSzPts val="2400"/>
              <a:buFont typeface="Arial"/>
              <a:buChar char="•"/>
            </a:pPr>
            <a:r>
              <a:rPr lang="en-US">
                <a:solidFill>
                  <a:srgbClr val="000000"/>
                </a:solidFill>
              </a:rPr>
              <a:t>Assisting in policy updates and dissemination</a:t>
            </a:r>
            <a:endParaRPr>
              <a:solidFill>
                <a:srgbClr val="000000"/>
              </a:solidFill>
            </a:endParaRPr>
          </a:p>
          <a:p>
            <a:pPr indent="-228600" lvl="1" marL="685800" marR="0" rtl="0" algn="l">
              <a:lnSpc>
                <a:spcPct val="90000"/>
              </a:lnSpc>
              <a:spcBef>
                <a:spcPts val="500"/>
              </a:spcBef>
              <a:spcAft>
                <a:spcPts val="0"/>
              </a:spcAft>
              <a:buClr>
                <a:srgbClr val="000000"/>
              </a:buClr>
              <a:buSzPts val="2400"/>
              <a:buFont typeface="Arial"/>
              <a:buChar char="•"/>
            </a:pPr>
            <a:r>
              <a:rPr lang="en-US">
                <a:solidFill>
                  <a:srgbClr val="000000"/>
                </a:solidFill>
              </a:rPr>
              <a:t>Reviewing and/or purchasing online products</a:t>
            </a:r>
            <a:endParaRPr>
              <a:solidFill>
                <a:srgbClr val="000000"/>
              </a:solidFill>
            </a:endParaRPr>
          </a:p>
          <a:p>
            <a:pPr indent="-228600" lvl="0" marL="228600" marR="0" rtl="0" algn="l">
              <a:lnSpc>
                <a:spcPct val="90000"/>
              </a:lnSpc>
              <a:spcBef>
                <a:spcPts val="500"/>
              </a:spcBef>
              <a:spcAft>
                <a:spcPts val="0"/>
              </a:spcAft>
              <a:buClr>
                <a:srgbClr val="000000"/>
              </a:buClr>
              <a:buSzPts val="2800"/>
              <a:buFont typeface="Arial"/>
              <a:buChar char="•"/>
            </a:pPr>
            <a:r>
              <a:rPr lang="en-US">
                <a:solidFill>
                  <a:srgbClr val="000000"/>
                </a:solidFill>
              </a:rPr>
              <a:t>Everyone has a role to play</a:t>
            </a:r>
            <a:endParaRPr>
              <a:solidFill>
                <a:srgbClr val="000000"/>
              </a:solidFill>
            </a:endParaRPr>
          </a:p>
          <a:p>
            <a:pPr indent="0" lvl="0" marL="0" marR="0" rtl="0" algn="l">
              <a:lnSpc>
                <a:spcPct val="90000"/>
              </a:lnSpc>
              <a:spcBef>
                <a:spcPts val="500"/>
              </a:spcBef>
              <a:spcAft>
                <a:spcPts val="0"/>
              </a:spcAft>
              <a:buNone/>
            </a:pPr>
            <a:r>
              <a:t/>
            </a:r>
            <a:endParaRPr>
              <a:solidFill>
                <a:srgbClr val="000000"/>
              </a:solidFill>
            </a:endParaRPr>
          </a:p>
        </p:txBody>
      </p:sp>
      <p:sp>
        <p:nvSpPr>
          <p:cNvPr id="318" name="Shape 3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2" name="Shape 322"/>
        <p:cNvGrpSpPr/>
        <p:nvPr/>
      </p:nvGrpSpPr>
      <p:grpSpPr>
        <a:xfrm>
          <a:off x="0" y="0"/>
          <a:ext cx="0" cy="0"/>
          <a:chOff x="0" y="0"/>
          <a:chExt cx="0" cy="0"/>
        </a:xfrm>
      </p:grpSpPr>
      <p:sp>
        <p:nvSpPr>
          <p:cNvPr id="323" name="Shape 323"/>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Benchmarks for Accessibility</a:t>
            </a:r>
            <a:endParaRPr b="0" i="0" sz="6000" u="none" cap="none" strike="noStrike">
              <a:solidFill>
                <a:schemeClr val="dk1"/>
              </a:solidFill>
              <a:latin typeface="Calibri"/>
              <a:ea typeface="Calibri"/>
              <a:cs typeface="Calibri"/>
              <a:sym typeface="Calibri"/>
            </a:endParaRPr>
          </a:p>
        </p:txBody>
      </p:sp>
      <p:sp>
        <p:nvSpPr>
          <p:cNvPr id="324" name="Shape 32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888888"/>
              </a:buClr>
              <a:buSzPts val="2400"/>
              <a:buFont typeface="Arial"/>
              <a:buNone/>
            </a:pPr>
            <a:r>
              <a:rPr b="0" i="0" lang="en-US" sz="2400" u="none" cap="none" strike="noStrike">
                <a:solidFill>
                  <a:srgbClr val="888888"/>
                </a:solidFill>
                <a:latin typeface="Calibri"/>
                <a:ea typeface="Calibri"/>
                <a:cs typeface="Calibri"/>
                <a:sym typeface="Calibri"/>
              </a:rPr>
              <a:t>LSU Standards	</a:t>
            </a:r>
            <a:endParaRPr b="0" i="0" sz="2400" u="none" cap="none" strike="noStrike">
              <a:solidFill>
                <a:srgbClr val="888888"/>
              </a:solidFill>
              <a:latin typeface="Calibri"/>
              <a:ea typeface="Calibri"/>
              <a:cs typeface="Calibri"/>
              <a:sym typeface="Calibri"/>
            </a:endParaRPr>
          </a:p>
        </p:txBody>
      </p:sp>
      <p:sp>
        <p:nvSpPr>
          <p:cNvPr id="325" name="Shape 3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Shape 103"/>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lang="en-US"/>
              <a:t>LSU &amp; Office for Civil Rights</a:t>
            </a:r>
            <a:endParaRPr/>
          </a:p>
        </p:txBody>
      </p:sp>
      <p:sp>
        <p:nvSpPr>
          <p:cNvPr id="104" name="Shape 104"/>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lang="en-US"/>
              <a:t>Accessibility complaint was filed in 2016 by a disability advocate</a:t>
            </a:r>
            <a:endParaRPr/>
          </a:p>
          <a:p>
            <a:pPr indent="-228600" lvl="0" marL="228600" marR="0" rtl="0" algn="l">
              <a:lnSpc>
                <a:spcPct val="90000"/>
              </a:lnSpc>
              <a:spcBef>
                <a:spcPts val="1000"/>
              </a:spcBef>
              <a:spcAft>
                <a:spcPts val="0"/>
              </a:spcAft>
              <a:buClr>
                <a:schemeClr val="dk1"/>
              </a:buClr>
              <a:buSzPts val="2800"/>
              <a:buFont typeface="Arial"/>
              <a:buChar char="•"/>
            </a:pPr>
            <a:r>
              <a:rPr lang="en-US"/>
              <a:t>LSU entered into Resolution Agreement Nov. 15, 2017</a:t>
            </a:r>
            <a:endParaRPr/>
          </a:p>
          <a:p>
            <a:pPr indent="-228600" lvl="0" marL="228600" marR="0" rtl="0" algn="l">
              <a:lnSpc>
                <a:spcPct val="90000"/>
              </a:lnSpc>
              <a:spcBef>
                <a:spcPts val="1000"/>
              </a:spcBef>
              <a:spcAft>
                <a:spcPts val="0"/>
              </a:spcAft>
              <a:buClr>
                <a:schemeClr val="dk1"/>
              </a:buClr>
              <a:buSzPts val="2800"/>
              <a:buFont typeface="Arial"/>
              <a:buChar char="•"/>
            </a:pPr>
            <a:r>
              <a:rPr lang="en-US"/>
              <a:t>Resolution Agreement includes:</a:t>
            </a:r>
            <a:endParaRPr/>
          </a:p>
          <a:p>
            <a:pPr indent="-228600" lvl="1" marL="685800" marR="0" rtl="0" algn="l">
              <a:lnSpc>
                <a:spcPct val="90000"/>
              </a:lnSpc>
              <a:spcBef>
                <a:spcPts val="1000"/>
              </a:spcBef>
              <a:spcAft>
                <a:spcPts val="0"/>
              </a:spcAft>
              <a:buSzPts val="2400"/>
              <a:buChar char="•"/>
            </a:pPr>
            <a:r>
              <a:rPr lang="en-US"/>
              <a:t>Accessibility Notice</a:t>
            </a:r>
            <a:endParaRPr/>
          </a:p>
          <a:p>
            <a:pPr indent="-228600" lvl="1" marL="685800" marR="0" rtl="0" algn="l">
              <a:lnSpc>
                <a:spcPct val="90000"/>
              </a:lnSpc>
              <a:spcBef>
                <a:spcPts val="1000"/>
              </a:spcBef>
              <a:spcAft>
                <a:spcPts val="0"/>
              </a:spcAft>
              <a:buSzPts val="2400"/>
              <a:buChar char="•"/>
            </a:pPr>
            <a:r>
              <a:rPr lang="en-US"/>
              <a:t>Training</a:t>
            </a:r>
            <a:endParaRPr/>
          </a:p>
          <a:p>
            <a:pPr indent="-228600" lvl="1" marL="685800" marR="0" rtl="0" algn="l">
              <a:lnSpc>
                <a:spcPct val="90000"/>
              </a:lnSpc>
              <a:spcBef>
                <a:spcPts val="1000"/>
              </a:spcBef>
              <a:spcAft>
                <a:spcPts val="0"/>
              </a:spcAft>
              <a:buSzPts val="2400"/>
              <a:buChar char="•"/>
            </a:pPr>
            <a:r>
              <a:rPr lang="en-US"/>
              <a:t>Plan for New Content</a:t>
            </a:r>
            <a:endParaRPr/>
          </a:p>
          <a:p>
            <a:pPr indent="-228600" lvl="1" marL="685800" marR="0" rtl="0" algn="l">
              <a:lnSpc>
                <a:spcPct val="90000"/>
              </a:lnSpc>
              <a:spcBef>
                <a:spcPts val="1000"/>
              </a:spcBef>
              <a:spcAft>
                <a:spcPts val="0"/>
              </a:spcAft>
              <a:buSzPts val="2400"/>
              <a:buChar char="•"/>
            </a:pPr>
            <a:r>
              <a:rPr lang="en-US"/>
              <a:t>Audit</a:t>
            </a:r>
            <a:endParaRPr/>
          </a:p>
          <a:p>
            <a:pPr indent="-228600" lvl="1" marL="685800" marR="0" rtl="0" algn="l">
              <a:lnSpc>
                <a:spcPct val="90000"/>
              </a:lnSpc>
              <a:spcBef>
                <a:spcPts val="1000"/>
              </a:spcBef>
              <a:spcAft>
                <a:spcPts val="0"/>
              </a:spcAft>
              <a:buSzPts val="2400"/>
              <a:buChar char="•"/>
            </a:pPr>
            <a:r>
              <a:rPr lang="en-US"/>
              <a:t>Corrective Action Plan</a:t>
            </a:r>
            <a:endParaRPr/>
          </a:p>
        </p:txBody>
      </p:sp>
      <p:sp>
        <p:nvSpPr>
          <p:cNvPr id="105" name="Shape 105"/>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0" name="Shape 330"/>
        <p:cNvGrpSpPr/>
        <p:nvPr/>
      </p:nvGrpSpPr>
      <p:grpSpPr>
        <a:xfrm>
          <a:off x="0" y="0"/>
          <a:ext cx="0" cy="0"/>
          <a:chOff x="0" y="0"/>
          <a:chExt cx="0" cy="0"/>
        </a:xfrm>
      </p:grpSpPr>
      <p:sp>
        <p:nvSpPr>
          <p:cNvPr id="331" name="Shape 3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Benchmarks for Accessibility</a:t>
            </a:r>
            <a:endParaRPr/>
          </a:p>
        </p:txBody>
      </p:sp>
      <p:sp>
        <p:nvSpPr>
          <p:cNvPr id="332" name="Shape 33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WCAG 2.0 Level AA</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WCAG = Web Content Accessibility Guidelines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Specifies how to make content accessible on the web, primarily for people with disabilities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Principles</a:t>
            </a:r>
            <a:endParaRPr/>
          </a:p>
          <a:p>
            <a:pPr indent="-228600" lvl="2" marL="11430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Perceivable</a:t>
            </a:r>
            <a:endParaRPr/>
          </a:p>
          <a:p>
            <a:pPr indent="-228600" lvl="2" marL="11430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Operable</a:t>
            </a:r>
            <a:endParaRPr/>
          </a:p>
          <a:p>
            <a:pPr indent="-228600" lvl="2" marL="11430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Understandable</a:t>
            </a:r>
            <a:endParaRPr/>
          </a:p>
          <a:p>
            <a:pPr indent="-228600" lvl="2" marL="1143000" marR="0" rtl="0" algn="l">
              <a:lnSpc>
                <a:spcPct val="90000"/>
              </a:lnSpc>
              <a:spcBef>
                <a:spcPts val="500"/>
              </a:spcBef>
              <a:spcAft>
                <a:spcPts val="0"/>
              </a:spcAft>
              <a:buClr>
                <a:schemeClr val="dk1"/>
              </a:buClr>
              <a:buSzPts val="2000"/>
              <a:buFont typeface="Arial"/>
              <a:buChar char="•"/>
            </a:pPr>
            <a:r>
              <a:rPr b="0" i="0" lang="en-US" sz="2000" u="none" cap="none" strike="noStrike">
                <a:solidFill>
                  <a:schemeClr val="dk1"/>
                </a:solidFill>
                <a:latin typeface="Calibri"/>
                <a:ea typeface="Calibri"/>
                <a:cs typeface="Calibri"/>
                <a:sym typeface="Calibri"/>
              </a:rPr>
              <a:t>Robust</a:t>
            </a:r>
            <a:endParaRPr/>
          </a:p>
        </p:txBody>
      </p:sp>
      <p:sp>
        <p:nvSpPr>
          <p:cNvPr id="333" name="Shape 3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8" name="Shape 338"/>
        <p:cNvGrpSpPr/>
        <p:nvPr/>
      </p:nvGrpSpPr>
      <p:grpSpPr>
        <a:xfrm>
          <a:off x="0" y="0"/>
          <a:ext cx="0" cy="0"/>
          <a:chOff x="0" y="0"/>
          <a:chExt cx="0" cy="0"/>
        </a:xfrm>
      </p:grpSpPr>
      <p:sp>
        <p:nvSpPr>
          <p:cNvPr id="339" name="Shape 33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Benchmarks for Accessibility</a:t>
            </a:r>
            <a:endParaRPr/>
          </a:p>
        </p:txBody>
      </p:sp>
      <p:sp>
        <p:nvSpPr>
          <p:cNvPr id="340" name="Shape 34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Perceivable- </a:t>
            </a:r>
            <a:r>
              <a:rPr lang="en-US"/>
              <a:t>I</a:t>
            </a:r>
            <a:r>
              <a:rPr b="0" i="0" lang="en-US" sz="2800" u="none" cap="none" strike="noStrike">
                <a:solidFill>
                  <a:schemeClr val="dk1"/>
                </a:solidFill>
                <a:latin typeface="Calibri"/>
                <a:ea typeface="Calibri"/>
                <a:cs typeface="Calibri"/>
                <a:sym typeface="Calibri"/>
              </a:rPr>
              <a:t>nformation and user interface components must be presentable to users in ways they can perceive.</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This means that users must be able to perceive the information being presented (it can't be invisible to all of their senses)</a:t>
            </a:r>
            <a:endParaRPr b="0" i="0" sz="2400" u="none" cap="none" strike="noStrike">
              <a:solidFill>
                <a:schemeClr val="dk1"/>
              </a:solidFill>
              <a:latin typeface="Calibri"/>
              <a:ea typeface="Calibri"/>
              <a:cs typeface="Calibri"/>
              <a:sym typeface="Calibri"/>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Operable - User interface components and navigation must be operable.</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This means that users must be able to operate the interface (the interface cannot require interaction that a user cannot perform.</a:t>
            </a:r>
            <a:endParaRPr b="0" i="0" sz="2400" u="none" cap="none" strike="noStrike">
              <a:solidFill>
                <a:schemeClr val="dk1"/>
              </a:solidFill>
              <a:latin typeface="Calibri"/>
              <a:ea typeface="Calibri"/>
              <a:cs typeface="Calibri"/>
              <a:sym typeface="Calibri"/>
            </a:endParaRPr>
          </a:p>
        </p:txBody>
      </p:sp>
      <p:sp>
        <p:nvSpPr>
          <p:cNvPr id="341" name="Shape 3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6" name="Shape 346"/>
        <p:cNvGrpSpPr/>
        <p:nvPr/>
      </p:nvGrpSpPr>
      <p:grpSpPr>
        <a:xfrm>
          <a:off x="0" y="0"/>
          <a:ext cx="0" cy="0"/>
          <a:chOff x="0" y="0"/>
          <a:chExt cx="0" cy="0"/>
        </a:xfrm>
      </p:grpSpPr>
      <p:sp>
        <p:nvSpPr>
          <p:cNvPr id="347" name="Shape 34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Benchmarks for Accessibility</a:t>
            </a:r>
            <a:endParaRPr/>
          </a:p>
        </p:txBody>
      </p:sp>
      <p:sp>
        <p:nvSpPr>
          <p:cNvPr id="348" name="Shape 34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Understandable - Information and the operation of user interface must be understandable.</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This means that users must be able to understand the information as well as the operation of the user interface (the content or operation cannot be beyond their understanding)</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Robust - Content must be robust enough that it can be interpreted reliably by a wide variety of user agents, including assistive technologies.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This means that users must be able to access the content as technologies advance (as technologies and user agents evolve, the content should remain accessible)</a:t>
            </a:r>
            <a:endParaRPr/>
          </a:p>
          <a:p>
            <a:pPr indent="-50800" lvl="0" marL="22860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
        <p:nvSpPr>
          <p:cNvPr id="349" name="Shape 34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4" name="Shape 354"/>
        <p:cNvGrpSpPr/>
        <p:nvPr/>
      </p:nvGrpSpPr>
      <p:grpSpPr>
        <a:xfrm>
          <a:off x="0" y="0"/>
          <a:ext cx="0" cy="0"/>
          <a:chOff x="0" y="0"/>
          <a:chExt cx="0" cy="0"/>
        </a:xfrm>
      </p:grpSpPr>
      <p:sp>
        <p:nvSpPr>
          <p:cNvPr id="355" name="Shape 35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Benchmarks for Accessibility</a:t>
            </a:r>
            <a:endParaRPr/>
          </a:p>
        </p:txBody>
      </p:sp>
      <p:sp>
        <p:nvSpPr>
          <p:cNvPr id="356" name="Shape 35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WAI ARIA 1.0</a:t>
            </a:r>
            <a:endParaRPr b="0" i="0" sz="2800" u="none" cap="none" strike="noStrike">
              <a:solidFill>
                <a:schemeClr val="dk1"/>
              </a:solidFill>
              <a:latin typeface="Calibri"/>
              <a:ea typeface="Calibri"/>
              <a:cs typeface="Calibri"/>
              <a:sym typeface="Calibri"/>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Web Accessibility Initiative Accessible Rich Internet Application</a:t>
            </a:r>
            <a:endParaRPr/>
          </a:p>
          <a:p>
            <a:pPr indent="-228600" lvl="1" marL="685800" marR="0" rtl="0" algn="l">
              <a:lnSpc>
                <a:spcPct val="90000"/>
              </a:lnSpc>
              <a:spcBef>
                <a:spcPts val="500"/>
              </a:spcBef>
              <a:spcAft>
                <a:spcPts val="0"/>
              </a:spcAft>
              <a:buClr>
                <a:schemeClr val="dk1"/>
              </a:buClr>
              <a:buSzPts val="2400"/>
              <a:buFont typeface="Arial"/>
              <a:buChar char="•"/>
            </a:pPr>
            <a:r>
              <a:rPr lang="en-US"/>
              <a:t>H</a:t>
            </a:r>
            <a:r>
              <a:rPr b="0" i="0" lang="en-US" sz="2400" u="none" cap="none" strike="noStrike">
                <a:solidFill>
                  <a:schemeClr val="dk1"/>
                </a:solidFill>
                <a:latin typeface="Calibri"/>
                <a:ea typeface="Calibri"/>
                <a:cs typeface="Calibri"/>
                <a:sym typeface="Calibri"/>
              </a:rPr>
              <a:t>elps with dynamic content and advanced user interface controls developed with Ajax, HTML, JavaScript, and related technologies </a:t>
            </a:r>
            <a:endParaRPr b="0" i="0" sz="2400" u="none" cap="none" strike="noStrike">
              <a:solidFill>
                <a:schemeClr val="dk1"/>
              </a:solidFill>
              <a:latin typeface="Calibri"/>
              <a:ea typeface="Calibri"/>
              <a:cs typeface="Calibri"/>
              <a:sym typeface="Calibri"/>
            </a:endParaRPr>
          </a:p>
          <a:p>
            <a:pPr indent="-228600" lvl="1" marL="685800" marR="0" rtl="0" algn="l">
              <a:lnSpc>
                <a:spcPct val="90000"/>
              </a:lnSpc>
              <a:spcBef>
                <a:spcPts val="500"/>
              </a:spcBef>
              <a:spcAft>
                <a:spcPts val="0"/>
              </a:spcAft>
              <a:buClr>
                <a:schemeClr val="dk1"/>
              </a:buClr>
              <a:buSzPts val="2400"/>
              <a:buFont typeface="Arial"/>
              <a:buChar char="•"/>
            </a:pPr>
            <a:r>
              <a:rPr lang="en-US"/>
              <a:t>P</a:t>
            </a:r>
            <a:r>
              <a:rPr b="0" i="0" lang="en-US" sz="2400" u="none" cap="none" strike="noStrike">
                <a:solidFill>
                  <a:schemeClr val="dk1"/>
                </a:solidFill>
                <a:latin typeface="Calibri"/>
                <a:ea typeface="Calibri"/>
                <a:cs typeface="Calibri"/>
                <a:sym typeface="Calibri"/>
              </a:rPr>
              <a:t>rovides a framework for adding attributes to identify features for user interaction, how they relate to each other, and their current state</a:t>
            </a:r>
            <a:endParaRPr b="0" i="0" sz="2800" u="none" cap="none" strike="noStrike">
              <a:solidFill>
                <a:srgbClr val="C00000"/>
              </a:solidFill>
              <a:latin typeface="Calibri"/>
              <a:ea typeface="Calibri"/>
              <a:cs typeface="Calibri"/>
              <a:sym typeface="Calibri"/>
            </a:endParaRPr>
          </a:p>
        </p:txBody>
      </p:sp>
      <p:sp>
        <p:nvSpPr>
          <p:cNvPr id="357" name="Shape 35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1" name="Shape 361"/>
        <p:cNvGrpSpPr/>
        <p:nvPr/>
      </p:nvGrpSpPr>
      <p:grpSpPr>
        <a:xfrm>
          <a:off x="0" y="0"/>
          <a:ext cx="0" cy="0"/>
          <a:chOff x="0" y="0"/>
          <a:chExt cx="0" cy="0"/>
        </a:xfrm>
      </p:grpSpPr>
      <p:sp>
        <p:nvSpPr>
          <p:cNvPr id="362" name="Shape 36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Equally Effective Alternate Access</a:t>
            </a:r>
            <a:endParaRPr b="0" i="0" sz="6000" u="none" cap="none" strike="noStrike">
              <a:solidFill>
                <a:schemeClr val="dk1"/>
              </a:solidFill>
              <a:latin typeface="Calibri"/>
              <a:ea typeface="Calibri"/>
              <a:cs typeface="Calibri"/>
              <a:sym typeface="Calibri"/>
            </a:endParaRPr>
          </a:p>
        </p:txBody>
      </p:sp>
      <p:sp>
        <p:nvSpPr>
          <p:cNvPr id="363" name="Shape 363"/>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C00000"/>
              </a:buClr>
              <a:buSzPts val="2400"/>
              <a:buFont typeface="Arial"/>
              <a:buNone/>
            </a:pPr>
            <a:r>
              <a:t/>
            </a:r>
            <a:endParaRPr b="0" i="0" sz="2400" u="none" cap="none" strike="noStrike">
              <a:solidFill>
                <a:srgbClr val="000000"/>
              </a:solidFill>
              <a:latin typeface="Calibri"/>
              <a:ea typeface="Calibri"/>
              <a:cs typeface="Calibri"/>
              <a:sym typeface="Calibri"/>
            </a:endParaRPr>
          </a:p>
        </p:txBody>
      </p:sp>
      <p:sp>
        <p:nvSpPr>
          <p:cNvPr id="364" name="Shape 36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9" name="Shape 369"/>
        <p:cNvGrpSpPr/>
        <p:nvPr/>
      </p:nvGrpSpPr>
      <p:grpSpPr>
        <a:xfrm>
          <a:off x="0" y="0"/>
          <a:ext cx="0" cy="0"/>
          <a:chOff x="0" y="0"/>
          <a:chExt cx="0" cy="0"/>
        </a:xfrm>
      </p:grpSpPr>
      <p:sp>
        <p:nvSpPr>
          <p:cNvPr id="370" name="Shape 37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lang="en-US"/>
              <a:t>Equally Effective Alternate Access</a:t>
            </a:r>
            <a:endParaRPr/>
          </a:p>
        </p:txBody>
      </p:sp>
      <p:sp>
        <p:nvSpPr>
          <p:cNvPr id="371" name="Shape 371"/>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lang="en-US"/>
              <a:t>Ensures that, to the maximum extent possible, individuals with disabilities receive the same benefits or services as their non-disabled peers</a:t>
            </a:r>
            <a:endParaRPr/>
          </a:p>
          <a:p>
            <a:pPr indent="-228600" lvl="0" marL="228600" marR="0" rtl="0" algn="l">
              <a:lnSpc>
                <a:spcPct val="90000"/>
              </a:lnSpc>
              <a:spcBef>
                <a:spcPts val="0"/>
              </a:spcBef>
              <a:spcAft>
                <a:spcPts val="0"/>
              </a:spcAft>
              <a:buClr>
                <a:schemeClr val="dk1"/>
              </a:buClr>
              <a:buSzPts val="2800"/>
              <a:buFont typeface="Arial"/>
              <a:buChar char="•"/>
            </a:pPr>
            <a:r>
              <a:rPr lang="en-US"/>
              <a:t>Alternates are not required to produce the identical result, but must afford persons with disabilities equal opportunity to obtain  the same result, gain the same benefit, or reach the same level of achievement</a:t>
            </a:r>
            <a:endParaRPr/>
          </a:p>
          <a:p>
            <a:pPr indent="-228600" lvl="0" marL="228600" marR="0" rtl="0" algn="l">
              <a:lnSpc>
                <a:spcPct val="90000"/>
              </a:lnSpc>
              <a:spcBef>
                <a:spcPts val="0"/>
              </a:spcBef>
              <a:spcAft>
                <a:spcPts val="0"/>
              </a:spcAft>
              <a:buClr>
                <a:schemeClr val="dk1"/>
              </a:buClr>
              <a:buSzPts val="2800"/>
              <a:buFont typeface="Arial"/>
              <a:buChar char="•"/>
            </a:pPr>
            <a:r>
              <a:rPr lang="en-US"/>
              <a:t>Exception, not the rule. Only occurs in rare instances.</a:t>
            </a:r>
            <a:endParaRPr/>
          </a:p>
        </p:txBody>
      </p:sp>
      <p:sp>
        <p:nvSpPr>
          <p:cNvPr id="372" name="Shape 372"/>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6" name="Shape 376"/>
        <p:cNvGrpSpPr/>
        <p:nvPr/>
      </p:nvGrpSpPr>
      <p:grpSpPr>
        <a:xfrm>
          <a:off x="0" y="0"/>
          <a:ext cx="0" cy="0"/>
          <a:chOff x="0" y="0"/>
          <a:chExt cx="0" cy="0"/>
        </a:xfrm>
      </p:grpSpPr>
      <p:sp>
        <p:nvSpPr>
          <p:cNvPr id="377" name="Shape 377"/>
          <p:cNvSpPr txBox="1"/>
          <p:nvPr>
            <p:ph type="title"/>
          </p:nvPr>
        </p:nvSpPr>
        <p:spPr>
          <a:xfrm>
            <a:off x="831850" y="1709738"/>
            <a:ext cx="10515600" cy="2852700"/>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lang="en-US"/>
              <a:t>Next Steps &amp; Questions</a:t>
            </a:r>
            <a:endParaRPr b="0" i="0" sz="6000" u="none" cap="none" strike="noStrike">
              <a:solidFill>
                <a:schemeClr val="dk1"/>
              </a:solidFill>
              <a:latin typeface="Calibri"/>
              <a:ea typeface="Calibri"/>
              <a:cs typeface="Calibri"/>
              <a:sym typeface="Calibri"/>
            </a:endParaRPr>
          </a:p>
        </p:txBody>
      </p:sp>
      <p:sp>
        <p:nvSpPr>
          <p:cNvPr id="378" name="Shape 378"/>
          <p:cNvSpPr txBox="1"/>
          <p:nvPr>
            <p:ph idx="1" type="body"/>
          </p:nvPr>
        </p:nvSpPr>
        <p:spPr>
          <a:xfrm>
            <a:off x="831850" y="4589463"/>
            <a:ext cx="10515600" cy="15003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C00000"/>
              </a:buClr>
              <a:buSzPts val="2400"/>
              <a:buFont typeface="Arial"/>
              <a:buNone/>
            </a:pPr>
            <a:r>
              <a:t/>
            </a:r>
            <a:endParaRPr b="0" i="0" sz="2400" u="none" cap="none" strike="noStrike">
              <a:solidFill>
                <a:srgbClr val="000000"/>
              </a:solidFill>
              <a:latin typeface="Calibri"/>
              <a:ea typeface="Calibri"/>
              <a:cs typeface="Calibri"/>
              <a:sym typeface="Calibri"/>
            </a:endParaRPr>
          </a:p>
        </p:txBody>
      </p:sp>
      <p:sp>
        <p:nvSpPr>
          <p:cNvPr id="379" name="Shape 379"/>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4" name="Shape 384"/>
        <p:cNvGrpSpPr/>
        <p:nvPr/>
      </p:nvGrpSpPr>
      <p:grpSpPr>
        <a:xfrm>
          <a:off x="0" y="0"/>
          <a:ext cx="0" cy="0"/>
          <a:chOff x="0" y="0"/>
          <a:chExt cx="0" cy="0"/>
        </a:xfrm>
      </p:grpSpPr>
      <p:sp>
        <p:nvSpPr>
          <p:cNvPr id="385" name="Shape 385"/>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lang="en-US"/>
              <a:t>Next Steps &amp; Questions</a:t>
            </a:r>
            <a:endParaRPr/>
          </a:p>
        </p:txBody>
      </p:sp>
      <p:sp>
        <p:nvSpPr>
          <p:cNvPr id="386" name="Shape 386"/>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lang="en-US"/>
              <a:t>If you are unsure what you or your unit’s role is in online accessibility, contact the Online Accessibility Working Group</a:t>
            </a:r>
            <a:endParaRPr/>
          </a:p>
          <a:p>
            <a:pPr indent="-228600" lvl="0" marL="228600" marR="0" rtl="0" algn="l">
              <a:lnSpc>
                <a:spcPct val="90000"/>
              </a:lnSpc>
              <a:spcBef>
                <a:spcPts val="0"/>
              </a:spcBef>
              <a:spcAft>
                <a:spcPts val="0"/>
              </a:spcAft>
              <a:buClr>
                <a:schemeClr val="dk1"/>
              </a:buClr>
              <a:buSzPts val="2800"/>
              <a:buFont typeface="Arial"/>
              <a:buChar char="•"/>
            </a:pPr>
            <a:r>
              <a:rPr lang="en-US"/>
              <a:t>Review your unit’s policies and procedures to ensure they align with the benchmarks for </a:t>
            </a:r>
            <a:r>
              <a:rPr lang="en-US"/>
              <a:t>accessibility</a:t>
            </a:r>
            <a:endParaRPr/>
          </a:p>
          <a:p>
            <a:pPr indent="-228600" lvl="0" marL="228600" marR="0" rtl="0" algn="l">
              <a:lnSpc>
                <a:spcPct val="90000"/>
              </a:lnSpc>
              <a:spcBef>
                <a:spcPts val="0"/>
              </a:spcBef>
              <a:spcAft>
                <a:spcPts val="0"/>
              </a:spcAft>
              <a:buClr>
                <a:schemeClr val="dk1"/>
              </a:buClr>
              <a:buSzPts val="2800"/>
              <a:buFont typeface="Arial"/>
              <a:buChar char="•"/>
            </a:pPr>
            <a:r>
              <a:rPr lang="en-US"/>
              <a:t>If you are concerned your unit does not have the financial or personnel resources to maintain compliance, contact the Online Accessibility Working Group</a:t>
            </a:r>
            <a:endParaRPr/>
          </a:p>
          <a:p>
            <a:pPr indent="-228600" lvl="0" marL="228600" marR="0" rtl="0" algn="l">
              <a:lnSpc>
                <a:spcPct val="90000"/>
              </a:lnSpc>
              <a:spcBef>
                <a:spcPts val="0"/>
              </a:spcBef>
              <a:spcAft>
                <a:spcPts val="0"/>
              </a:spcAft>
              <a:buClr>
                <a:schemeClr val="dk1"/>
              </a:buClr>
              <a:buSzPts val="2800"/>
              <a:buFont typeface="Arial"/>
              <a:buChar char="•"/>
            </a:pPr>
            <a:r>
              <a:rPr lang="en-US"/>
              <a:t>Direct any other questions to the Online Accessibility Working Group at oawg@lsu.edu</a:t>
            </a:r>
            <a:endParaRPr/>
          </a:p>
          <a:p>
            <a:pPr indent="0" lvl="0" marL="0" marR="0" rtl="0" algn="l">
              <a:lnSpc>
                <a:spcPct val="90000"/>
              </a:lnSpc>
              <a:spcBef>
                <a:spcPts val="500"/>
              </a:spcBef>
              <a:spcAft>
                <a:spcPts val="0"/>
              </a:spcAft>
              <a:buNone/>
            </a:pPr>
            <a:r>
              <a:t/>
            </a:r>
            <a:endParaRPr b="0" i="0" sz="2800" u="none" cap="none" strike="noStrike">
              <a:solidFill>
                <a:srgbClr val="C00000"/>
              </a:solidFill>
              <a:latin typeface="Calibri"/>
              <a:ea typeface="Calibri"/>
              <a:cs typeface="Calibri"/>
              <a:sym typeface="Calibri"/>
            </a:endParaRPr>
          </a:p>
        </p:txBody>
      </p:sp>
      <p:sp>
        <p:nvSpPr>
          <p:cNvPr id="387" name="Shape 387"/>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2" name="Shape 392"/>
        <p:cNvGrpSpPr/>
        <p:nvPr/>
      </p:nvGrpSpPr>
      <p:grpSpPr>
        <a:xfrm>
          <a:off x="0" y="0"/>
          <a:ext cx="0" cy="0"/>
          <a:chOff x="0" y="0"/>
          <a:chExt cx="0" cy="0"/>
        </a:xfrm>
      </p:grpSpPr>
      <p:sp>
        <p:nvSpPr>
          <p:cNvPr id="393" name="Shape 393"/>
          <p:cNvSpPr txBox="1"/>
          <p:nvPr>
            <p:ph type="title"/>
          </p:nvPr>
        </p:nvSpPr>
        <p:spPr>
          <a:xfrm>
            <a:off x="838200" y="365125"/>
            <a:ext cx="10515600" cy="13257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US"/>
              <a:t>Sources</a:t>
            </a:r>
            <a:endParaRPr/>
          </a:p>
        </p:txBody>
      </p:sp>
      <p:sp>
        <p:nvSpPr>
          <p:cNvPr id="394" name="Shape 394"/>
          <p:cNvSpPr txBox="1"/>
          <p:nvPr>
            <p:ph idx="1" type="body"/>
          </p:nvPr>
        </p:nvSpPr>
        <p:spPr>
          <a:xfrm>
            <a:off x="838200" y="1825625"/>
            <a:ext cx="5181600" cy="4351200"/>
          </a:xfrm>
          <a:prstGeom prst="rect">
            <a:avLst/>
          </a:prstGeom>
        </p:spPr>
        <p:txBody>
          <a:bodyPr anchorCtr="0" anchor="t" bIns="91425" lIns="91425" spcFirstLastPara="1" rIns="91425" wrap="square" tIns="91425">
            <a:noAutofit/>
          </a:bodyPr>
          <a:lstStyle/>
          <a:p>
            <a:pPr indent="-317500" lvl="0" marL="457200" rtl="0">
              <a:lnSpc>
                <a:spcPct val="100000"/>
              </a:lnSpc>
              <a:spcBef>
                <a:spcPts val="0"/>
              </a:spcBef>
              <a:spcAft>
                <a:spcPts val="0"/>
              </a:spcAft>
              <a:buSzPts val="1400"/>
              <a:buChar char="•"/>
            </a:pPr>
            <a:r>
              <a:rPr lang="en-US" sz="1400" u="sng">
                <a:solidFill>
                  <a:schemeClr val="hlink"/>
                </a:solidFill>
                <a:hlinkClick r:id="rId3"/>
              </a:rPr>
              <a:t>https://www.washington.edu/accessibility/managing/</a:t>
            </a:r>
            <a:endParaRPr sz="1400"/>
          </a:p>
          <a:p>
            <a:pPr indent="-317500" lvl="0" marL="457200" rtl="0">
              <a:lnSpc>
                <a:spcPct val="100000"/>
              </a:lnSpc>
              <a:spcBef>
                <a:spcPts val="0"/>
              </a:spcBef>
              <a:spcAft>
                <a:spcPts val="0"/>
              </a:spcAft>
              <a:buSzPts val="1400"/>
              <a:buChar char="•"/>
            </a:pPr>
            <a:r>
              <a:rPr lang="en-US" sz="1400" u="sng">
                <a:solidFill>
                  <a:schemeClr val="hlink"/>
                </a:solidFill>
                <a:hlinkClick r:id="rId4"/>
              </a:rPr>
              <a:t>https://www.w3.org/WAI/intro/aria</a:t>
            </a:r>
            <a:endParaRPr sz="1400">
              <a:solidFill>
                <a:srgbClr val="FF0000"/>
              </a:solidFill>
            </a:endParaRPr>
          </a:p>
          <a:p>
            <a:pPr indent="-317500" lvl="0" marL="457200" rtl="0">
              <a:lnSpc>
                <a:spcPct val="100000"/>
              </a:lnSpc>
              <a:spcBef>
                <a:spcPts val="0"/>
              </a:spcBef>
              <a:spcAft>
                <a:spcPts val="0"/>
              </a:spcAft>
              <a:buSzPts val="1400"/>
              <a:buChar char="•"/>
            </a:pPr>
            <a:r>
              <a:rPr lang="en-US" sz="1400" u="sng">
                <a:solidFill>
                  <a:schemeClr val="hlink"/>
                </a:solidFill>
                <a:hlinkClick r:id="rId5"/>
              </a:rPr>
              <a:t>https://webaim.org/articles/laws/usa/rehab</a:t>
            </a:r>
            <a:endParaRPr sz="1400"/>
          </a:p>
          <a:p>
            <a:pPr indent="-317500" lvl="0" marL="457200" rtl="0">
              <a:lnSpc>
                <a:spcPct val="100000"/>
              </a:lnSpc>
              <a:spcBef>
                <a:spcPts val="0"/>
              </a:spcBef>
              <a:spcAft>
                <a:spcPts val="0"/>
              </a:spcAft>
              <a:buSzPts val="1400"/>
              <a:buChar char="•"/>
            </a:pPr>
            <a:r>
              <a:rPr lang="en-US" sz="1400" u="sng">
                <a:solidFill>
                  <a:schemeClr val="hlink"/>
                </a:solidFill>
                <a:hlinkClick r:id="rId6"/>
              </a:rPr>
              <a:t>https://www.usg.edu/siteinfo/higher_education_the_americans_with_disabilities_act_and_section_508</a:t>
            </a:r>
            <a:endParaRPr sz="1400"/>
          </a:p>
          <a:p>
            <a:pPr indent="-317500" lvl="0" marL="457200" rtl="0">
              <a:lnSpc>
                <a:spcPct val="100000"/>
              </a:lnSpc>
              <a:spcBef>
                <a:spcPts val="0"/>
              </a:spcBef>
              <a:spcAft>
                <a:spcPts val="0"/>
              </a:spcAft>
              <a:buSzPts val="1400"/>
              <a:buChar char="•"/>
            </a:pPr>
            <a:r>
              <a:rPr lang="en-US" sz="1400" u="sng">
                <a:solidFill>
                  <a:schemeClr val="hlink"/>
                </a:solidFill>
                <a:hlinkClick r:id="rId7"/>
              </a:rPr>
              <a:t>https://www.access-board.gov/guidelines-and-standards/communications-and-it/about-the-section-508-standards</a:t>
            </a:r>
            <a:endParaRPr sz="1400"/>
          </a:p>
          <a:p>
            <a:pPr indent="-317500" lvl="0" marL="457200" rtl="0">
              <a:lnSpc>
                <a:spcPct val="100000"/>
              </a:lnSpc>
              <a:spcBef>
                <a:spcPts val="0"/>
              </a:spcBef>
              <a:spcAft>
                <a:spcPts val="0"/>
              </a:spcAft>
              <a:buSzPts val="1400"/>
              <a:buChar char="•"/>
            </a:pPr>
            <a:r>
              <a:rPr lang="en-US" sz="1400" u="sng">
                <a:solidFill>
                  <a:schemeClr val="hlink"/>
                </a:solidFill>
                <a:hlinkClick r:id="rId8"/>
              </a:rPr>
              <a:t>https://www.washington.edu/accessibility/requirements/standards/</a:t>
            </a:r>
            <a:endParaRPr sz="1400">
              <a:solidFill>
                <a:srgbClr val="FF0000"/>
              </a:solidFill>
            </a:endParaRPr>
          </a:p>
          <a:p>
            <a:pPr indent="-317500" lvl="0" marL="457200" rtl="0">
              <a:lnSpc>
                <a:spcPct val="100000"/>
              </a:lnSpc>
              <a:spcBef>
                <a:spcPts val="0"/>
              </a:spcBef>
              <a:spcAft>
                <a:spcPts val="0"/>
              </a:spcAft>
              <a:buSzPts val="1400"/>
              <a:buChar char="•"/>
            </a:pPr>
            <a:r>
              <a:rPr lang="en-US" sz="1400" u="sng">
                <a:solidFill>
                  <a:schemeClr val="hlink"/>
                </a:solidFill>
                <a:hlinkClick r:id="rId9"/>
              </a:rPr>
              <a:t>http://www.who.int/disabilities/</a:t>
            </a:r>
            <a:endParaRPr sz="1400">
              <a:solidFill>
                <a:srgbClr val="FF0000"/>
              </a:solidFill>
            </a:endParaRPr>
          </a:p>
          <a:p>
            <a:pPr indent="-317500" lvl="0" marL="457200" rtl="0">
              <a:lnSpc>
                <a:spcPct val="100000"/>
              </a:lnSpc>
              <a:spcBef>
                <a:spcPts val="0"/>
              </a:spcBef>
              <a:spcAft>
                <a:spcPts val="0"/>
              </a:spcAft>
              <a:buSzPts val="1400"/>
              <a:buChar char="•"/>
            </a:pPr>
            <a:r>
              <a:rPr lang="en-US" sz="1400" u="sng">
                <a:solidFill>
                  <a:schemeClr val="hlink"/>
                </a:solidFill>
                <a:hlinkClick r:id="rId10"/>
              </a:rPr>
              <a:t>http://apps.who.int/classifications/icfbrowser/</a:t>
            </a:r>
            <a:endParaRPr sz="1400">
              <a:solidFill>
                <a:srgbClr val="FF0000"/>
              </a:solidFill>
            </a:endParaRPr>
          </a:p>
          <a:p>
            <a:pPr indent="-317500" lvl="0" marL="457200" rtl="0">
              <a:lnSpc>
                <a:spcPct val="100000"/>
              </a:lnSpc>
              <a:spcBef>
                <a:spcPts val="0"/>
              </a:spcBef>
              <a:spcAft>
                <a:spcPts val="0"/>
              </a:spcAft>
              <a:buSzPts val="1400"/>
              <a:buChar char="•"/>
            </a:pPr>
            <a:r>
              <a:rPr lang="en-US" sz="1400" u="sng">
                <a:solidFill>
                  <a:schemeClr val="hlink"/>
                </a:solidFill>
                <a:hlinkClick r:id="rId11"/>
              </a:rPr>
              <a:t>http://universaldesign.ie/What-is-Universal-Design/The-7-Principles</a:t>
            </a:r>
            <a:endParaRPr sz="1400">
              <a:solidFill>
                <a:srgbClr val="FF0000"/>
              </a:solidFill>
            </a:endParaRPr>
          </a:p>
          <a:p>
            <a:pPr indent="-317500" lvl="0" marL="457200" rtl="0">
              <a:lnSpc>
                <a:spcPct val="100000"/>
              </a:lnSpc>
              <a:spcBef>
                <a:spcPts val="0"/>
              </a:spcBef>
              <a:spcAft>
                <a:spcPts val="0"/>
              </a:spcAft>
              <a:buSzPts val="1400"/>
              <a:buChar char="•"/>
            </a:pPr>
            <a:r>
              <a:rPr lang="en-US" sz="1400" u="sng">
                <a:solidFill>
                  <a:schemeClr val="hlink"/>
                </a:solidFill>
                <a:hlinkClick r:id="rId12"/>
              </a:rPr>
              <a:t>https://www.disabled-world.com/</a:t>
            </a:r>
            <a:endParaRPr sz="1400">
              <a:solidFill>
                <a:srgbClr val="FF0000"/>
              </a:solidFill>
            </a:endParaRPr>
          </a:p>
          <a:p>
            <a:pPr indent="0" lvl="0" marL="0" rtl="0">
              <a:lnSpc>
                <a:spcPct val="100000"/>
              </a:lnSpc>
              <a:spcBef>
                <a:spcPts val="0"/>
              </a:spcBef>
              <a:spcAft>
                <a:spcPts val="0"/>
              </a:spcAft>
              <a:buNone/>
            </a:pPr>
            <a:r>
              <a:t/>
            </a:r>
            <a:endParaRPr sz="800">
              <a:solidFill>
                <a:srgbClr val="FF0000"/>
              </a:solidFill>
              <a:highlight>
                <a:srgbClr val="000000"/>
              </a:highlight>
            </a:endParaRPr>
          </a:p>
        </p:txBody>
      </p:sp>
      <p:sp>
        <p:nvSpPr>
          <p:cNvPr id="395" name="Shape 395"/>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US"/>
              <a:t>‹#›</a:t>
            </a:fld>
            <a:endParaRPr/>
          </a:p>
        </p:txBody>
      </p:sp>
      <p:sp>
        <p:nvSpPr>
          <p:cNvPr id="396" name="Shape 396"/>
          <p:cNvSpPr txBox="1"/>
          <p:nvPr>
            <p:ph idx="2" type="body"/>
          </p:nvPr>
        </p:nvSpPr>
        <p:spPr>
          <a:xfrm>
            <a:off x="6172200" y="1825625"/>
            <a:ext cx="5181600" cy="4351200"/>
          </a:xfrm>
          <a:prstGeom prst="rect">
            <a:avLst/>
          </a:prstGeom>
        </p:spPr>
        <p:txBody>
          <a:bodyPr anchorCtr="0" anchor="t" bIns="91425" lIns="91425" spcFirstLastPara="1" rIns="91425" wrap="square" tIns="91425">
            <a:noAutofit/>
          </a:bodyPr>
          <a:lstStyle/>
          <a:p>
            <a:pPr indent="-317500" lvl="0" marL="457200" rtl="0">
              <a:spcBef>
                <a:spcPts val="500"/>
              </a:spcBef>
              <a:spcAft>
                <a:spcPts val="0"/>
              </a:spcAft>
              <a:buSzPts val="1400"/>
              <a:buChar char="•"/>
            </a:pPr>
            <a:r>
              <a:rPr lang="en-US" sz="1400" u="sng">
                <a:solidFill>
                  <a:schemeClr val="hlink"/>
                </a:solidFill>
                <a:hlinkClick r:id="rId13"/>
              </a:rPr>
              <a:t>https://www.disabilitystatistics.org/</a:t>
            </a:r>
            <a:endParaRPr sz="1400">
              <a:solidFill>
                <a:srgbClr val="FF0000"/>
              </a:solidFill>
            </a:endParaRPr>
          </a:p>
          <a:p>
            <a:pPr indent="-317500" lvl="0" marL="457200" rtl="0">
              <a:spcBef>
                <a:spcPts val="0"/>
              </a:spcBef>
              <a:spcAft>
                <a:spcPts val="0"/>
              </a:spcAft>
              <a:buSzPts val="1400"/>
              <a:buChar char="•"/>
            </a:pPr>
            <a:r>
              <a:rPr lang="en-US" sz="1400" u="sng">
                <a:solidFill>
                  <a:schemeClr val="hlink"/>
                </a:solidFill>
                <a:hlinkClick r:id="rId14"/>
              </a:rPr>
              <a:t>https://www.w3.org/</a:t>
            </a:r>
            <a:endParaRPr sz="1400">
              <a:solidFill>
                <a:srgbClr val="FF0000"/>
              </a:solidFill>
            </a:endParaRPr>
          </a:p>
          <a:p>
            <a:pPr indent="-317500" lvl="0" marL="457200" rtl="0">
              <a:spcBef>
                <a:spcPts val="0"/>
              </a:spcBef>
              <a:spcAft>
                <a:spcPts val="0"/>
              </a:spcAft>
              <a:buSzPts val="1400"/>
              <a:buChar char="•"/>
            </a:pPr>
            <a:r>
              <a:rPr lang="en-US" sz="1400" u="sng">
                <a:solidFill>
                  <a:schemeClr val="hlink"/>
                </a:solidFill>
                <a:hlinkClick r:id="rId15"/>
              </a:rPr>
              <a:t>https://www.w3.org/WAI/</a:t>
            </a:r>
            <a:endParaRPr sz="1400">
              <a:solidFill>
                <a:srgbClr val="FF0000"/>
              </a:solidFill>
            </a:endParaRPr>
          </a:p>
          <a:p>
            <a:pPr indent="-317500" lvl="0" marL="457200" rtl="0">
              <a:spcBef>
                <a:spcPts val="0"/>
              </a:spcBef>
              <a:spcAft>
                <a:spcPts val="0"/>
              </a:spcAft>
              <a:buSzPts val="1400"/>
              <a:buChar char="•"/>
            </a:pPr>
            <a:r>
              <a:rPr lang="en-US" sz="1400" u="sng">
                <a:solidFill>
                  <a:schemeClr val="hlink"/>
                </a:solidFill>
                <a:hlinkClick r:id="rId16"/>
              </a:rPr>
              <a:t>http://www.w3.org/WAI/intro/wcag20.php</a:t>
            </a:r>
            <a:endParaRPr sz="1400">
              <a:solidFill>
                <a:srgbClr val="FF0000"/>
              </a:solidFill>
            </a:endParaRPr>
          </a:p>
          <a:p>
            <a:pPr indent="-317500" lvl="0" marL="457200" rtl="0">
              <a:spcBef>
                <a:spcPts val="0"/>
              </a:spcBef>
              <a:spcAft>
                <a:spcPts val="0"/>
              </a:spcAft>
              <a:buSzPts val="1400"/>
              <a:buChar char="•"/>
            </a:pPr>
            <a:r>
              <a:rPr lang="en-US" sz="1400" u="sng">
                <a:solidFill>
                  <a:schemeClr val="hlink"/>
                </a:solidFill>
                <a:hlinkClick r:id="rId17"/>
              </a:rPr>
              <a:t>http://www.w3.org/TR/WCAG20/</a:t>
            </a:r>
            <a:endParaRPr sz="1400">
              <a:solidFill>
                <a:srgbClr val="FF0000"/>
              </a:solidFill>
            </a:endParaRPr>
          </a:p>
          <a:p>
            <a:pPr indent="-317500" lvl="0" marL="457200" rtl="0">
              <a:spcBef>
                <a:spcPts val="0"/>
              </a:spcBef>
              <a:spcAft>
                <a:spcPts val="0"/>
              </a:spcAft>
              <a:buSzPts val="1400"/>
              <a:buChar char="•"/>
            </a:pPr>
            <a:r>
              <a:rPr lang="en-US" sz="1400" u="sng">
                <a:solidFill>
                  <a:schemeClr val="hlink"/>
                </a:solidFill>
                <a:hlinkClick r:id="rId18"/>
              </a:rPr>
              <a:t>https://www.w3.org/WAI/GL/WCAG20-TECHS/Overview.html</a:t>
            </a:r>
            <a:endParaRPr sz="1400">
              <a:solidFill>
                <a:srgbClr val="FF0000"/>
              </a:solidFill>
            </a:endParaRPr>
          </a:p>
          <a:p>
            <a:pPr indent="-317500" lvl="0" marL="457200" rtl="0">
              <a:spcBef>
                <a:spcPts val="0"/>
              </a:spcBef>
              <a:spcAft>
                <a:spcPts val="0"/>
              </a:spcAft>
              <a:buSzPts val="1400"/>
              <a:buChar char="•"/>
            </a:pPr>
            <a:r>
              <a:rPr lang="en-US" sz="1400" u="sng">
                <a:solidFill>
                  <a:schemeClr val="hlink"/>
                </a:solidFill>
                <a:hlinkClick r:id="rId19"/>
              </a:rPr>
              <a:t>https://www.w3.org/WAI/GL/wiki/Comments_on_WCAG.Next_Model</a:t>
            </a:r>
            <a:endParaRPr sz="1400">
              <a:solidFill>
                <a:srgbClr val="FF0000"/>
              </a:solidFill>
            </a:endParaRPr>
          </a:p>
          <a:p>
            <a:pPr indent="-317500" lvl="0" marL="457200" rtl="0">
              <a:spcBef>
                <a:spcPts val="0"/>
              </a:spcBef>
              <a:spcAft>
                <a:spcPts val="0"/>
              </a:spcAft>
              <a:buClr>
                <a:srgbClr val="000000"/>
              </a:buClr>
              <a:buSzPts val="1400"/>
              <a:buChar char="•"/>
            </a:pPr>
            <a:r>
              <a:rPr lang="en-US" sz="1400" u="sng">
                <a:solidFill>
                  <a:schemeClr val="hlink"/>
                </a:solidFill>
                <a:hlinkClick r:id="rId20"/>
              </a:rPr>
              <a:t>http://www.washington.edu/accessibility/requirements/accessibility-cases-and-settlement-agreements/</a:t>
            </a:r>
            <a:endParaRPr sz="1400">
              <a:solidFill>
                <a:srgbClr val="000000"/>
              </a:solidFill>
            </a:endParaRPr>
          </a:p>
          <a:p>
            <a:pPr indent="-317500" lvl="0" marL="457200" rtl="0">
              <a:spcBef>
                <a:spcPts val="0"/>
              </a:spcBef>
              <a:spcAft>
                <a:spcPts val="0"/>
              </a:spcAft>
              <a:buClr>
                <a:srgbClr val="000000"/>
              </a:buClr>
              <a:buSzPts val="1400"/>
              <a:buChar char="•"/>
            </a:pPr>
            <a:r>
              <a:t/>
            </a:r>
            <a:endParaRPr sz="1400">
              <a:solidFill>
                <a:srgbClr val="000000"/>
              </a:solidFill>
            </a:endParaRPr>
          </a:p>
          <a:p>
            <a:pPr indent="0" lvl="0" marL="0" rtl="0">
              <a:spcBef>
                <a:spcPts val="500"/>
              </a:spcBef>
              <a:spcAft>
                <a:spcPts val="0"/>
              </a:spcAft>
              <a:buNone/>
            </a:pPr>
            <a:r>
              <a:t/>
            </a:r>
            <a:endParaRPr sz="140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9" name="Shape 109"/>
        <p:cNvGrpSpPr/>
        <p:nvPr/>
      </p:nvGrpSpPr>
      <p:grpSpPr>
        <a:xfrm>
          <a:off x="0" y="0"/>
          <a:ext cx="0" cy="0"/>
          <a:chOff x="0" y="0"/>
          <a:chExt cx="0" cy="0"/>
        </a:xfrm>
      </p:grpSpPr>
      <p:sp>
        <p:nvSpPr>
          <p:cNvPr id="110" name="Shape 11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Online Accessibility Working Group</a:t>
            </a:r>
            <a:endParaRPr b="0" i="0" sz="6000" u="none" cap="none" strike="noStrike">
              <a:solidFill>
                <a:schemeClr val="dk1"/>
              </a:solidFill>
              <a:latin typeface="Calibri"/>
              <a:ea typeface="Calibri"/>
              <a:cs typeface="Calibri"/>
              <a:sym typeface="Calibri"/>
            </a:endParaRPr>
          </a:p>
        </p:txBody>
      </p:sp>
      <p:sp>
        <p:nvSpPr>
          <p:cNvPr id="111" name="Shape 11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888888"/>
              </a:buClr>
              <a:buSzPts val="2400"/>
              <a:buFont typeface="Arial"/>
              <a:buNone/>
            </a:pPr>
            <a:r>
              <a:rPr b="0" i="0" lang="en-US" sz="2400" u="none" cap="none" strike="noStrike">
                <a:solidFill>
                  <a:srgbClr val="888888"/>
                </a:solidFill>
                <a:latin typeface="Calibri"/>
                <a:ea typeface="Calibri"/>
                <a:cs typeface="Calibri"/>
                <a:sym typeface="Calibri"/>
              </a:rPr>
              <a:t>Roles &amp; Members</a:t>
            </a:r>
            <a:endParaRPr b="0" i="0" sz="2400" u="none" cap="none" strike="noStrike">
              <a:solidFill>
                <a:srgbClr val="888888"/>
              </a:solidFill>
              <a:latin typeface="Calibri"/>
              <a:ea typeface="Calibri"/>
              <a:cs typeface="Calibri"/>
              <a:sym typeface="Calibri"/>
            </a:endParaRPr>
          </a:p>
        </p:txBody>
      </p:sp>
      <p:sp>
        <p:nvSpPr>
          <p:cNvPr id="112" name="Shape 1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Shape 1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Online Accessibility Working Group</a:t>
            </a:r>
            <a:endParaRPr/>
          </a:p>
        </p:txBody>
      </p:sp>
      <p:sp>
        <p:nvSpPr>
          <p:cNvPr id="119" name="Shape 1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Formed in Fall 2017 in response to accessibility complaint </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Tasked with addressing accessibility issues on campus</a:t>
            </a:r>
            <a:endParaRPr/>
          </a:p>
          <a:p>
            <a:pPr indent="-228600" lvl="0" marL="228600" marR="0" rtl="0" algn="l">
              <a:lnSpc>
                <a:spcPct val="90000"/>
              </a:lnSpc>
              <a:spcBef>
                <a:spcPts val="1000"/>
              </a:spcBef>
              <a:spcAft>
                <a:spcPts val="0"/>
              </a:spcAft>
              <a:buClr>
                <a:schemeClr val="dk1"/>
              </a:buClr>
              <a:buSzPts val="2800"/>
              <a:buFont typeface="Arial"/>
              <a:buChar char="•"/>
            </a:pPr>
            <a:r>
              <a:rPr lang="en-US"/>
              <a:t>Responsible for response to LSU &amp; Office for Civil Rights resolution agreement</a:t>
            </a:r>
            <a:endParaRPr/>
          </a:p>
          <a:p>
            <a:pPr indent="-228600" lvl="0" marL="228600" marR="0" rtl="0" algn="l">
              <a:lnSpc>
                <a:spcPct val="90000"/>
              </a:lnSpc>
              <a:spcBef>
                <a:spcPts val="1000"/>
              </a:spcBef>
              <a:spcAft>
                <a:spcPts val="0"/>
              </a:spcAft>
              <a:buClr>
                <a:schemeClr val="dk1"/>
              </a:buClr>
              <a:buSzPts val="2800"/>
              <a:buFont typeface="Arial"/>
              <a:buChar char="•"/>
            </a:pPr>
            <a:r>
              <a:rPr lang="en-US"/>
              <a:t>oawg@lsu.edu</a:t>
            </a:r>
            <a:endParaRPr/>
          </a:p>
        </p:txBody>
      </p:sp>
      <p:sp>
        <p:nvSpPr>
          <p:cNvPr id="120" name="Shape 1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Shape 1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Online Accessibility Working Group</a:t>
            </a:r>
            <a:endParaRPr/>
          </a:p>
        </p:txBody>
      </p:sp>
      <p:graphicFrame>
        <p:nvGraphicFramePr>
          <p:cNvPr id="127" name="Shape 127"/>
          <p:cNvGraphicFramePr/>
          <p:nvPr/>
        </p:nvGraphicFramePr>
        <p:xfrm>
          <a:off x="838198" y="1409213"/>
          <a:ext cx="3000000" cy="3000000"/>
        </p:xfrm>
        <a:graphic>
          <a:graphicData uri="http://schemas.openxmlformats.org/drawingml/2006/table">
            <a:tbl>
              <a:tblPr bandRow="1" firstRow="1">
                <a:noFill/>
                <a:tableStyleId>{CC4484D8-C748-4074-B2C4-7EB614EE25D4}</a:tableStyleId>
              </a:tblPr>
              <a:tblGrid>
                <a:gridCol w="3445500"/>
                <a:gridCol w="3445500"/>
                <a:gridCol w="3445500"/>
              </a:tblGrid>
              <a:tr h="182875">
                <a:tc>
                  <a:txBody>
                    <a:bodyPr>
                      <a:noAutofit/>
                    </a:bodyPr>
                    <a:lstStyle/>
                    <a:p>
                      <a:pPr indent="0" lvl="0" marL="0" marR="0" rtl="0" algn="l">
                        <a:spcBef>
                          <a:spcPts val="0"/>
                        </a:spcBef>
                        <a:spcAft>
                          <a:spcPts val="0"/>
                        </a:spcAft>
                        <a:buNone/>
                      </a:pPr>
                      <a:r>
                        <a:rPr lang="en-US" sz="1200" u="none" cap="none" strike="noStrike"/>
                        <a:t>Name</a:t>
                      </a:r>
                      <a:endParaRPr sz="1200"/>
                    </a:p>
                  </a:txBody>
                  <a:tcPr marT="45725" marB="45725" marR="91450" marL="91450"/>
                </a:tc>
                <a:tc>
                  <a:txBody>
                    <a:bodyPr>
                      <a:noAutofit/>
                    </a:bodyPr>
                    <a:lstStyle/>
                    <a:p>
                      <a:pPr indent="0" lvl="0" marL="0" marR="0" rtl="0" algn="l">
                        <a:spcBef>
                          <a:spcPts val="0"/>
                        </a:spcBef>
                        <a:spcAft>
                          <a:spcPts val="0"/>
                        </a:spcAft>
                        <a:buNone/>
                      </a:pPr>
                      <a:r>
                        <a:rPr lang="en-US" sz="1200"/>
                        <a:t>Unit</a:t>
                      </a:r>
                      <a:endParaRPr sz="1200"/>
                    </a:p>
                  </a:txBody>
                  <a:tcPr marT="45725" marB="45725" marR="91450" marL="91450"/>
                </a:tc>
                <a:tc>
                  <a:txBody>
                    <a:bodyPr>
                      <a:noAutofit/>
                    </a:bodyPr>
                    <a:lstStyle/>
                    <a:p>
                      <a:pPr indent="0" lvl="0" marL="0" marR="0" rtl="0" algn="l">
                        <a:spcBef>
                          <a:spcPts val="0"/>
                        </a:spcBef>
                        <a:spcAft>
                          <a:spcPts val="0"/>
                        </a:spcAft>
                        <a:buNone/>
                      </a:pPr>
                      <a:r>
                        <a:rPr lang="en-US" sz="1200"/>
                        <a:t>Contact</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Matt Lee, Chair</a:t>
                      </a:r>
                      <a:endParaRPr sz="1200"/>
                    </a:p>
                  </a:txBody>
                  <a:tcPr marT="45725" marB="45725" marR="91450" marL="91450"/>
                </a:tc>
                <a:tc>
                  <a:txBody>
                    <a:bodyPr>
                      <a:noAutofit/>
                    </a:bodyPr>
                    <a:lstStyle/>
                    <a:p>
                      <a:pPr indent="0" lvl="0" marL="0" marR="0" rtl="0" algn="l">
                        <a:spcBef>
                          <a:spcPts val="0"/>
                        </a:spcBef>
                        <a:spcAft>
                          <a:spcPts val="0"/>
                        </a:spcAft>
                        <a:buNone/>
                      </a:pPr>
                      <a:r>
                        <a:rPr lang="en-US" sz="1200"/>
                        <a:t>Academic Affairs</a:t>
                      </a:r>
                      <a:endParaRPr sz="1200"/>
                    </a:p>
                  </a:txBody>
                  <a:tcPr marT="45725" marB="45725" marR="91450" marL="91450"/>
                </a:tc>
                <a:tc>
                  <a:txBody>
                    <a:bodyPr>
                      <a:noAutofit/>
                    </a:bodyPr>
                    <a:lstStyle/>
                    <a:p>
                      <a:pPr indent="0" lvl="0" marL="0" marR="0" rtl="0" algn="l">
                        <a:spcBef>
                          <a:spcPts val="0"/>
                        </a:spcBef>
                        <a:spcAft>
                          <a:spcPts val="0"/>
                        </a:spcAft>
                        <a:buNone/>
                      </a:pPr>
                      <a:r>
                        <a:rPr lang="en-US" sz="1200"/>
                        <a:t>mlee@lsu.edu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Benjamin</a:t>
                      </a:r>
                      <a:r>
                        <a:rPr lang="en-US" sz="1200"/>
                        <a:t> Cornwell</a:t>
                      </a:r>
                      <a:endParaRPr sz="1200"/>
                    </a:p>
                  </a:txBody>
                  <a:tcPr marT="45725" marB="45725" marR="91450" marL="91450"/>
                </a:tc>
                <a:tc>
                  <a:txBody>
                    <a:bodyPr>
                      <a:noAutofit/>
                    </a:bodyPr>
                    <a:lstStyle/>
                    <a:p>
                      <a:pPr indent="0" lvl="0" marL="0" marR="0" rtl="0" algn="l">
                        <a:spcBef>
                          <a:spcPts val="0"/>
                        </a:spcBef>
                        <a:spcAft>
                          <a:spcPts val="0"/>
                        </a:spcAft>
                        <a:buNone/>
                      </a:pPr>
                      <a:r>
                        <a:rPr lang="en-US" sz="1200"/>
                        <a:t>Disability Services</a:t>
                      </a:r>
                      <a:endParaRPr sz="1200"/>
                    </a:p>
                  </a:txBody>
                  <a:tcPr marT="45725" marB="45725" marR="91450" marL="91450"/>
                </a:tc>
                <a:tc>
                  <a:txBody>
                    <a:bodyPr>
                      <a:noAutofit/>
                    </a:bodyPr>
                    <a:lstStyle/>
                    <a:p>
                      <a:pPr indent="0" lvl="0" marL="0" marR="0" rtl="0" algn="l">
                        <a:spcBef>
                          <a:spcPts val="0"/>
                        </a:spcBef>
                        <a:spcAft>
                          <a:spcPts val="0"/>
                        </a:spcAft>
                        <a:buNone/>
                      </a:pPr>
                      <a:r>
                        <a:rPr lang="en-US" sz="1200"/>
                        <a:t>bjcornw@lsu.edu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Kristine Calongne Sanders</a:t>
                      </a:r>
                      <a:endParaRPr sz="1200"/>
                    </a:p>
                  </a:txBody>
                  <a:tcPr marT="45725" marB="45725" marR="91450" marL="91450"/>
                </a:tc>
                <a:tc>
                  <a:txBody>
                    <a:bodyPr>
                      <a:noAutofit/>
                    </a:bodyPr>
                    <a:lstStyle/>
                    <a:p>
                      <a:pPr indent="0" lvl="0" marL="0" marR="0" rtl="0" algn="l">
                        <a:spcBef>
                          <a:spcPts val="0"/>
                        </a:spcBef>
                        <a:spcAft>
                          <a:spcPts val="0"/>
                        </a:spcAft>
                        <a:buNone/>
                      </a:pPr>
                      <a:r>
                        <a:rPr lang="en-US" sz="1200"/>
                        <a:t>Strategic Communications</a:t>
                      </a:r>
                      <a:endParaRPr sz="1200"/>
                    </a:p>
                  </a:txBody>
                  <a:tcPr marT="45725" marB="45725" marR="91450" marL="91450"/>
                </a:tc>
                <a:tc>
                  <a:txBody>
                    <a:bodyPr>
                      <a:noAutofit/>
                    </a:bodyPr>
                    <a:lstStyle/>
                    <a:p>
                      <a:pPr indent="0" lvl="0" marL="0" marR="0" rtl="0" algn="l">
                        <a:spcBef>
                          <a:spcPts val="0"/>
                        </a:spcBef>
                        <a:spcAft>
                          <a:spcPts val="0"/>
                        </a:spcAft>
                        <a:buNone/>
                      </a:pPr>
                      <a:r>
                        <a:rPr lang="en-US" sz="1200"/>
                        <a:t>kcalong@lsu.edu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Gerry Knapp</a:t>
                      </a:r>
                      <a:endParaRPr sz="1200"/>
                    </a:p>
                  </a:txBody>
                  <a:tcPr marT="45725" marB="45725" marR="91450" marL="91450"/>
                </a:tc>
                <a:tc>
                  <a:txBody>
                    <a:bodyPr>
                      <a:noAutofit/>
                    </a:bodyPr>
                    <a:lstStyle/>
                    <a:p>
                      <a:pPr indent="0" lvl="0" marL="0" marR="0" rtl="0" algn="l">
                        <a:spcBef>
                          <a:spcPts val="0"/>
                        </a:spcBef>
                        <a:spcAft>
                          <a:spcPts val="0"/>
                        </a:spcAft>
                        <a:buNone/>
                      </a:pPr>
                      <a:r>
                        <a:rPr lang="en-US" sz="1200"/>
                        <a:t>Faculty Representative</a:t>
                      </a:r>
                      <a:endParaRPr sz="1200"/>
                    </a:p>
                  </a:txBody>
                  <a:tcPr marT="45725" marB="45725" marR="91450" marL="91450"/>
                </a:tc>
                <a:tc>
                  <a:txBody>
                    <a:bodyPr>
                      <a:noAutofit/>
                    </a:bodyPr>
                    <a:lstStyle/>
                    <a:p>
                      <a:pPr indent="0" lvl="0" marL="0" marR="0" rtl="0" algn="l">
                        <a:spcBef>
                          <a:spcPts val="0"/>
                        </a:spcBef>
                        <a:spcAft>
                          <a:spcPts val="0"/>
                        </a:spcAft>
                        <a:buNone/>
                      </a:pPr>
                      <a:r>
                        <a:rPr lang="en-US" sz="1200"/>
                        <a:t>gknapp@lsu.edu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David Comeaux</a:t>
                      </a:r>
                      <a:endParaRPr sz="1200"/>
                    </a:p>
                  </a:txBody>
                  <a:tcPr marT="45725" marB="45725" marR="91450" marL="91450"/>
                </a:tc>
                <a:tc>
                  <a:txBody>
                    <a:bodyPr>
                      <a:noAutofit/>
                    </a:bodyPr>
                    <a:lstStyle/>
                    <a:p>
                      <a:pPr indent="0" lvl="0" marL="0" marR="0" rtl="0" algn="l">
                        <a:spcBef>
                          <a:spcPts val="0"/>
                        </a:spcBef>
                        <a:spcAft>
                          <a:spcPts val="0"/>
                        </a:spcAft>
                        <a:buNone/>
                      </a:pPr>
                      <a:r>
                        <a:rPr lang="en-US" sz="1200"/>
                        <a:t>LSU Libraries</a:t>
                      </a:r>
                      <a:endParaRPr sz="1200"/>
                    </a:p>
                  </a:txBody>
                  <a:tcPr marT="45725" marB="45725" marR="91450" marL="91450"/>
                </a:tc>
                <a:tc>
                  <a:txBody>
                    <a:bodyPr>
                      <a:noAutofit/>
                    </a:bodyPr>
                    <a:lstStyle/>
                    <a:p>
                      <a:pPr indent="0" lvl="0" marL="0" marR="0" rtl="0" algn="l">
                        <a:spcBef>
                          <a:spcPts val="0"/>
                        </a:spcBef>
                        <a:spcAft>
                          <a:spcPts val="0"/>
                        </a:spcAft>
                        <a:buNone/>
                      </a:pPr>
                      <a:r>
                        <a:rPr lang="en-US" sz="1200"/>
                        <a:t>davidcomeaux@lsu.edu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Michelle</a:t>
                      </a:r>
                      <a:r>
                        <a:rPr lang="en-US" sz="1200"/>
                        <a:t> Meyer</a:t>
                      </a:r>
                      <a:endParaRPr sz="1200"/>
                    </a:p>
                  </a:txBody>
                  <a:tcPr marT="45725" marB="45725" marR="91450" marL="91450"/>
                </a:tc>
                <a:tc>
                  <a:txBody>
                    <a:bodyPr>
                      <a:noAutofit/>
                    </a:bodyPr>
                    <a:lstStyle/>
                    <a:p>
                      <a:pPr indent="0" lvl="0" marL="0" marR="0" rtl="0" algn="l">
                        <a:spcBef>
                          <a:spcPts val="0"/>
                        </a:spcBef>
                        <a:spcAft>
                          <a:spcPts val="0"/>
                        </a:spcAft>
                        <a:buNone/>
                      </a:pPr>
                      <a:r>
                        <a:rPr lang="en-US" sz="1200"/>
                        <a:t>Faculty Representative</a:t>
                      </a:r>
                      <a:endParaRPr sz="1200"/>
                    </a:p>
                  </a:txBody>
                  <a:tcPr marT="45725" marB="45725" marR="91450" marL="91450"/>
                </a:tc>
                <a:tc>
                  <a:txBody>
                    <a:bodyPr>
                      <a:noAutofit/>
                    </a:bodyPr>
                    <a:lstStyle/>
                    <a:p>
                      <a:pPr indent="0" lvl="0" marL="0" marR="0" rtl="0" algn="l">
                        <a:spcBef>
                          <a:spcPts val="0"/>
                        </a:spcBef>
                        <a:spcAft>
                          <a:spcPts val="0"/>
                        </a:spcAft>
                        <a:buNone/>
                      </a:pPr>
                      <a:r>
                        <a:rPr lang="en-US" sz="1200"/>
                        <a:t>mmeyer@lsu.edu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Lindsay Madatic</a:t>
                      </a:r>
                      <a:endParaRPr sz="1200"/>
                    </a:p>
                  </a:txBody>
                  <a:tcPr marT="45725" marB="45725" marR="91450" marL="91450"/>
                </a:tc>
                <a:tc>
                  <a:txBody>
                    <a:bodyPr>
                      <a:noAutofit/>
                    </a:bodyPr>
                    <a:lstStyle/>
                    <a:p>
                      <a:pPr indent="0" lvl="0" marL="0" marR="0" rtl="0" algn="l">
                        <a:spcBef>
                          <a:spcPts val="0"/>
                        </a:spcBef>
                        <a:spcAft>
                          <a:spcPts val="0"/>
                        </a:spcAft>
                        <a:buNone/>
                      </a:pPr>
                      <a:r>
                        <a:rPr lang="en-US" sz="1200"/>
                        <a:t>Human Resource</a:t>
                      </a:r>
                      <a:r>
                        <a:rPr lang="en-US" sz="1200"/>
                        <a:t> Management</a:t>
                      </a:r>
                      <a:endParaRPr sz="1200"/>
                    </a:p>
                  </a:txBody>
                  <a:tcPr marT="45725" marB="45725" marR="91450" marL="91450"/>
                </a:tc>
                <a:tc>
                  <a:txBody>
                    <a:bodyPr>
                      <a:noAutofit/>
                    </a:bodyPr>
                    <a:lstStyle/>
                    <a:p>
                      <a:pPr indent="0" lvl="0" marL="0" marR="0" rtl="0" algn="l">
                        <a:spcBef>
                          <a:spcPts val="0"/>
                        </a:spcBef>
                        <a:spcAft>
                          <a:spcPts val="0"/>
                        </a:spcAft>
                        <a:buNone/>
                      </a:pPr>
                      <a:r>
                        <a:rPr lang="en-US" sz="1200"/>
                        <a:t>lmadat2@lsu.edu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Tammy Millican</a:t>
                      </a:r>
                      <a:endParaRPr sz="1200"/>
                    </a:p>
                  </a:txBody>
                  <a:tcPr marT="45725" marB="45725" marR="91450" marL="91450"/>
                </a:tc>
                <a:tc>
                  <a:txBody>
                    <a:bodyPr>
                      <a:noAutofit/>
                    </a:bodyPr>
                    <a:lstStyle/>
                    <a:p>
                      <a:pPr indent="0" lvl="0" marL="0" marR="0" rtl="0" algn="l">
                        <a:spcBef>
                          <a:spcPts val="0"/>
                        </a:spcBef>
                        <a:spcAft>
                          <a:spcPts val="0"/>
                        </a:spcAft>
                        <a:buNone/>
                      </a:pPr>
                      <a:r>
                        <a:rPr lang="en-US" sz="1200"/>
                        <a:t>Staff</a:t>
                      </a:r>
                      <a:r>
                        <a:rPr lang="en-US" sz="1200"/>
                        <a:t> Representative</a:t>
                      </a:r>
                      <a:endParaRPr sz="1200"/>
                    </a:p>
                  </a:txBody>
                  <a:tcPr marT="45725" marB="45725" marR="91450" marL="91450"/>
                </a:tc>
                <a:tc>
                  <a:txBody>
                    <a:bodyPr>
                      <a:noAutofit/>
                    </a:bodyPr>
                    <a:lstStyle/>
                    <a:p>
                      <a:pPr indent="0" lvl="0" marL="0" marR="0" rtl="0" algn="l">
                        <a:spcBef>
                          <a:spcPts val="0"/>
                        </a:spcBef>
                        <a:spcAft>
                          <a:spcPts val="0"/>
                        </a:spcAft>
                        <a:buNone/>
                      </a:pPr>
                      <a:r>
                        <a:rPr lang="en-US" sz="1200"/>
                        <a:t>tmillic@lsu.edu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Kristen</a:t>
                      </a:r>
                      <a:r>
                        <a:rPr lang="en-US" sz="1200"/>
                        <a:t> Hernandez</a:t>
                      </a:r>
                      <a:endParaRPr sz="1200"/>
                    </a:p>
                  </a:txBody>
                  <a:tcPr marT="45725" marB="45725" marR="91450" marL="91450"/>
                </a:tc>
                <a:tc>
                  <a:txBody>
                    <a:bodyPr>
                      <a:noAutofit/>
                    </a:bodyPr>
                    <a:lstStyle/>
                    <a:p>
                      <a:pPr indent="0" lvl="0" marL="0" marR="0" rtl="0" algn="l">
                        <a:spcBef>
                          <a:spcPts val="0"/>
                        </a:spcBef>
                        <a:spcAft>
                          <a:spcPts val="0"/>
                        </a:spcAft>
                        <a:buNone/>
                      </a:pPr>
                      <a:r>
                        <a:rPr lang="en-US" sz="1200"/>
                        <a:t>Faculty Technology Center</a:t>
                      </a:r>
                      <a:endParaRPr sz="1200"/>
                    </a:p>
                  </a:txBody>
                  <a:tcPr marT="45725" marB="45725" marR="91450" marL="91450"/>
                </a:tc>
                <a:tc>
                  <a:txBody>
                    <a:bodyPr>
                      <a:noAutofit/>
                    </a:bodyPr>
                    <a:lstStyle/>
                    <a:p>
                      <a:pPr indent="0" lvl="0" marL="0" marR="0" rtl="0" algn="l">
                        <a:spcBef>
                          <a:spcPts val="0"/>
                        </a:spcBef>
                        <a:spcAft>
                          <a:spcPts val="0"/>
                        </a:spcAft>
                        <a:buNone/>
                      </a:pPr>
                      <a:r>
                        <a:rPr lang="en-US" sz="1200"/>
                        <a:t>kristenh@lsu.edu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Jennie Stewart</a:t>
                      </a:r>
                      <a:endParaRPr sz="1200"/>
                    </a:p>
                  </a:txBody>
                  <a:tcPr marT="45725" marB="45725" marR="91450" marL="91450"/>
                </a:tc>
                <a:tc>
                  <a:txBody>
                    <a:bodyPr>
                      <a:noAutofit/>
                    </a:bodyPr>
                    <a:lstStyle/>
                    <a:p>
                      <a:pPr indent="0" lvl="0" marL="0" marR="0" rtl="0" algn="l">
                        <a:spcBef>
                          <a:spcPts val="0"/>
                        </a:spcBef>
                        <a:spcAft>
                          <a:spcPts val="0"/>
                        </a:spcAft>
                        <a:buNone/>
                      </a:pPr>
                      <a:r>
                        <a:rPr lang="en-US" sz="1200"/>
                        <a:t>Title</a:t>
                      </a:r>
                      <a:r>
                        <a:rPr lang="en-US" sz="1200"/>
                        <a:t> II Coordinator</a:t>
                      </a:r>
                      <a:endParaRPr sz="1200"/>
                    </a:p>
                  </a:txBody>
                  <a:tcPr marT="45725" marB="45725" marR="91450" marL="91450"/>
                </a:tc>
                <a:tc>
                  <a:txBody>
                    <a:bodyPr>
                      <a:noAutofit/>
                    </a:bodyPr>
                    <a:lstStyle/>
                    <a:p>
                      <a:pPr indent="0" lvl="0" marL="0" marR="0" rtl="0" algn="l">
                        <a:spcBef>
                          <a:spcPts val="0"/>
                        </a:spcBef>
                        <a:spcAft>
                          <a:spcPts val="0"/>
                        </a:spcAft>
                        <a:buNone/>
                      </a:pPr>
                      <a:r>
                        <a:rPr lang="en-US" sz="1200"/>
                        <a:t>jstewart@lsu.edu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Emily Kemp</a:t>
                      </a:r>
                      <a:endParaRPr sz="1200"/>
                    </a:p>
                  </a:txBody>
                  <a:tcPr marT="45725" marB="45725" marR="91450" marL="91450"/>
                </a:tc>
                <a:tc>
                  <a:txBody>
                    <a:bodyPr>
                      <a:noAutofit/>
                    </a:bodyPr>
                    <a:lstStyle/>
                    <a:p>
                      <a:pPr indent="0" lvl="0" marL="0" marR="0" rtl="0" algn="l">
                        <a:spcBef>
                          <a:spcPts val="0"/>
                        </a:spcBef>
                        <a:spcAft>
                          <a:spcPts val="0"/>
                        </a:spcAft>
                        <a:buNone/>
                      </a:pPr>
                      <a:r>
                        <a:rPr lang="en-US" sz="1200"/>
                        <a:t>Information Technology Services</a:t>
                      </a:r>
                      <a:endParaRPr sz="1200"/>
                    </a:p>
                  </a:txBody>
                  <a:tcPr marT="45725" marB="45725" marR="91450" marL="91450"/>
                </a:tc>
                <a:tc>
                  <a:txBody>
                    <a:bodyPr>
                      <a:noAutofit/>
                    </a:bodyPr>
                    <a:lstStyle/>
                    <a:p>
                      <a:pPr indent="0" lvl="0" marL="0" marR="0" rtl="0" algn="l">
                        <a:spcBef>
                          <a:spcPts val="0"/>
                        </a:spcBef>
                        <a:spcAft>
                          <a:spcPts val="0"/>
                        </a:spcAft>
                        <a:buNone/>
                      </a:pPr>
                      <a:r>
                        <a:rPr lang="en-US" sz="1200"/>
                        <a:t>emilykemp@lsu.edu&gt;</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Lori Martin</a:t>
                      </a:r>
                      <a:endParaRPr sz="1200"/>
                    </a:p>
                  </a:txBody>
                  <a:tcPr marT="45725" marB="45725" marR="91450" marL="91450"/>
                </a:tc>
                <a:tc>
                  <a:txBody>
                    <a:bodyPr>
                      <a:noAutofit/>
                    </a:bodyPr>
                    <a:lstStyle/>
                    <a:p>
                      <a:pPr indent="0" lvl="0" marL="0" marR="0" rtl="0" algn="l">
                        <a:spcBef>
                          <a:spcPts val="0"/>
                        </a:spcBef>
                        <a:spcAft>
                          <a:spcPts val="0"/>
                        </a:spcAft>
                        <a:buNone/>
                      </a:pPr>
                      <a:r>
                        <a:rPr lang="en-US" sz="1200"/>
                        <a:t>Strategic</a:t>
                      </a:r>
                      <a:r>
                        <a:rPr lang="en-US" sz="1200"/>
                        <a:t> Communications</a:t>
                      </a:r>
                      <a:endParaRPr sz="1200"/>
                    </a:p>
                  </a:txBody>
                  <a:tcPr marT="45725" marB="45725" marR="91450" marL="91450"/>
                </a:tc>
                <a:tc>
                  <a:txBody>
                    <a:bodyPr>
                      <a:noAutofit/>
                    </a:bodyPr>
                    <a:lstStyle/>
                    <a:p>
                      <a:pPr indent="0" lvl="0" marL="0" marR="0" rtl="0" algn="l">
                        <a:spcBef>
                          <a:spcPts val="0"/>
                        </a:spcBef>
                        <a:spcAft>
                          <a:spcPts val="0"/>
                        </a:spcAft>
                        <a:buNone/>
                      </a:pPr>
                      <a:r>
                        <a:rPr lang="en-US" sz="1200"/>
                        <a:t>lkemp1@lsu.edu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Tiffany Robinson</a:t>
                      </a:r>
                      <a:endParaRPr sz="1200"/>
                    </a:p>
                  </a:txBody>
                  <a:tcPr marT="45725" marB="45725" marR="91450" marL="91450"/>
                </a:tc>
                <a:tc>
                  <a:txBody>
                    <a:bodyPr>
                      <a:noAutofit/>
                    </a:bodyPr>
                    <a:lstStyle/>
                    <a:p>
                      <a:pPr indent="0" lvl="0" marL="0" marR="0" rtl="0" algn="l">
                        <a:spcBef>
                          <a:spcPts val="0"/>
                        </a:spcBef>
                        <a:spcAft>
                          <a:spcPts val="0"/>
                        </a:spcAft>
                        <a:buNone/>
                      </a:pPr>
                      <a:r>
                        <a:rPr lang="en-US" sz="1200"/>
                        <a:t>Procurement</a:t>
                      </a:r>
                      <a:endParaRPr sz="1200"/>
                    </a:p>
                  </a:txBody>
                  <a:tcPr marT="45725" marB="45725" marR="91450" marL="91450"/>
                </a:tc>
                <a:tc>
                  <a:txBody>
                    <a:bodyPr>
                      <a:noAutofit/>
                    </a:bodyPr>
                    <a:lstStyle/>
                    <a:p>
                      <a:pPr indent="0" lvl="0" marL="0" marR="0" rtl="0" algn="l">
                        <a:spcBef>
                          <a:spcPts val="0"/>
                        </a:spcBef>
                        <a:spcAft>
                          <a:spcPts val="0"/>
                        </a:spcAft>
                        <a:buNone/>
                      </a:pPr>
                      <a:r>
                        <a:rPr lang="en-US" sz="1200"/>
                        <a:t>tcart12@lsu.edu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Brenton</a:t>
                      </a:r>
                      <a:r>
                        <a:rPr lang="en-US" sz="1200"/>
                        <a:t> Stewart</a:t>
                      </a:r>
                      <a:endParaRPr/>
                    </a:p>
                  </a:txBody>
                  <a:tcPr marT="45725" marB="45725" marR="91450" marL="91450"/>
                </a:tc>
                <a:tc>
                  <a:txBody>
                    <a:bodyPr>
                      <a:noAutofit/>
                    </a:bodyPr>
                    <a:lstStyle/>
                    <a:p>
                      <a:pPr indent="0" lvl="0" marL="0" marR="0" rtl="0" algn="l">
                        <a:spcBef>
                          <a:spcPts val="0"/>
                        </a:spcBef>
                        <a:spcAft>
                          <a:spcPts val="0"/>
                        </a:spcAft>
                        <a:buNone/>
                      </a:pPr>
                      <a:r>
                        <a:rPr lang="en-US" sz="1200"/>
                        <a:t>Faculty</a:t>
                      </a:r>
                      <a:r>
                        <a:rPr lang="en-US" sz="1200"/>
                        <a:t> Representative</a:t>
                      </a:r>
                      <a:endParaRPr sz="1200"/>
                    </a:p>
                  </a:txBody>
                  <a:tcPr marT="45725" marB="45725" marR="91450" marL="91450"/>
                </a:tc>
                <a:tc>
                  <a:txBody>
                    <a:bodyPr>
                      <a:noAutofit/>
                    </a:bodyPr>
                    <a:lstStyle/>
                    <a:p>
                      <a:pPr indent="0" lvl="0" marL="0" marR="0" rtl="0" algn="l">
                        <a:spcBef>
                          <a:spcPts val="0"/>
                        </a:spcBef>
                        <a:spcAft>
                          <a:spcPts val="0"/>
                        </a:spcAft>
                        <a:buNone/>
                      </a:pPr>
                      <a:r>
                        <a:rPr lang="en-US" sz="1200"/>
                        <a:t>brentonstewart@lsu.edu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Johanna Posada</a:t>
                      </a:r>
                      <a:endParaRPr/>
                    </a:p>
                  </a:txBody>
                  <a:tcPr marT="45725" marB="45725" marR="91450" marL="91450"/>
                </a:tc>
                <a:tc>
                  <a:txBody>
                    <a:bodyPr>
                      <a:noAutofit/>
                    </a:bodyPr>
                    <a:lstStyle/>
                    <a:p>
                      <a:pPr indent="0" lvl="0" marL="0" marR="0" rtl="0" algn="l">
                        <a:spcBef>
                          <a:spcPts val="0"/>
                        </a:spcBef>
                        <a:spcAft>
                          <a:spcPts val="0"/>
                        </a:spcAft>
                        <a:buNone/>
                      </a:pPr>
                      <a:r>
                        <a:rPr lang="en-US" sz="1200"/>
                        <a:t>General Counsel</a:t>
                      </a:r>
                      <a:endParaRPr sz="1200"/>
                    </a:p>
                  </a:txBody>
                  <a:tcPr marT="45725" marB="45725" marR="91450" marL="91450"/>
                </a:tc>
                <a:tc>
                  <a:txBody>
                    <a:bodyPr>
                      <a:noAutofit/>
                    </a:bodyPr>
                    <a:lstStyle/>
                    <a:p>
                      <a:pPr indent="0" lvl="0" marL="0" marR="0" rtl="0" algn="l">
                        <a:spcBef>
                          <a:spcPts val="0"/>
                        </a:spcBef>
                        <a:spcAft>
                          <a:spcPts val="0"/>
                        </a:spcAft>
                        <a:buNone/>
                      </a:pPr>
                      <a:r>
                        <a:rPr lang="en-US" sz="1200"/>
                        <a:t>jposada1@lsu.edu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Michael Smith</a:t>
                      </a:r>
                      <a:endParaRPr/>
                    </a:p>
                  </a:txBody>
                  <a:tcPr marT="45725" marB="45725" marR="91450" marL="91450"/>
                </a:tc>
                <a:tc>
                  <a:txBody>
                    <a:bodyPr>
                      <a:noAutofit/>
                    </a:bodyPr>
                    <a:lstStyle/>
                    <a:p>
                      <a:pPr indent="0" lvl="0" marL="0" marR="0" rtl="0" algn="l">
                        <a:spcBef>
                          <a:spcPts val="0"/>
                        </a:spcBef>
                        <a:spcAft>
                          <a:spcPts val="0"/>
                        </a:spcAft>
                        <a:buNone/>
                      </a:pPr>
                      <a:r>
                        <a:rPr lang="en-US" sz="1200"/>
                        <a:t>Information Technology Services</a:t>
                      </a:r>
                      <a:endParaRPr sz="1200"/>
                    </a:p>
                  </a:txBody>
                  <a:tcPr marT="45725" marB="45725" marR="91450" marL="91450"/>
                </a:tc>
                <a:tc>
                  <a:txBody>
                    <a:bodyPr>
                      <a:noAutofit/>
                    </a:bodyPr>
                    <a:lstStyle/>
                    <a:p>
                      <a:pPr indent="0" lvl="0" marL="0" marR="0" rtl="0" algn="l">
                        <a:spcBef>
                          <a:spcPts val="0"/>
                        </a:spcBef>
                        <a:spcAft>
                          <a:spcPts val="0"/>
                        </a:spcAft>
                        <a:buNone/>
                      </a:pPr>
                      <a:r>
                        <a:rPr lang="en-US" sz="1200"/>
                        <a:t>mpsmith@lsu.edu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Toni Sparks</a:t>
                      </a:r>
                      <a:endParaRPr/>
                    </a:p>
                  </a:txBody>
                  <a:tcPr marT="45725" marB="45725" marR="91450" marL="91450"/>
                </a:tc>
                <a:tc>
                  <a:txBody>
                    <a:bodyPr>
                      <a:noAutofit/>
                    </a:bodyPr>
                    <a:lstStyle/>
                    <a:p>
                      <a:pPr indent="0" lvl="0" marL="0" marR="0" rtl="0" algn="l">
                        <a:spcBef>
                          <a:spcPts val="0"/>
                        </a:spcBef>
                        <a:spcAft>
                          <a:spcPts val="0"/>
                        </a:spcAft>
                        <a:buNone/>
                      </a:pPr>
                      <a:r>
                        <a:rPr lang="en-US" sz="1200"/>
                        <a:t>Information</a:t>
                      </a:r>
                      <a:r>
                        <a:rPr lang="en-US" sz="1200"/>
                        <a:t> Technology Services</a:t>
                      </a:r>
                      <a:endParaRPr sz="1200"/>
                    </a:p>
                  </a:txBody>
                  <a:tcPr marT="45725" marB="45725" marR="91450" marL="91450"/>
                </a:tc>
                <a:tc>
                  <a:txBody>
                    <a:bodyPr>
                      <a:noAutofit/>
                    </a:bodyPr>
                    <a:lstStyle/>
                    <a:p>
                      <a:pPr indent="0" lvl="0" marL="0" marR="0" rtl="0" algn="l">
                        <a:spcBef>
                          <a:spcPts val="0"/>
                        </a:spcBef>
                        <a:spcAft>
                          <a:spcPts val="0"/>
                        </a:spcAft>
                        <a:buNone/>
                      </a:pPr>
                      <a:r>
                        <a:rPr lang="en-US" sz="1200"/>
                        <a:t>tsparks@lsu.edu</a:t>
                      </a:r>
                      <a:endParaRPr sz="1200"/>
                    </a:p>
                  </a:txBody>
                  <a:tcPr marT="45725" marB="45725" marR="91450" marL="91450"/>
                </a:tc>
              </a:tr>
              <a:tr h="182875">
                <a:tc>
                  <a:txBody>
                    <a:bodyPr>
                      <a:noAutofit/>
                    </a:bodyPr>
                    <a:lstStyle/>
                    <a:p>
                      <a:pPr indent="0" lvl="0" marL="0" marR="0" rtl="0" algn="l">
                        <a:spcBef>
                          <a:spcPts val="0"/>
                        </a:spcBef>
                        <a:spcAft>
                          <a:spcPts val="0"/>
                        </a:spcAft>
                        <a:buNone/>
                      </a:pPr>
                      <a:r>
                        <a:rPr lang="en-US" sz="1200"/>
                        <a:t>Anna Bartel</a:t>
                      </a:r>
                      <a:endParaRPr sz="1200"/>
                    </a:p>
                  </a:txBody>
                  <a:tcPr marT="45725" marB="45725" marR="91450" marL="91450"/>
                </a:tc>
                <a:tc>
                  <a:txBody>
                    <a:bodyPr>
                      <a:noAutofit/>
                    </a:bodyPr>
                    <a:lstStyle/>
                    <a:p>
                      <a:pPr indent="0" lvl="0" marL="0" marR="0" rtl="0" algn="l">
                        <a:spcBef>
                          <a:spcPts val="0"/>
                        </a:spcBef>
                        <a:spcAft>
                          <a:spcPts val="0"/>
                        </a:spcAft>
                        <a:buNone/>
                      </a:pPr>
                      <a:r>
                        <a:rPr lang="en-US" sz="1200"/>
                        <a:t>Academic Affairs</a:t>
                      </a:r>
                      <a:endParaRPr sz="1200"/>
                    </a:p>
                  </a:txBody>
                  <a:tcPr marT="45725" marB="45725" marR="91450" marL="91450"/>
                </a:tc>
                <a:tc>
                  <a:txBody>
                    <a:bodyPr>
                      <a:noAutofit/>
                    </a:bodyPr>
                    <a:lstStyle/>
                    <a:p>
                      <a:pPr indent="0" lvl="0" marL="0" marR="0" rtl="0" algn="l">
                        <a:spcBef>
                          <a:spcPts val="0"/>
                        </a:spcBef>
                        <a:spcAft>
                          <a:spcPts val="0"/>
                        </a:spcAft>
                        <a:buNone/>
                      </a:pPr>
                      <a:r>
                        <a:rPr lang="en-US" sz="1200"/>
                        <a:t>acastr1@lsu.edu</a:t>
                      </a:r>
                      <a:endParaRPr sz="1200"/>
                    </a:p>
                  </a:txBody>
                  <a:tcPr marT="45725" marB="45725" marR="91450" marL="91450"/>
                </a:tc>
              </a:tr>
            </a:tbl>
          </a:graphicData>
        </a:graphic>
      </p:graphicFrame>
      <p:sp>
        <p:nvSpPr>
          <p:cNvPr id="128" name="Shape 1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Shape 133"/>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What is Online Accessibility?</a:t>
            </a:r>
            <a:endParaRPr b="0" i="0" sz="6000" u="none" cap="none" strike="noStrike">
              <a:solidFill>
                <a:schemeClr val="dk1"/>
              </a:solidFill>
              <a:latin typeface="Calibri"/>
              <a:ea typeface="Calibri"/>
              <a:cs typeface="Calibri"/>
              <a:sym typeface="Calibri"/>
            </a:endParaRPr>
          </a:p>
        </p:txBody>
      </p:sp>
      <p:sp>
        <p:nvSpPr>
          <p:cNvPr id="134" name="Shape 13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888888"/>
              </a:buClr>
              <a:buSzPts val="2400"/>
              <a:buFont typeface="Arial"/>
              <a:buNone/>
            </a:pPr>
            <a:r>
              <a:rPr b="0" i="0" lang="en-US" sz="2400" u="none" cap="none" strike="noStrike">
                <a:solidFill>
                  <a:srgbClr val="888888"/>
                </a:solidFill>
                <a:latin typeface="Calibri"/>
                <a:ea typeface="Calibri"/>
                <a:cs typeface="Calibri"/>
                <a:sym typeface="Calibri"/>
              </a:rPr>
              <a:t>Overview and Definitions</a:t>
            </a:r>
            <a:endParaRPr b="0" i="0" sz="2400" u="none" cap="none" strike="noStrike">
              <a:solidFill>
                <a:srgbClr val="888888"/>
              </a:solidFill>
              <a:latin typeface="Calibri"/>
              <a:ea typeface="Calibri"/>
              <a:cs typeface="Calibri"/>
              <a:sym typeface="Calibri"/>
            </a:endParaRPr>
          </a:p>
        </p:txBody>
      </p:sp>
      <p:sp>
        <p:nvSpPr>
          <p:cNvPr id="135" name="Shape 1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Shape 1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What is online accessibility?</a:t>
            </a:r>
            <a:endParaRPr/>
          </a:p>
        </p:txBody>
      </p:sp>
      <p:sp>
        <p:nvSpPr>
          <p:cNvPr id="142" name="Shape 14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Publishing online content that works for users with a wide range of abilities and disabilities</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Ensuring that online content works with a broad range of assistive technologies</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Readily providing equally effective alternative access for users to receive information or services if the primary online method does not work</a:t>
            </a:r>
            <a:endParaRPr/>
          </a:p>
        </p:txBody>
      </p:sp>
      <p:sp>
        <p:nvSpPr>
          <p:cNvPr id="143" name="Shape 1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8" name="Shape 148"/>
        <p:cNvGrpSpPr/>
        <p:nvPr/>
      </p:nvGrpSpPr>
      <p:grpSpPr>
        <a:xfrm>
          <a:off x="0" y="0"/>
          <a:ext cx="0" cy="0"/>
          <a:chOff x="0" y="0"/>
          <a:chExt cx="0" cy="0"/>
        </a:xfrm>
      </p:grpSpPr>
      <p:sp>
        <p:nvSpPr>
          <p:cNvPr id="149" name="Shape 14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What is online accessibility?</a:t>
            </a:r>
            <a:endParaRPr/>
          </a:p>
        </p:txBody>
      </p:sp>
      <p:sp>
        <p:nvSpPr>
          <p:cNvPr id="150" name="Shape 15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Scope includes but is not limited to:</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Websites, intranets, portals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Classroom technologies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Videos and audio content</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Electronic documents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Desktop, mobile and cloud-based applications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Email</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Calendars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Library resources and databases</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Digital signage</a:t>
            </a:r>
            <a:endParaRPr/>
          </a:p>
        </p:txBody>
      </p:sp>
      <p:sp>
        <p:nvSpPr>
          <p:cNvPr id="151" name="Shape 15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