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60" r:id="rId1"/>
    <p:sldMasterId id="2147483663" r:id="rId2"/>
    <p:sldMasterId id="2147483669" r:id="rId3"/>
  </p:sldMasterIdLst>
  <p:notesMasterIdLst>
    <p:notesMasterId r:id="rId12"/>
  </p:notesMasterIdLst>
  <p:handoutMasterIdLst>
    <p:handoutMasterId r:id="rId13"/>
  </p:handoutMasterIdLst>
  <p:sldIdLst>
    <p:sldId id="258" r:id="rId4"/>
    <p:sldId id="1004" r:id="rId5"/>
    <p:sldId id="1158" r:id="rId6"/>
    <p:sldId id="1155" r:id="rId7"/>
    <p:sldId id="1070" r:id="rId8"/>
    <p:sldId id="1015" r:id="rId9"/>
    <p:sldId id="266" r:id="rId10"/>
    <p:sldId id="1003" r:id="rId1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092"/>
    <p:restoredTop sz="97030"/>
  </p:normalViewPr>
  <p:slideViewPr>
    <p:cSldViewPr snapToGrid="0" snapToObjects="1">
      <p:cViewPr varScale="1">
        <p:scale>
          <a:sx n="61" d="100"/>
          <a:sy n="61" d="100"/>
        </p:scale>
        <p:origin x="248" y="14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1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C79E77F-0D44-4594-9B12-9685B8B44062}" type="datetimeFigureOut">
              <a:rPr lang="en-US" smtClean="0"/>
              <a:t>7/30/21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53DD6EB-0598-4F68-A440-79003A53F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68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2305777-EB75-EF4C-9A66-49B54B674729}" type="datetimeFigureOut">
              <a:rPr lang="en-US" smtClean="0"/>
              <a:t>7/30/21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8115A77-D8FE-604E-A7CD-3B05D93F5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14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73163"/>
            <a:ext cx="5627688" cy="3167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B0ABA-4F2C-4883-AED5-8FD1E9133E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61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115A77-D8FE-604E-A7CD-3B05D93F5C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64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30EF216-8AAA-FE44-A35C-E20C8CEB21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246"/>
            <a:ext cx="12192000" cy="6858000"/>
          </a:xfrm>
          <a:prstGeom prst="rect">
            <a:avLst/>
          </a:prstGeom>
        </p:spPr>
      </p:pic>
      <p:sp>
        <p:nvSpPr>
          <p:cNvPr id="27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1011304" y="1426195"/>
            <a:ext cx="10169391" cy="998781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4400" b="1" i="0" spc="300" baseline="0">
                <a:ln>
                  <a:noFill/>
                </a:ln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TITLE OF PRESENTATION</a:t>
            </a:r>
          </a:p>
          <a:p>
            <a:pPr lvl="0"/>
            <a:r>
              <a:rPr lang="en-US" dirty="0"/>
              <a:t>AND WHAT THIS IS ABOUT</a:t>
            </a:r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2106395" y="3565525"/>
            <a:ext cx="7979207" cy="95726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3600" b="0" i="0" spc="300" baseline="0">
                <a:ln>
                  <a:noFill/>
                </a:ln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WITH A SMALL SUBHEAD</a:t>
            </a:r>
          </a:p>
        </p:txBody>
      </p:sp>
      <p:pic>
        <p:nvPicPr>
          <p:cNvPr id="12" name="Picture 11" descr="A picture containing object, indoor, clock, computer&#10;&#10;Description automatically generated">
            <a:extLst>
              <a:ext uri="{FF2B5EF4-FFF2-40B4-BE49-F238E27FC236}">
                <a16:creationId xmlns:a16="http://schemas.microsoft.com/office/drawing/2014/main" id="{8D49DC98-7B14-5B41-836D-7C5090F4E2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3218" y="311978"/>
            <a:ext cx="3717680" cy="4939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290077" y="2333410"/>
            <a:ext cx="11611845" cy="334763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lang="en-US" sz="4000" b="0" i="0" spc="0" smtClean="0">
                <a:ln>
                  <a:noFill/>
                </a:ln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in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Sed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et. </a:t>
            </a:r>
          </a:p>
        </p:txBody>
      </p:sp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21AD00CA-97AF-9E48-8420-3D3BDE720C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0076" y="1079984"/>
            <a:ext cx="11611845" cy="61051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lnSpc>
                <a:spcPct val="150000"/>
              </a:lnSpc>
              <a:buNone/>
              <a:defRPr lang="en-US" sz="4800" b="0" i="0" spc="0" smtClean="0">
                <a:ln>
                  <a:noFill/>
                </a:ln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66530" y="2054980"/>
            <a:ext cx="10458935" cy="1968444"/>
          </a:xfrm>
          <a:prstGeom prst="rect">
            <a:avLst/>
          </a:prstGeom>
        </p:spPr>
        <p:txBody>
          <a:bodyPr/>
          <a:lstStyle>
            <a:lvl1pPr marL="233363" indent="-225425">
              <a:lnSpc>
                <a:spcPct val="150000"/>
              </a:lnSpc>
              <a:buFont typeface="Arial" charset="0"/>
              <a:buChar char="•"/>
              <a:tabLst/>
              <a:defRPr sz="40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5425">
              <a:lnSpc>
                <a:spcPct val="150000"/>
              </a:lnSpc>
              <a:buFont typeface="Arial" charset="0"/>
              <a:buChar char="•"/>
              <a:tabLst/>
              <a:defRPr sz="40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>
              <a:lnSpc>
                <a:spcPct val="150000"/>
              </a:lnSpc>
              <a:buFont typeface="Arial" charset="0"/>
              <a:buChar char="•"/>
              <a:defRPr sz="40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>
              <a:lnSpc>
                <a:spcPct val="150000"/>
              </a:lnSpc>
              <a:buFont typeface="Arial" charset="0"/>
              <a:buChar char="•"/>
              <a:defRPr sz="40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>
              <a:lnSpc>
                <a:spcPct val="150000"/>
              </a:lnSpc>
              <a:buFont typeface="Arial" charset="0"/>
              <a:buChar char="•"/>
              <a:defRPr sz="40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Make a bulleted list really easy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D4FF6AB8-D497-5340-ABA2-5E87F823FB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0076" y="1079984"/>
            <a:ext cx="11611845" cy="61051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lnSpc>
                <a:spcPct val="150000"/>
              </a:lnSpc>
              <a:buNone/>
              <a:defRPr lang="en-US" sz="4800" b="0" i="0" spc="0" smtClean="0">
                <a:ln>
                  <a:noFill/>
                </a:ln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325824" y="2809986"/>
            <a:ext cx="6053952" cy="2497715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3200" b="0" i="0" spc="0" smtClean="0">
                <a:ln>
                  <a:noFill/>
                </a:ln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in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Sed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et.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05600" y="0"/>
            <a:ext cx="5486400" cy="6224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E093B472-A75B-674E-BCB9-0A090060E6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5038" y="1150823"/>
            <a:ext cx="6415524" cy="61051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lang="en-US" sz="4800" b="0" i="0" spc="0" smtClean="0">
                <a:ln>
                  <a:noFill/>
                </a:ln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05600" y="0"/>
            <a:ext cx="5486400" cy="6224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2127946"/>
            <a:ext cx="6096000" cy="196844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Font typeface="Arial" charset="0"/>
              <a:buChar char="•"/>
              <a:defRPr sz="3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>
              <a:lnSpc>
                <a:spcPct val="150000"/>
              </a:lnSpc>
              <a:buFont typeface="Arial" charset="0"/>
              <a:buChar char="•"/>
              <a:defRPr sz="3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>
              <a:lnSpc>
                <a:spcPct val="150000"/>
              </a:lnSpc>
              <a:buFont typeface="Arial" charset="0"/>
              <a:buChar char="•"/>
              <a:defRPr sz="3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>
              <a:lnSpc>
                <a:spcPct val="150000"/>
              </a:lnSpc>
              <a:buFont typeface="Arial" charset="0"/>
              <a:buChar char="•"/>
              <a:defRPr sz="3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>
              <a:lnSpc>
                <a:spcPct val="150000"/>
              </a:lnSpc>
              <a:buFont typeface="Arial" charset="0"/>
              <a:buChar char="•"/>
              <a:defRPr sz="3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Make a bulleted list really easy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3E8393CC-82B8-FD4A-8249-7192AE2805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5038" y="1150823"/>
            <a:ext cx="6415524" cy="61051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lang="en-US" sz="4800" b="0" i="0" spc="0" smtClean="0">
                <a:ln>
                  <a:noFill/>
                </a:ln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29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A137ED-B839-ED4A-8606-DBC5CC50F4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73269" y="6535978"/>
            <a:ext cx="3845460" cy="218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7E9039-7422-D64E-963D-5822271D73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088" y="6367463"/>
            <a:ext cx="14732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1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BCB62-DDE3-4ECE-BAA3-32F4206A3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73714A-2734-4455-A0BC-A01993205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3023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2" t="15577" r="22498" b="53153"/>
          <a:stretch/>
        </p:blipFill>
        <p:spPr>
          <a:xfrm>
            <a:off x="-11146" y="0"/>
            <a:ext cx="12203146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EEE350-75C0-054A-9DC8-66228FFD59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7130" y="1752600"/>
            <a:ext cx="709774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48962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688" y="6449950"/>
            <a:ext cx="623621" cy="228661"/>
          </a:xfrm>
          <a:prstGeom prst="rect">
            <a:avLst/>
          </a:prstGeom>
        </p:spPr>
      </p:pic>
      <p:pic>
        <p:nvPicPr>
          <p:cNvPr id="6" name="Picture 5" descr="A picture containing object, indoor, clock, computer&#10;&#10;Description automatically generated">
            <a:extLst>
              <a:ext uri="{FF2B5EF4-FFF2-40B4-BE49-F238E27FC236}">
                <a16:creationId xmlns:a16="http://schemas.microsoft.com/office/drawing/2014/main" id="{32CA59F9-6C34-BD44-90BF-01AC4391992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53218" y="311978"/>
            <a:ext cx="3717680" cy="49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5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88" r:id="rId6"/>
    <p:sldLayoutId id="2147483689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86"/>
            <a:ext cx="1219199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688" y="6449950"/>
            <a:ext cx="623621" cy="228661"/>
          </a:xfrm>
          <a:prstGeom prst="rect">
            <a:avLst/>
          </a:prstGeom>
        </p:spPr>
      </p:pic>
      <p:pic>
        <p:nvPicPr>
          <p:cNvPr id="3" name="Picture 2" descr="A picture containing dark, clock, red, room&#10;&#10;Description automatically generated">
            <a:extLst>
              <a:ext uri="{FF2B5EF4-FFF2-40B4-BE49-F238E27FC236}">
                <a16:creationId xmlns:a16="http://schemas.microsoft.com/office/drawing/2014/main" id="{21199E35-BA75-3B4B-83B9-E41FB574210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9439" y="319745"/>
            <a:ext cx="4125815" cy="54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lsu.edu/casonlin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73480B-1AE2-604F-B29A-8880B032CCCB}"/>
              </a:ext>
            </a:extLst>
          </p:cNvPr>
          <p:cNvCxnSpPr>
            <a:cxnSpLocks/>
          </p:cNvCxnSpPr>
          <p:nvPr/>
        </p:nvCxnSpPr>
        <p:spPr>
          <a:xfrm>
            <a:off x="279880" y="1890217"/>
            <a:ext cx="7540287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D4CBBD2-5235-814F-8E3E-E1D255CB86E4}"/>
              </a:ext>
            </a:extLst>
          </p:cNvPr>
          <p:cNvSpPr txBox="1">
            <a:spLocks/>
          </p:cNvSpPr>
          <p:nvPr/>
        </p:nvSpPr>
        <p:spPr>
          <a:xfrm>
            <a:off x="752799" y="2442685"/>
            <a:ext cx="10169391" cy="998781"/>
          </a:xfrm>
          <a:prstGeom prst="rect">
            <a:avLst/>
          </a:prstGeom>
          <a:noFill/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400" b="1" i="0" kern="1200" spc="300" baseline="0">
                <a:ln>
                  <a:noFill/>
                </a:ln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LSU CENTER FOR</a:t>
            </a:r>
          </a:p>
          <a:p>
            <a:r>
              <a:rPr lang="en-US" dirty="0"/>
              <a:t>ACADEMIC SUCCESS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B5F603B6-F69C-5049-B2E9-AC0DA671467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2385" y="3334703"/>
            <a:ext cx="10664042" cy="2887688"/>
          </a:xfrm>
          <a:prstGeom prst="rect">
            <a:avLst/>
          </a:prstGeom>
        </p:spPr>
      </p:pic>
      <p:pic>
        <p:nvPicPr>
          <p:cNvPr id="19" name="Picture 18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B787053D-02AB-DC47-93A6-F9EB5D285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63531" flipH="1">
            <a:off x="10407171" y="2994916"/>
            <a:ext cx="934227" cy="152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90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3D9BACB-7459-5B46-A953-5792D318685E}"/>
              </a:ext>
            </a:extLst>
          </p:cNvPr>
          <p:cNvSpPr/>
          <p:nvPr/>
        </p:nvSpPr>
        <p:spPr>
          <a:xfrm>
            <a:off x="6258702" y="2974794"/>
            <a:ext cx="3996061" cy="2734280"/>
          </a:xfrm>
          <a:prstGeom prst="roundRect">
            <a:avLst/>
          </a:prstGeom>
          <a:solidFill>
            <a:schemeClr val="accent3">
              <a:lumMod val="40000"/>
              <a:lumOff val="6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8167DE-271F-2E41-A761-8162B0E07CF5}"/>
              </a:ext>
            </a:extLst>
          </p:cNvPr>
          <p:cNvSpPr txBox="1"/>
          <p:nvPr/>
        </p:nvSpPr>
        <p:spPr>
          <a:xfrm>
            <a:off x="6328908" y="3220092"/>
            <a:ext cx="38098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Want to learn “how to study”</a:t>
            </a:r>
          </a:p>
          <a:p>
            <a:endParaRPr lang="en-US" sz="2000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Feel like performance doesn’t match potential</a:t>
            </a:r>
          </a:p>
          <a:p>
            <a:endParaRPr lang="en-US" sz="2000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Want to improve the quality of your academic experience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E85213-69B5-CD40-85AC-70E5ED11CEFB}"/>
              </a:ext>
            </a:extLst>
          </p:cNvPr>
          <p:cNvSpPr txBox="1"/>
          <p:nvPr/>
        </p:nvSpPr>
        <p:spPr>
          <a:xfrm>
            <a:off x="6181193" y="2022745"/>
            <a:ext cx="4105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230" dirty="0">
                <a:solidFill>
                  <a:schemeClr val="accent1"/>
                </a:solidFill>
                <a:latin typeface="Helvetica" pitchFamily="2" charset="0"/>
              </a:rPr>
              <a:t>Optimize Learning Strategies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80EEC3E-14BD-7D40-B9E6-732366225DC7}"/>
              </a:ext>
            </a:extLst>
          </p:cNvPr>
          <p:cNvSpPr/>
          <p:nvPr/>
        </p:nvSpPr>
        <p:spPr>
          <a:xfrm>
            <a:off x="1598890" y="2975503"/>
            <a:ext cx="3996061" cy="2737191"/>
          </a:xfrm>
          <a:prstGeom prst="roundRect">
            <a:avLst/>
          </a:prstGeom>
          <a:solidFill>
            <a:schemeClr val="accent3">
              <a:lumMod val="40000"/>
              <a:lumOff val="6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99547A-0693-8748-886E-92F093EA9B9A}"/>
              </a:ext>
            </a:extLst>
          </p:cNvPr>
          <p:cNvSpPr txBox="1"/>
          <p:nvPr/>
        </p:nvSpPr>
        <p:spPr>
          <a:xfrm>
            <a:off x="2314151" y="2021673"/>
            <a:ext cx="2557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230" dirty="0">
                <a:solidFill>
                  <a:schemeClr val="accent1"/>
                </a:solidFill>
                <a:latin typeface="Helvetica" pitchFamily="2" charset="0"/>
              </a:rPr>
              <a:t>Get Content Support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50B37F-3818-624E-AFD2-52AB40C027DA}"/>
              </a:ext>
            </a:extLst>
          </p:cNvPr>
          <p:cNvSpPr txBox="1"/>
          <p:nvPr/>
        </p:nvSpPr>
        <p:spPr>
          <a:xfrm>
            <a:off x="1682659" y="3273227"/>
            <a:ext cx="36938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Want/need additional content help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Like to study in groups</a:t>
            </a:r>
          </a:p>
          <a:p>
            <a:endParaRPr lang="en-US" sz="2000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Enjoy learning from peers</a:t>
            </a:r>
          </a:p>
          <a:p>
            <a:endParaRPr lang="en-US" sz="2000" dirty="0">
              <a:latin typeface="Helvetica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7B89D1-FFA8-A14E-B6D9-B084910BC8DD}"/>
              </a:ext>
            </a:extLst>
          </p:cNvPr>
          <p:cNvCxnSpPr>
            <a:cxnSpLocks/>
          </p:cNvCxnSpPr>
          <p:nvPr/>
        </p:nvCxnSpPr>
        <p:spPr>
          <a:xfrm>
            <a:off x="279880" y="1890217"/>
            <a:ext cx="532949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C0B8501-1670-6748-AEF4-02B99D356819}"/>
              </a:ext>
            </a:extLst>
          </p:cNvPr>
          <p:cNvSpPr txBox="1">
            <a:spLocks/>
          </p:cNvSpPr>
          <p:nvPr/>
        </p:nvSpPr>
        <p:spPr>
          <a:xfrm>
            <a:off x="279880" y="1231505"/>
            <a:ext cx="10169391" cy="9987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spc="230" dirty="0">
                <a:latin typeface="Helvetica" pitchFamily="2" charset="0"/>
              </a:rPr>
              <a:t>WORKING WITH CAS</a:t>
            </a:r>
          </a:p>
        </p:txBody>
      </p:sp>
    </p:spTree>
    <p:extLst>
      <p:ext uri="{BB962C8B-B14F-4D97-AF65-F5344CB8AC3E}">
        <p14:creationId xmlns:p14="http://schemas.microsoft.com/office/powerpoint/2010/main" val="1326888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5B900B-F72C-4F42-9A2C-81EB5EF0A937}"/>
              </a:ext>
            </a:extLst>
          </p:cNvPr>
          <p:cNvSpPr txBox="1"/>
          <p:nvPr/>
        </p:nvSpPr>
        <p:spPr>
          <a:xfrm>
            <a:off x="3878580" y="969818"/>
            <a:ext cx="4434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Proxima Nova Bl" panose="02000506030000020004" pitchFamily="50" charset="0"/>
              </a:rPr>
              <a:t>Get Content Support</a:t>
            </a:r>
          </a:p>
        </p:txBody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0A1DFCB-762F-6648-A06A-235AB45B3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698" y="1540048"/>
            <a:ext cx="7362604" cy="442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71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022869B-5BE7-7340-B616-06A06F73B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256" y="784665"/>
            <a:ext cx="7579576" cy="528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12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057EDD-6938-8C4C-9808-6CE529868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1068963"/>
            <a:ext cx="8601529" cy="37434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5624E6-B864-BA41-BAC2-0115D41A7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5771"/>
            <a:ext cx="5709251" cy="58376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36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709D700-42FC-334E-A505-90C26DA2D4E4}"/>
              </a:ext>
            </a:extLst>
          </p:cNvPr>
          <p:cNvSpPr txBox="1"/>
          <p:nvPr/>
        </p:nvSpPr>
        <p:spPr>
          <a:xfrm>
            <a:off x="3796936" y="6391357"/>
            <a:ext cx="4598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300" dirty="0">
                <a:solidFill>
                  <a:schemeClr val="accent6"/>
                </a:solidFill>
                <a:latin typeface="Helvetica" pitchFamily="2" charset="0"/>
              </a:rPr>
              <a:t>Learning Strategies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DBA1FBE-33A7-6647-A4EB-DCBDA07377A0}"/>
              </a:ext>
            </a:extLst>
          </p:cNvPr>
          <p:cNvCxnSpPr>
            <a:cxnSpLocks/>
          </p:cNvCxnSpPr>
          <p:nvPr/>
        </p:nvCxnSpPr>
        <p:spPr>
          <a:xfrm>
            <a:off x="279880" y="1890217"/>
            <a:ext cx="359679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65ADD49-389C-D147-9D98-EE5FB5110C63}"/>
              </a:ext>
            </a:extLst>
          </p:cNvPr>
          <p:cNvSpPr txBox="1">
            <a:spLocks/>
          </p:cNvSpPr>
          <p:nvPr/>
        </p:nvSpPr>
        <p:spPr>
          <a:xfrm>
            <a:off x="279880" y="1231505"/>
            <a:ext cx="10169391" cy="9987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spc="230" dirty="0">
                <a:latin typeface="Helvetica" pitchFamily="2" charset="0"/>
              </a:rPr>
              <a:t>SIGNATURE SERIES</a:t>
            </a:r>
          </a:p>
        </p:txBody>
      </p:sp>
      <p:pic>
        <p:nvPicPr>
          <p:cNvPr id="12" name="Picture 11" descr="Text, timeline&#10;&#10;Description automatically generated">
            <a:extLst>
              <a:ext uri="{FF2B5EF4-FFF2-40B4-BE49-F238E27FC236}">
                <a16:creationId xmlns:a16="http://schemas.microsoft.com/office/drawing/2014/main" id="{D9FD5BF0-BBDD-8244-A612-74A2EC088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173" y="2026483"/>
            <a:ext cx="7155210" cy="402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40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5F1BF91-9EEA-9B42-9AD2-9E47437C3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321" y="724814"/>
            <a:ext cx="7863427" cy="540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88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EFC7FD1-047C-FD46-A79F-46867D7420C0}"/>
              </a:ext>
            </a:extLst>
          </p:cNvPr>
          <p:cNvSpPr txBox="1"/>
          <p:nvPr/>
        </p:nvSpPr>
        <p:spPr>
          <a:xfrm>
            <a:off x="3337506" y="485737"/>
            <a:ext cx="5516988" cy="3330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www.lsu.edu/cas</a:t>
            </a:r>
            <a:endParaRPr lang="en-US" sz="3600" b="1" dirty="0">
              <a:solidFill>
                <a:schemeClr val="accent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accent1"/>
                </a:solidFill>
              </a:rPr>
              <a:t>Service Descriptions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accent1"/>
                </a:solidFill>
              </a:rPr>
              <a:t>Appointment Scheduling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accent1"/>
                </a:solidFill>
              </a:rPr>
              <a:t>Tips and Resources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2A1A2F62-6BE6-354D-B341-9920E59A010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179" y="3004207"/>
            <a:ext cx="10664042" cy="2887688"/>
          </a:xfrm>
          <a:prstGeom prst="rect">
            <a:avLst/>
          </a:prstGeom>
        </p:spPr>
      </p:pic>
      <p:pic>
        <p:nvPicPr>
          <p:cNvPr id="15" name="Picture 1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29C535B2-AF8B-E349-AF4A-6B34403AB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63531" flipH="1">
            <a:off x="10316965" y="2664420"/>
            <a:ext cx="934227" cy="1529160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DF16F1-4A48-D54A-A9D9-EE4E1F7D37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506" y="4707063"/>
            <a:ext cx="5516988" cy="140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9835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LSU Color Palette">
      <a:dk1>
        <a:srgbClr val="462C79"/>
      </a:dk1>
      <a:lt1>
        <a:srgbClr val="FBCF22"/>
      </a:lt1>
      <a:dk2>
        <a:srgbClr val="000000"/>
      </a:dk2>
      <a:lt2>
        <a:srgbClr val="E7E6E6"/>
      </a:lt2>
      <a:accent1>
        <a:srgbClr val="462C79"/>
      </a:accent1>
      <a:accent2>
        <a:srgbClr val="8364AA"/>
      </a:accent2>
      <a:accent3>
        <a:srgbClr val="C4B3D7"/>
      </a:accent3>
      <a:accent4>
        <a:srgbClr val="D09F2A"/>
      </a:accent4>
      <a:accent5>
        <a:srgbClr val="FBCF22"/>
      </a:accent5>
      <a:accent6>
        <a:srgbClr val="EFECDA"/>
      </a:accent6>
      <a:hlink>
        <a:srgbClr val="8364AA"/>
      </a:hlink>
      <a:folHlink>
        <a:srgbClr val="97979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SU Powerpoint Presenation Template" id="{F2399517-6885-AA46-8B91-A1E83EA93D72}" vid="{9D2A34B0-D528-ED45-B081-4C77BD1EB670}"/>
    </a:ext>
  </a:extLst>
</a:theme>
</file>

<file path=ppt/theme/theme2.xml><?xml version="1.0" encoding="utf-8"?>
<a:theme xmlns:a="http://schemas.openxmlformats.org/drawingml/2006/main" name="White-General">
  <a:themeElements>
    <a:clrScheme name="LSU Color Palette">
      <a:dk1>
        <a:srgbClr val="462C79"/>
      </a:dk1>
      <a:lt1>
        <a:srgbClr val="FBCF22"/>
      </a:lt1>
      <a:dk2>
        <a:srgbClr val="000000"/>
      </a:dk2>
      <a:lt2>
        <a:srgbClr val="E7E6E6"/>
      </a:lt2>
      <a:accent1>
        <a:srgbClr val="462C79"/>
      </a:accent1>
      <a:accent2>
        <a:srgbClr val="8364AA"/>
      </a:accent2>
      <a:accent3>
        <a:srgbClr val="C4B3D7"/>
      </a:accent3>
      <a:accent4>
        <a:srgbClr val="D09F2A"/>
      </a:accent4>
      <a:accent5>
        <a:srgbClr val="FBCF22"/>
      </a:accent5>
      <a:accent6>
        <a:srgbClr val="EFECDA"/>
      </a:accent6>
      <a:hlink>
        <a:srgbClr val="8364AA"/>
      </a:hlink>
      <a:folHlink>
        <a:srgbClr val="97979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SU Powerpoint Presenation Template" id="{F2399517-6885-AA46-8B91-A1E83EA93D72}" vid="{4E3F6864-77C4-CB45-947C-0CB9E46204DA}"/>
    </a:ext>
  </a:extLst>
</a:theme>
</file>

<file path=ppt/theme/theme3.xml><?xml version="1.0" encoding="utf-8"?>
<a:theme xmlns:a="http://schemas.openxmlformats.org/drawingml/2006/main" name="Purple-General">
  <a:themeElements>
    <a:clrScheme name="LSU Color Palette">
      <a:dk1>
        <a:srgbClr val="462C79"/>
      </a:dk1>
      <a:lt1>
        <a:srgbClr val="FBCF22"/>
      </a:lt1>
      <a:dk2>
        <a:srgbClr val="000000"/>
      </a:dk2>
      <a:lt2>
        <a:srgbClr val="E7E6E6"/>
      </a:lt2>
      <a:accent1>
        <a:srgbClr val="462C79"/>
      </a:accent1>
      <a:accent2>
        <a:srgbClr val="8364AA"/>
      </a:accent2>
      <a:accent3>
        <a:srgbClr val="C4B3D7"/>
      </a:accent3>
      <a:accent4>
        <a:srgbClr val="D09F2A"/>
      </a:accent4>
      <a:accent5>
        <a:srgbClr val="FBCF22"/>
      </a:accent5>
      <a:accent6>
        <a:srgbClr val="EFECDA"/>
      </a:accent6>
      <a:hlink>
        <a:srgbClr val="8364AA"/>
      </a:hlink>
      <a:folHlink>
        <a:srgbClr val="97979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SU Powerpoint Presenation Template" id="{F2399517-6885-AA46-8B91-A1E83EA93D72}" vid="{C3CCBB5D-930D-FB46-900F-D114F8D8551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Cover</Template>
  <TotalTime>10264</TotalTime>
  <Words>75</Words>
  <Application>Microsoft Macintosh PowerPoint</Application>
  <PresentationFormat>Widescreen</PresentationFormat>
  <Paragraphs>24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Helvetica</vt:lpstr>
      <vt:lpstr>Proxima Nova Bl</vt:lpstr>
      <vt:lpstr>Cover</vt:lpstr>
      <vt:lpstr>White-General</vt:lpstr>
      <vt:lpstr>Purple-General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Rabalais</dc:creator>
  <cp:lastModifiedBy>Deborah Layzell</cp:lastModifiedBy>
  <cp:revision>386</cp:revision>
  <cp:lastPrinted>2021-01-14T15:35:26Z</cp:lastPrinted>
  <dcterms:created xsi:type="dcterms:W3CDTF">2020-05-18T18:09:26Z</dcterms:created>
  <dcterms:modified xsi:type="dcterms:W3CDTF">2021-07-30T18:51:37Z</dcterms:modified>
</cp:coreProperties>
</file>