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90" r:id="rId2"/>
    <p:sldMasterId id="2147483662" r:id="rId3"/>
    <p:sldMasterId id="2147483784" r:id="rId4"/>
  </p:sldMasterIdLst>
  <p:notesMasterIdLst>
    <p:notesMasterId r:id="rId10"/>
  </p:notesMasterIdLst>
  <p:sldIdLst>
    <p:sldId id="344" r:id="rId5"/>
    <p:sldId id="340" r:id="rId6"/>
    <p:sldId id="1199" r:id="rId7"/>
    <p:sldId id="345" r:id="rId8"/>
    <p:sldId id="27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2C79"/>
    <a:srgbClr val="D3D6D7"/>
    <a:srgbClr val="E1DAEC"/>
    <a:srgbClr val="ECE7F3"/>
    <a:srgbClr val="F3E9C2"/>
    <a:srgbClr val="F4EAC7"/>
    <a:srgbClr val="F2E6BB"/>
    <a:srgbClr val="753B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66" autoAdjust="0"/>
    <p:restoredTop sz="86395" autoAdjust="0"/>
  </p:normalViewPr>
  <p:slideViewPr>
    <p:cSldViewPr snapToGrid="0">
      <p:cViewPr varScale="1">
        <p:scale>
          <a:sx n="69" d="100"/>
          <a:sy n="69" d="100"/>
        </p:scale>
        <p:origin x="538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54CCFC-8B99-421E-B37C-E7133232E712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E5BF0-6413-4648-ACBB-65D7CA1FA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83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CAS Services Video (long version)</a:t>
            </a:r>
          </a:p>
          <a:p>
            <a:r>
              <a:rPr lang="en-US" dirty="0"/>
              <a:t>https://www.youtube.com/watch?v=iIyspE9-OIQ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E5BF0-6413-4648-ACBB-65D7CA1FA80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115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E5BF0-6413-4648-ACBB-65D7CA1FA80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736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63EA44-60D9-46A4-9A14-BCCBC3AB4C2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509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solidFill>
          <a:srgbClr val="462C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95E427F-5585-475D-8333-76BBB9383D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42" t="15577" r="22498" b="53153"/>
          <a:stretch/>
        </p:blipFill>
        <p:spPr>
          <a:xfrm>
            <a:off x="-11146" y="0"/>
            <a:ext cx="12203146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1FCBAE-BF3B-4BA8-B3FA-7F334ED428D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47130" y="1752600"/>
            <a:ext cx="709774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59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2ECB9-8435-41D5-AA62-BC826671E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7E1B1A-2534-48C3-8875-BC4E664064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9BCE7C-5D80-487F-8FBA-3F86E5F770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2544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4CFAA-C28E-4AB6-816C-2D7A68310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BEACE9-3EF8-4AC5-8F44-5640020F44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894200-F04D-4452-A780-F5ADD6A474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EA7EAC-EA9D-432B-BD33-8CEE9D718C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F6BBAD-23CF-494C-AF3E-0605419DE5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3622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E129B-D7E1-4439-9AEE-E4294D0C2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668730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89348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3FE7F-CB3C-4D00-9F6F-D0D5D1361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BE36D7-AF15-466D-BCBD-CF135D32B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tx2"/>
                </a:solidFill>
              </a:defRPr>
            </a:lvl1pPr>
            <a:lvl2pPr>
              <a:defRPr sz="28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0724E-D9F4-4605-917A-1609AFC572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36651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2699A-E272-41AA-8629-7B4930B6C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C45FE9-7B86-439A-ABBB-EE0342F549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FF126A-32D1-4920-BC72-C7B01F0FAA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36940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A9076-3565-4AF5-AF61-748873521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5116AB-5E20-4932-85EB-D5BD951E79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00545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111C22-E191-4E65-AE36-488CD0DCD9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674657-BDDA-4BF7-A33B-8D8231F7E4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47854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solidFill>
          <a:srgbClr val="462C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95E427F-5585-475D-8333-76BBB9383D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42" t="15577" r="22498" b="53153"/>
          <a:stretch/>
        </p:blipFill>
        <p:spPr>
          <a:xfrm>
            <a:off x="-11146" y="0"/>
            <a:ext cx="12203146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1FCBAE-BF3B-4BA8-B3FA-7F334ED428D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47130" y="1752600"/>
            <a:ext cx="709774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3574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">
    <p:bg>
      <p:bgPr>
        <a:solidFill>
          <a:srgbClr val="462C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95E427F-5585-475D-8333-76BBB9383D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42" t="15577" r="22498" b="53153"/>
          <a:stretch/>
        </p:blipFill>
        <p:spPr>
          <a:xfrm>
            <a:off x="-11146" y="0"/>
            <a:ext cx="12203146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1FCBAE-BF3B-4BA8-B3FA-7F334ED428D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41557" y="561975"/>
            <a:ext cx="7097740" cy="33528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BA1784-A9AC-455A-92E9-25E36C0F74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89877" y="4381500"/>
            <a:ext cx="8801100" cy="1914525"/>
          </a:xfrm>
        </p:spPr>
        <p:txBody>
          <a:bodyPr/>
          <a:lstStyle>
            <a:lvl1pPr marL="0" indent="0" algn="ctr">
              <a:lnSpc>
                <a:spcPct val="150000"/>
              </a:lnSpc>
              <a:buNone/>
              <a:defRPr>
                <a:solidFill>
                  <a:schemeClr val="bg2"/>
                </a:solidFill>
                <a:latin typeface="+mj-lt"/>
              </a:defRPr>
            </a:lvl1pPr>
            <a:lvl2pPr marL="457200" indent="0" algn="ctr">
              <a:lnSpc>
                <a:spcPct val="150000"/>
              </a:lnSpc>
              <a:buNone/>
              <a:defRPr>
                <a:solidFill>
                  <a:schemeClr val="bg2"/>
                </a:solidFill>
                <a:latin typeface="+mj-lt"/>
              </a:defRPr>
            </a:lvl2pPr>
            <a:lvl3pPr marL="914400" indent="0" algn="ctr">
              <a:lnSpc>
                <a:spcPct val="150000"/>
              </a:lnSpc>
              <a:buNone/>
              <a:defRPr>
                <a:solidFill>
                  <a:schemeClr val="bg2"/>
                </a:solidFill>
                <a:latin typeface="+mj-lt"/>
              </a:defRPr>
            </a:lvl3pPr>
            <a:lvl4pPr marL="1371600" indent="0" algn="ctr">
              <a:lnSpc>
                <a:spcPct val="150000"/>
              </a:lnSpc>
              <a:buNone/>
              <a:defRPr>
                <a:solidFill>
                  <a:schemeClr val="bg2"/>
                </a:solidFill>
                <a:latin typeface="+mj-lt"/>
              </a:defRPr>
            </a:lvl4pPr>
            <a:lvl5pPr marL="1828800" indent="0" algn="ctr">
              <a:lnSpc>
                <a:spcPct val="150000"/>
              </a:lnSpc>
              <a:buNone/>
              <a:defRPr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8948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">
    <p:bg>
      <p:bgPr>
        <a:solidFill>
          <a:srgbClr val="462C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95E427F-5585-475D-8333-76BBB9383D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42" t="15577" r="22498" b="53153"/>
          <a:stretch/>
        </p:blipFill>
        <p:spPr>
          <a:xfrm>
            <a:off x="-11146" y="0"/>
            <a:ext cx="12203146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1FCBAE-BF3B-4BA8-B3FA-7F334ED428D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41557" y="561975"/>
            <a:ext cx="7097740" cy="33528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BA1784-A9AC-455A-92E9-25E36C0F74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89877" y="4381500"/>
            <a:ext cx="8801100" cy="1914525"/>
          </a:xfrm>
        </p:spPr>
        <p:txBody>
          <a:bodyPr/>
          <a:lstStyle>
            <a:lvl1pPr marL="0" indent="0" algn="ctr">
              <a:lnSpc>
                <a:spcPct val="150000"/>
              </a:lnSpc>
              <a:buNone/>
              <a:defRPr>
                <a:solidFill>
                  <a:schemeClr val="bg2"/>
                </a:solidFill>
                <a:latin typeface="+mj-lt"/>
              </a:defRPr>
            </a:lvl1pPr>
            <a:lvl2pPr marL="457200" indent="0" algn="ctr">
              <a:lnSpc>
                <a:spcPct val="150000"/>
              </a:lnSpc>
              <a:buNone/>
              <a:defRPr>
                <a:solidFill>
                  <a:schemeClr val="bg2"/>
                </a:solidFill>
                <a:latin typeface="+mj-lt"/>
              </a:defRPr>
            </a:lvl2pPr>
            <a:lvl3pPr marL="914400" indent="0" algn="ctr">
              <a:lnSpc>
                <a:spcPct val="150000"/>
              </a:lnSpc>
              <a:buNone/>
              <a:defRPr>
                <a:solidFill>
                  <a:schemeClr val="bg2"/>
                </a:solidFill>
                <a:latin typeface="+mj-lt"/>
              </a:defRPr>
            </a:lvl3pPr>
            <a:lvl4pPr marL="1371600" indent="0" algn="ctr">
              <a:lnSpc>
                <a:spcPct val="150000"/>
              </a:lnSpc>
              <a:buNone/>
              <a:defRPr>
                <a:solidFill>
                  <a:schemeClr val="bg2"/>
                </a:solidFill>
                <a:latin typeface="+mj-lt"/>
              </a:defRPr>
            </a:lvl4pPr>
            <a:lvl5pPr marL="1828800" indent="0" algn="ctr">
              <a:lnSpc>
                <a:spcPct val="150000"/>
              </a:lnSpc>
              <a:buNone/>
              <a:defRPr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05094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ustom Layout">
    <p:bg>
      <p:bgPr>
        <a:solidFill>
          <a:srgbClr val="462C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95E427F-5585-475D-8333-76BBB9383D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42" t="15577" r="22498" b="53153"/>
          <a:stretch/>
        </p:blipFill>
        <p:spPr>
          <a:xfrm>
            <a:off x="-11146" y="0"/>
            <a:ext cx="122031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4229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AE247-368C-4CB3-9BCA-F0898E2F56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93E4C7-65CB-4B03-85EA-3793B2DBF2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197113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S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con&#10;&#10;Description automatically generated">
            <a:extLst>
              <a:ext uri="{FF2B5EF4-FFF2-40B4-BE49-F238E27FC236}">
                <a16:creationId xmlns:a16="http://schemas.microsoft.com/office/drawing/2014/main" id="{0B15D65E-F933-4B6A-9E34-BEB3645466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6"/>
          <a:stretch/>
        </p:blipFill>
        <p:spPr>
          <a:xfrm>
            <a:off x="1266461" y="550571"/>
            <a:ext cx="3810506" cy="1576591"/>
          </a:xfrm>
          <a:prstGeom prst="rect">
            <a:avLst/>
          </a:prstGeom>
        </p:spPr>
      </p:pic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7B4AAEC1-EFCE-432D-A99B-1AD6F9E866A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92974" y="4975959"/>
            <a:ext cx="3803345" cy="96985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85FE43B-0CE3-4FD7-B6FF-200F142B9A5E}"/>
              </a:ext>
            </a:extLst>
          </p:cNvPr>
          <p:cNvSpPr txBox="1"/>
          <p:nvPr userDrawn="1"/>
        </p:nvSpPr>
        <p:spPr>
          <a:xfrm>
            <a:off x="1834577" y="5945813"/>
            <a:ext cx="26408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+mj-lt"/>
              </a:rPr>
              <a:t>www.lsu.edu/cas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8E68C6-BFD7-436E-97A7-A36FE9AE1486}"/>
              </a:ext>
            </a:extLst>
          </p:cNvPr>
          <p:cNvSpPr txBox="1"/>
          <p:nvPr userDrawn="1"/>
        </p:nvSpPr>
        <p:spPr>
          <a:xfrm>
            <a:off x="869003" y="2806084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+mj-lt"/>
              </a:rPr>
              <a:t>2X NCLCA National </a:t>
            </a:r>
          </a:p>
          <a:p>
            <a:pPr algn="ctr"/>
            <a:r>
              <a:rPr lang="en-US" sz="2000" b="1" dirty="0">
                <a:solidFill>
                  <a:schemeClr val="tx2"/>
                </a:solidFill>
                <a:latin typeface="+mj-lt"/>
              </a:rPr>
              <a:t>Center of Excellence </a:t>
            </a:r>
          </a:p>
        </p:txBody>
      </p:sp>
      <p:pic>
        <p:nvPicPr>
          <p:cNvPr id="7" name="Picture 6" descr="A picture containing arch&#10;&#10;Description automatically generated">
            <a:extLst>
              <a:ext uri="{FF2B5EF4-FFF2-40B4-BE49-F238E27FC236}">
                <a16:creationId xmlns:a16="http://schemas.microsoft.com/office/drawing/2014/main" id="{FC1DAC50-6AE1-4293-A71E-7D1B4C3DD7B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68" y="1837740"/>
            <a:ext cx="4668470" cy="1141071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72C8CBA-B419-4F5F-BE9C-9916D4420696}"/>
              </a:ext>
            </a:extLst>
          </p:cNvPr>
          <p:cNvSpPr/>
          <p:nvPr userDrawn="1"/>
        </p:nvSpPr>
        <p:spPr>
          <a:xfrm>
            <a:off x="819008" y="-781050"/>
            <a:ext cx="4751279" cy="4677976"/>
          </a:xfrm>
          <a:prstGeom prst="roundRect">
            <a:avLst/>
          </a:prstGeom>
          <a:noFill/>
          <a:ln w="3175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Top Corners Rounded 8">
            <a:extLst>
              <a:ext uri="{FF2B5EF4-FFF2-40B4-BE49-F238E27FC236}">
                <a16:creationId xmlns:a16="http://schemas.microsoft.com/office/drawing/2014/main" id="{ECE49BD9-6781-4590-98E8-193702FD32FA}"/>
              </a:ext>
            </a:extLst>
          </p:cNvPr>
          <p:cNvSpPr/>
          <p:nvPr userDrawn="1"/>
        </p:nvSpPr>
        <p:spPr>
          <a:xfrm>
            <a:off x="819008" y="4575848"/>
            <a:ext cx="4751279" cy="4677976"/>
          </a:xfrm>
          <a:prstGeom prst="round2SameRect">
            <a:avLst/>
          </a:prstGeom>
          <a:noFill/>
          <a:ln w="3175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F38CCFC-052D-4EE6-A82E-346F7F3B5C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19850" y="550571"/>
            <a:ext cx="5200650" cy="58565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383496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2E453-EE4E-4C0C-867D-CD6AE382F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C275B2-345D-4F44-9F75-C28CD96FC6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08677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2E453-EE4E-4C0C-867D-CD6AE382F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C275B2-345D-4F44-9F75-C28CD96FC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551047"/>
          </a:xfr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54129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Fad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BD2E55D-17CC-4737-B386-7BCE876E38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229225" y="0"/>
            <a:ext cx="6962775" cy="6858000"/>
          </a:xfrm>
          <a:solidFill>
            <a:schemeClr val="bg2"/>
          </a:solidFill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Insert picture Here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7E500C-97AA-4C5C-B120-D736DDF7271E}"/>
              </a:ext>
            </a:extLst>
          </p:cNvPr>
          <p:cNvSpPr/>
          <p:nvPr userDrawn="1"/>
        </p:nvSpPr>
        <p:spPr>
          <a:xfrm>
            <a:off x="5095875" y="0"/>
            <a:ext cx="4143374" cy="6858000"/>
          </a:xfrm>
          <a:prstGeom prst="rect">
            <a:avLst/>
          </a:prstGeom>
          <a:gradFill flip="none" rotWithShape="1">
            <a:gsLst>
              <a:gs pos="45000">
                <a:srgbClr val="F3F0F9">
                  <a:alpha val="84000"/>
                </a:srgbClr>
              </a:gs>
              <a:gs pos="0">
                <a:schemeClr val="accent3">
                  <a:lumMod val="20000"/>
                  <a:lumOff val="80000"/>
                </a:schemeClr>
              </a:gs>
              <a:gs pos="16000">
                <a:schemeClr val="accent3">
                  <a:lumMod val="20000"/>
                  <a:lumOff val="80000"/>
                  <a:alpha val="96000"/>
                </a:schemeClr>
              </a:gs>
              <a:gs pos="29000">
                <a:srgbClr val="F3F0F9">
                  <a:alpha val="92000"/>
                </a:srgbClr>
              </a:gs>
              <a:gs pos="99115">
                <a:srgbClr val="F3F0F9">
                  <a:alpha val="0"/>
                </a:srgbClr>
              </a:gs>
              <a:gs pos="87000">
                <a:srgbClr val="F3F0F9">
                  <a:alpha val="25000"/>
                </a:srgbClr>
              </a:gs>
              <a:gs pos="76000">
                <a:srgbClr val="F3F0F9">
                  <a:alpha val="50000"/>
                </a:srgbClr>
              </a:gs>
              <a:gs pos="65000">
                <a:schemeClr val="accent3">
                  <a:lumMod val="20000"/>
                  <a:lumOff val="80000"/>
                  <a:alpha val="65000"/>
                </a:schemeClr>
              </a:gs>
              <a:gs pos="54000">
                <a:schemeClr val="accent3">
                  <a:lumMod val="20000"/>
                  <a:lumOff val="80000"/>
                  <a:alpha val="76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3E213F-7A70-4E47-9FCB-026A757819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69"/>
          <a:stretch/>
        </p:blipFill>
        <p:spPr>
          <a:xfrm>
            <a:off x="0" y="6176962"/>
            <a:ext cx="12192000" cy="6810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653DD7-F6EC-4911-81FD-1D7001CFC9F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28276" y="6438423"/>
            <a:ext cx="3427888" cy="2252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82E453-EE4E-4C0C-867D-CD6AE382F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24475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C275B2-345D-4F44-9F75-C28CD96FC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24475" cy="43513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52548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A5025-D01B-40E3-B4F2-26ACE33A6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 anchor="b"/>
          <a:lstStyle>
            <a:lvl1pPr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9E9826-7FB8-4EB3-A137-D269C3BB31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noFill/>
        </p:spPr>
        <p:txBody>
          <a:bodyPr/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96480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2ECB9-8435-41D5-AA62-BC826671E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7E1B1A-2534-48C3-8875-BC4E664064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9BCE7C-5D80-487F-8FBA-3F86E5F770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56913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4CFAA-C28E-4AB6-816C-2D7A68310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BEACE9-3EF8-4AC5-8F44-5640020F44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894200-F04D-4452-A780-F5ADD6A474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EA7EAC-EA9D-432B-BD33-8CEE9D718C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F6BBAD-23CF-494C-AF3E-0605419DE5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39973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E129B-D7E1-4439-9AEE-E4294D0C2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6066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ustom Layout">
    <p:bg>
      <p:bgPr>
        <a:solidFill>
          <a:srgbClr val="462C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95E427F-5585-475D-8333-76BBB9383D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42" t="15577" r="22498" b="53153"/>
          <a:stretch/>
        </p:blipFill>
        <p:spPr>
          <a:xfrm>
            <a:off x="-11146" y="0"/>
            <a:ext cx="122031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7371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40727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3FE7F-CB3C-4D00-9F6F-D0D5D1361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BE36D7-AF15-466D-BCBD-CF135D32B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tx2"/>
                </a:solidFill>
              </a:defRPr>
            </a:lvl1pPr>
            <a:lvl2pPr>
              <a:defRPr sz="28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0724E-D9F4-4605-917A-1609AFC572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97592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2699A-E272-41AA-8629-7B4930B6C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C45FE9-7B86-439A-ABBB-EE0342F549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FF126A-32D1-4920-BC72-C7B01F0FAA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31831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A9076-3565-4AF5-AF61-748873521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5116AB-5E20-4932-85EB-D5BD951E79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2868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111C22-E191-4E65-AE36-488CD0DCD9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674657-BDDA-4BF7-A33B-8D8231F7E4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89895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6"/>
          <p:cNvSpPr>
            <a:spLocks noGrp="1"/>
          </p:cNvSpPr>
          <p:nvPr>
            <p:ph type="body" sz="quarter" idx="15" hasCustomPrompt="1"/>
          </p:nvPr>
        </p:nvSpPr>
        <p:spPr>
          <a:xfrm>
            <a:off x="290079" y="2333410"/>
            <a:ext cx="11611845" cy="3347635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lnSpc>
                <a:spcPct val="150000"/>
              </a:lnSpc>
              <a:buNone/>
              <a:defRPr lang="en-US" sz="3000" b="0" i="0" spc="0" smtClean="0">
                <a:ln>
                  <a:noFill/>
                </a:ln>
                <a:effectLst/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in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. Sed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et. </a:t>
            </a:r>
          </a:p>
        </p:txBody>
      </p:sp>
      <p:sp>
        <p:nvSpPr>
          <p:cNvPr id="8" name="Text Placeholder 26">
            <a:extLst>
              <a:ext uri="{FF2B5EF4-FFF2-40B4-BE49-F238E27FC236}">
                <a16:creationId xmlns:a16="http://schemas.microsoft.com/office/drawing/2014/main" id="{21AD00CA-97AF-9E48-8420-3D3BDE720C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0076" y="1079984"/>
            <a:ext cx="11611845" cy="610516"/>
          </a:xfrm>
          <a:prstGeom prst="rect">
            <a:avLst/>
          </a:prstGeom>
          <a:noFill/>
        </p:spPr>
        <p:txBody>
          <a:bodyPr anchor="ctr"/>
          <a:lstStyle>
            <a:lvl1pPr marL="0" indent="0" algn="l">
              <a:lnSpc>
                <a:spcPct val="150000"/>
              </a:lnSpc>
              <a:buNone/>
              <a:defRPr lang="en-US" sz="3600" b="0" i="0" spc="0" smtClean="0">
                <a:ln>
                  <a:noFill/>
                </a:ln>
                <a:effectLst/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CONTENT HEADLINE</a:t>
            </a:r>
          </a:p>
        </p:txBody>
      </p:sp>
    </p:spTree>
    <p:extLst>
      <p:ext uri="{BB962C8B-B14F-4D97-AF65-F5344CB8AC3E}">
        <p14:creationId xmlns:p14="http://schemas.microsoft.com/office/powerpoint/2010/main" val="2646696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AE247-368C-4CB3-9BCA-F0898E2F56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93E4C7-65CB-4B03-85EA-3793B2DBF2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06138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S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con&#10;&#10;Description automatically generated">
            <a:extLst>
              <a:ext uri="{FF2B5EF4-FFF2-40B4-BE49-F238E27FC236}">
                <a16:creationId xmlns:a16="http://schemas.microsoft.com/office/drawing/2014/main" id="{0B15D65E-F933-4B6A-9E34-BEB3645466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6"/>
          <a:stretch/>
        </p:blipFill>
        <p:spPr>
          <a:xfrm>
            <a:off x="1266461" y="550571"/>
            <a:ext cx="3810506" cy="1576591"/>
          </a:xfrm>
          <a:prstGeom prst="rect">
            <a:avLst/>
          </a:prstGeom>
        </p:spPr>
      </p:pic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7B4AAEC1-EFCE-432D-A99B-1AD6F9E866A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92974" y="4975959"/>
            <a:ext cx="3803345" cy="96985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85FE43B-0CE3-4FD7-B6FF-200F142B9A5E}"/>
              </a:ext>
            </a:extLst>
          </p:cNvPr>
          <p:cNvSpPr txBox="1"/>
          <p:nvPr userDrawn="1"/>
        </p:nvSpPr>
        <p:spPr>
          <a:xfrm>
            <a:off x="1834577" y="5945813"/>
            <a:ext cx="26408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+mj-lt"/>
              </a:rPr>
              <a:t>www.lsu.edu/cas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8E68C6-BFD7-436E-97A7-A36FE9AE1486}"/>
              </a:ext>
            </a:extLst>
          </p:cNvPr>
          <p:cNvSpPr txBox="1"/>
          <p:nvPr userDrawn="1"/>
        </p:nvSpPr>
        <p:spPr>
          <a:xfrm>
            <a:off x="869003" y="2806084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+mj-lt"/>
              </a:rPr>
              <a:t>2X NCLCA National </a:t>
            </a:r>
          </a:p>
          <a:p>
            <a:pPr algn="ctr"/>
            <a:r>
              <a:rPr lang="en-US" sz="2000" b="1" dirty="0">
                <a:solidFill>
                  <a:schemeClr val="tx2"/>
                </a:solidFill>
                <a:latin typeface="+mj-lt"/>
              </a:rPr>
              <a:t>Center of Excellence </a:t>
            </a:r>
          </a:p>
        </p:txBody>
      </p:sp>
      <p:pic>
        <p:nvPicPr>
          <p:cNvPr id="7" name="Picture 6" descr="A picture containing arch&#10;&#10;Description automatically generated">
            <a:extLst>
              <a:ext uri="{FF2B5EF4-FFF2-40B4-BE49-F238E27FC236}">
                <a16:creationId xmlns:a16="http://schemas.microsoft.com/office/drawing/2014/main" id="{FC1DAC50-6AE1-4293-A71E-7D1B4C3DD7B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68" y="1837740"/>
            <a:ext cx="4668470" cy="1141071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72C8CBA-B419-4F5F-BE9C-9916D4420696}"/>
              </a:ext>
            </a:extLst>
          </p:cNvPr>
          <p:cNvSpPr/>
          <p:nvPr userDrawn="1"/>
        </p:nvSpPr>
        <p:spPr>
          <a:xfrm>
            <a:off x="819008" y="-781050"/>
            <a:ext cx="4751279" cy="4677976"/>
          </a:xfrm>
          <a:prstGeom prst="roundRect">
            <a:avLst/>
          </a:prstGeom>
          <a:noFill/>
          <a:ln w="3175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Top Corners Rounded 8">
            <a:extLst>
              <a:ext uri="{FF2B5EF4-FFF2-40B4-BE49-F238E27FC236}">
                <a16:creationId xmlns:a16="http://schemas.microsoft.com/office/drawing/2014/main" id="{ECE49BD9-6781-4590-98E8-193702FD32FA}"/>
              </a:ext>
            </a:extLst>
          </p:cNvPr>
          <p:cNvSpPr/>
          <p:nvPr userDrawn="1"/>
        </p:nvSpPr>
        <p:spPr>
          <a:xfrm>
            <a:off x="819008" y="4575848"/>
            <a:ext cx="4751279" cy="4677976"/>
          </a:xfrm>
          <a:prstGeom prst="round2SameRect">
            <a:avLst/>
          </a:prstGeom>
          <a:noFill/>
          <a:ln w="3175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F38CCFC-052D-4EE6-A82E-346F7F3B5C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19850" y="550571"/>
            <a:ext cx="5200650" cy="58565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8415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2E453-EE4E-4C0C-867D-CD6AE382F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C275B2-345D-4F44-9F75-C28CD96FC6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1991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2E453-EE4E-4C0C-867D-CD6AE382F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C275B2-345D-4F44-9F75-C28CD96FC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551047"/>
          </a:xfr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2059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Fad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BD2E55D-17CC-4737-B386-7BCE876E38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229225" y="0"/>
            <a:ext cx="6962775" cy="6858000"/>
          </a:xfrm>
          <a:solidFill>
            <a:schemeClr val="bg2"/>
          </a:solidFill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Insert picture Here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7E500C-97AA-4C5C-B120-D736DDF7271E}"/>
              </a:ext>
            </a:extLst>
          </p:cNvPr>
          <p:cNvSpPr/>
          <p:nvPr userDrawn="1"/>
        </p:nvSpPr>
        <p:spPr>
          <a:xfrm>
            <a:off x="5095875" y="0"/>
            <a:ext cx="4143374" cy="6858000"/>
          </a:xfrm>
          <a:prstGeom prst="rect">
            <a:avLst/>
          </a:prstGeom>
          <a:gradFill flip="none" rotWithShape="1">
            <a:gsLst>
              <a:gs pos="45000">
                <a:srgbClr val="F3F0F9">
                  <a:alpha val="84000"/>
                </a:srgbClr>
              </a:gs>
              <a:gs pos="0">
                <a:schemeClr val="accent3">
                  <a:lumMod val="20000"/>
                  <a:lumOff val="80000"/>
                </a:schemeClr>
              </a:gs>
              <a:gs pos="16000">
                <a:schemeClr val="accent3">
                  <a:lumMod val="20000"/>
                  <a:lumOff val="80000"/>
                  <a:alpha val="96000"/>
                </a:schemeClr>
              </a:gs>
              <a:gs pos="29000">
                <a:srgbClr val="F3F0F9">
                  <a:alpha val="92000"/>
                </a:srgbClr>
              </a:gs>
              <a:gs pos="99115">
                <a:srgbClr val="F3F0F9">
                  <a:alpha val="0"/>
                </a:srgbClr>
              </a:gs>
              <a:gs pos="87000">
                <a:srgbClr val="F3F0F9">
                  <a:alpha val="25000"/>
                </a:srgbClr>
              </a:gs>
              <a:gs pos="76000">
                <a:srgbClr val="F3F0F9">
                  <a:alpha val="50000"/>
                </a:srgbClr>
              </a:gs>
              <a:gs pos="65000">
                <a:schemeClr val="accent3">
                  <a:lumMod val="20000"/>
                  <a:lumOff val="80000"/>
                  <a:alpha val="65000"/>
                </a:schemeClr>
              </a:gs>
              <a:gs pos="54000">
                <a:schemeClr val="accent3">
                  <a:lumMod val="20000"/>
                  <a:lumOff val="80000"/>
                  <a:alpha val="76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3E213F-7A70-4E47-9FCB-026A757819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69"/>
          <a:stretch/>
        </p:blipFill>
        <p:spPr>
          <a:xfrm>
            <a:off x="0" y="6176962"/>
            <a:ext cx="12192000" cy="6810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653DD7-F6EC-4911-81FD-1D7001CFC9F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28276" y="6438423"/>
            <a:ext cx="3427888" cy="2252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82E453-EE4E-4C0C-867D-CD6AE382F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24475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C275B2-345D-4F44-9F75-C28CD96FC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24475" cy="43513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604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A5025-D01B-40E3-B4F2-26ACE33A6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 anchor="b"/>
          <a:lstStyle>
            <a:lvl1pPr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9E9826-7FB8-4EB3-A137-D269C3BB31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noFill/>
        </p:spPr>
        <p:txBody>
          <a:bodyPr/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1681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71A83F9-6C48-4336-90D1-97AEFA61D9DD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B064C7-8374-47CA-9C74-BF42BCECB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9B15D8-FA53-4BCC-91C1-7AEE2BFE19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BC7EF48-63FC-4DAB-890F-4833EB202758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8428276" y="6438423"/>
            <a:ext cx="3427888" cy="22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387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3" r:id="rId2"/>
    <p:sldLayoutId id="2147483788" r:id="rId3"/>
    <p:sldLayoutId id="2147483649" r:id="rId4"/>
    <p:sldLayoutId id="2147483661" r:id="rId5"/>
    <p:sldLayoutId id="2147483650" r:id="rId6"/>
    <p:sldLayoutId id="2147483789" r:id="rId7"/>
    <p:sldLayoutId id="2147483787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2"/>
          </a:solidFill>
          <a:latin typeface="Proxima Nova Rg" panose="0200050603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2"/>
          </a:solidFill>
          <a:latin typeface="Proxima Nova Rg" panose="0200050603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Proxima Nova Rg" panose="0200050603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Proxima Nova Rg" panose="0200050603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Proxima Nova Rg" panose="0200050603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71A83F9-6C48-4336-90D1-97AEFA61D9DD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B064C7-8374-47CA-9C74-BF42BCECB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9B15D8-FA53-4BCC-91C1-7AEE2BFE19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BC7EF48-63FC-4DAB-890F-4833EB202758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8428276" y="6438423"/>
            <a:ext cx="3427888" cy="22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680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  <p:sldLayoutId id="2147483804" r:id="rId14"/>
    <p:sldLayoutId id="2147483805" r:id="rId15"/>
    <p:sldLayoutId id="2147483806" r:id="rId16"/>
    <p:sldLayoutId id="214748380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2"/>
          </a:solidFill>
          <a:latin typeface="Proxima Nova Rg" panose="0200050603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2"/>
          </a:solidFill>
          <a:latin typeface="Proxima Nova Rg" panose="0200050603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Proxima Nova Rg" panose="0200050603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Proxima Nova Rg" panose="0200050603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Proxima Nova Rg" panose="0200050603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71A83F9-6C48-4336-90D1-97AEFA61D9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B064C7-8374-47CA-9C74-BF42BCECB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9B15D8-FA53-4BCC-91C1-7AEE2BFE19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BC7EF48-63FC-4DAB-890F-4833EB20275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28276" y="6438423"/>
            <a:ext cx="3427888" cy="22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022352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5688" y="6449954"/>
            <a:ext cx="623621" cy="228661"/>
          </a:xfrm>
          <a:prstGeom prst="rect">
            <a:avLst/>
          </a:prstGeom>
        </p:spPr>
      </p:pic>
      <p:pic>
        <p:nvPicPr>
          <p:cNvPr id="6" name="Picture 5" descr="A picture containing object, indoor, clock, computer&#10;&#10;Description automatically generated">
            <a:extLst>
              <a:ext uri="{FF2B5EF4-FFF2-40B4-BE49-F238E27FC236}">
                <a16:creationId xmlns:a16="http://schemas.microsoft.com/office/drawing/2014/main" id="{32CA59F9-6C34-BD44-90BF-01AC4391992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53219" y="311978"/>
            <a:ext cx="3717680" cy="493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085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iIyspE9-OIQ?feature=oembed" TargetMode="Externa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BCD4F64B-7D4C-1B11-B2DE-F352A2E08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887" y="1261671"/>
            <a:ext cx="11658222" cy="10016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LSU Center for Academic Success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50C9CE-E6A4-F4BD-9B1F-48F246613CBB}"/>
              </a:ext>
            </a:extLst>
          </p:cNvPr>
          <p:cNvSpPr txBox="1"/>
          <p:nvPr/>
        </p:nvSpPr>
        <p:spPr>
          <a:xfrm>
            <a:off x="864438" y="2323921"/>
            <a:ext cx="10463121" cy="7694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>
                    <a:lumMod val="90000"/>
                    <a:lumOff val="10000"/>
                  </a:schemeClr>
                </a:solidFill>
                <a:latin typeface="Proxima Nova" panose="02000506030000020004" pitchFamily="50" charset="0"/>
              </a:rPr>
              <a:t>Empowering Students.  Inspiring Success.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FC02A97-6D64-5DC4-EE79-58BF2EE67D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91394" y="2708641"/>
            <a:ext cx="10664042" cy="2887688"/>
          </a:xfrm>
          <a:prstGeom prst="rect">
            <a:avLst/>
          </a:prstGeom>
        </p:spPr>
      </p:pic>
      <p:pic>
        <p:nvPicPr>
          <p:cNvPr id="11" name="Picture 10" descr="NCLCA Center of Excellence Logo (2019-2023)">
            <a:extLst>
              <a:ext uri="{FF2B5EF4-FFF2-40B4-BE49-F238E27FC236}">
                <a16:creationId xmlns:a16="http://schemas.microsoft.com/office/drawing/2014/main" id="{ACBABAF6-956A-DF32-FE7B-707C3F1482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2834" y="4247127"/>
            <a:ext cx="2466939" cy="180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799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2" descr="LSU Center for Academic Success Service Fall 2021 Video">
            <a:hlinkClick r:id="" action="ppaction://media"/>
            <a:extLst>
              <a:ext uri="{FF2B5EF4-FFF2-40B4-BE49-F238E27FC236}">
                <a16:creationId xmlns:a16="http://schemas.microsoft.com/office/drawing/2014/main" id="{FDC30EEC-43D4-9032-2124-65665017CEC8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43151" y="1252140"/>
            <a:ext cx="7705697" cy="4353719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5D9F1353-1C08-45D7-1C81-5A748A62A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07774"/>
            <a:ext cx="1210961" cy="21006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" dirty="0"/>
              <a:t>CAS Services Video</a:t>
            </a:r>
          </a:p>
        </p:txBody>
      </p:sp>
    </p:spTree>
    <p:extLst>
      <p:ext uri="{BB962C8B-B14F-4D97-AF65-F5344CB8AC3E}">
        <p14:creationId xmlns:p14="http://schemas.microsoft.com/office/powerpoint/2010/main" val="266625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EEDBBC26-9AEB-A24D-9943-90A82EE1C9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73589" y="2078913"/>
            <a:ext cx="4533253" cy="521208"/>
          </a:xfrm>
          <a:prstGeom prst="rect">
            <a:avLst/>
          </a:prstGeom>
          <a:solidFill>
            <a:srgbClr val="C4B3D7"/>
          </a:solidFill>
          <a:ln w="12700" cap="flat" cmpd="sng" algn="ctr">
            <a:solidFill>
              <a:srgbClr val="462C79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BCF2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Notched Right Arrow 49">
            <a:extLst>
              <a:ext uri="{FF2B5EF4-FFF2-40B4-BE49-F238E27FC236}">
                <a16:creationId xmlns:a16="http://schemas.microsoft.com/office/drawing/2014/main" id="{63ACA644-D8F1-794D-9AF0-4545B431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-1013660" y="4797178"/>
            <a:ext cx="9372135" cy="1917256"/>
          </a:xfrm>
          <a:prstGeom prst="notchedRightArrow">
            <a:avLst/>
          </a:prstGeom>
          <a:solidFill>
            <a:srgbClr val="FBCF22">
              <a:lumMod val="60000"/>
              <a:lumOff val="40000"/>
            </a:srgbClr>
          </a:solidFill>
          <a:ln w="12700" cap="flat" cmpd="sng" algn="ctr">
            <a:solidFill>
              <a:srgbClr val="462C79">
                <a:shade val="50000"/>
              </a:srgbClr>
            </a:solidFill>
            <a:prstDash val="solid"/>
            <a:miter lim="800000"/>
          </a:ln>
          <a:effectLst>
            <a:outerShdw blurRad="50800" dist="128270" dir="8100000" algn="tr" rotWithShape="0">
              <a:srgbClr val="462C79">
                <a:alpha val="2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BCF2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D52D21-FDD5-AB4D-B253-6B1AA5667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241" y="242448"/>
            <a:ext cx="11870347" cy="1628194"/>
          </a:xfrm>
          <a:custGeom>
            <a:avLst/>
            <a:gdLst>
              <a:gd name="connsiteX0" fmla="*/ 0 w 10515600"/>
              <a:gd name="connsiteY0" fmla="*/ 1148348 h 1148348"/>
              <a:gd name="connsiteX1" fmla="*/ 3614738 w 10515600"/>
              <a:gd name="connsiteY1" fmla="*/ 1148348 h 1148348"/>
              <a:gd name="connsiteX2" fmla="*/ 3943351 w 10515600"/>
              <a:gd name="connsiteY2" fmla="*/ 1100499 h 1148348"/>
              <a:gd name="connsiteX3" fmla="*/ 3614738 w 10515600"/>
              <a:gd name="connsiteY3" fmla="*/ 1052650 h 1148348"/>
              <a:gd name="connsiteX4" fmla="*/ 2957513 w 10515600"/>
              <a:gd name="connsiteY4" fmla="*/ 1052650 h 1148348"/>
              <a:gd name="connsiteX5" fmla="*/ 2628900 w 10515600"/>
              <a:gd name="connsiteY5" fmla="*/ 1004801 h 1148348"/>
              <a:gd name="connsiteX6" fmla="*/ 2957513 w 10515600"/>
              <a:gd name="connsiteY6" fmla="*/ 956952 h 1148348"/>
              <a:gd name="connsiteX7" fmla="*/ 7558088 w 10515600"/>
              <a:gd name="connsiteY7" fmla="*/ 956953 h 1148348"/>
              <a:gd name="connsiteX8" fmla="*/ 7886701 w 10515600"/>
              <a:gd name="connsiteY8" fmla="*/ 1004802 h 1148348"/>
              <a:gd name="connsiteX9" fmla="*/ 7558088 w 10515600"/>
              <a:gd name="connsiteY9" fmla="*/ 1052651 h 1148348"/>
              <a:gd name="connsiteX10" fmla="*/ 6900863 w 10515600"/>
              <a:gd name="connsiteY10" fmla="*/ 1052650 h 1148348"/>
              <a:gd name="connsiteX11" fmla="*/ 6572250 w 10515600"/>
              <a:gd name="connsiteY11" fmla="*/ 1100499 h 1148348"/>
              <a:gd name="connsiteX12" fmla="*/ 6900863 w 10515600"/>
              <a:gd name="connsiteY12" fmla="*/ 1148348 h 1148348"/>
              <a:gd name="connsiteX13" fmla="*/ 10515600 w 10515600"/>
              <a:gd name="connsiteY13" fmla="*/ 1148348 h 1148348"/>
              <a:gd name="connsiteX14" fmla="*/ 9201150 w 10515600"/>
              <a:gd name="connsiteY14" fmla="*/ 669872 h 1148348"/>
              <a:gd name="connsiteX15" fmla="*/ 10515600 w 10515600"/>
              <a:gd name="connsiteY15" fmla="*/ 191395 h 1148348"/>
              <a:gd name="connsiteX16" fmla="*/ 7886700 w 10515600"/>
              <a:gd name="connsiteY16" fmla="*/ 191395 h 1148348"/>
              <a:gd name="connsiteX17" fmla="*/ 7886700 w 10515600"/>
              <a:gd name="connsiteY17" fmla="*/ 47849 h 1148348"/>
              <a:gd name="connsiteX18" fmla="*/ 7558087 w 10515600"/>
              <a:gd name="connsiteY18" fmla="*/ 0 h 1148348"/>
              <a:gd name="connsiteX19" fmla="*/ 2957513 w 10515600"/>
              <a:gd name="connsiteY19" fmla="*/ 0 h 1148348"/>
              <a:gd name="connsiteX20" fmla="*/ 2628900 w 10515600"/>
              <a:gd name="connsiteY20" fmla="*/ 47849 h 1148348"/>
              <a:gd name="connsiteX21" fmla="*/ 2628900 w 10515600"/>
              <a:gd name="connsiteY21" fmla="*/ 191395 h 1148348"/>
              <a:gd name="connsiteX22" fmla="*/ 0 w 10515600"/>
              <a:gd name="connsiteY22" fmla="*/ 191395 h 1148348"/>
              <a:gd name="connsiteX23" fmla="*/ 1314450 w 10515600"/>
              <a:gd name="connsiteY23" fmla="*/ 669872 h 1148348"/>
              <a:gd name="connsiteX24" fmla="*/ 0 w 10515600"/>
              <a:gd name="connsiteY24" fmla="*/ 1148348 h 1148348"/>
              <a:gd name="connsiteX0" fmla="*/ 3943350 w 10515600"/>
              <a:gd name="connsiteY0" fmla="*/ 1100499 h 1148348"/>
              <a:gd name="connsiteX1" fmla="*/ 3614737 w 10515600"/>
              <a:gd name="connsiteY1" fmla="*/ 1052650 h 1148348"/>
              <a:gd name="connsiteX2" fmla="*/ 2957513 w 10515600"/>
              <a:gd name="connsiteY2" fmla="*/ 1052650 h 1148348"/>
              <a:gd name="connsiteX3" fmla="*/ 2628900 w 10515600"/>
              <a:gd name="connsiteY3" fmla="*/ 1004801 h 1148348"/>
              <a:gd name="connsiteX4" fmla="*/ 2957513 w 10515600"/>
              <a:gd name="connsiteY4" fmla="*/ 956952 h 1148348"/>
              <a:gd name="connsiteX5" fmla="*/ 3943350 w 10515600"/>
              <a:gd name="connsiteY5" fmla="*/ 956953 h 1148348"/>
              <a:gd name="connsiteX6" fmla="*/ 3943350 w 10515600"/>
              <a:gd name="connsiteY6" fmla="*/ 1100499 h 1148348"/>
              <a:gd name="connsiteX7" fmla="*/ 6572250 w 10515600"/>
              <a:gd name="connsiteY7" fmla="*/ 1100499 h 1148348"/>
              <a:gd name="connsiteX8" fmla="*/ 6900863 w 10515600"/>
              <a:gd name="connsiteY8" fmla="*/ 1052650 h 1148348"/>
              <a:gd name="connsiteX9" fmla="*/ 7558088 w 10515600"/>
              <a:gd name="connsiteY9" fmla="*/ 1052650 h 1148348"/>
              <a:gd name="connsiteX10" fmla="*/ 7886701 w 10515600"/>
              <a:gd name="connsiteY10" fmla="*/ 1004801 h 1148348"/>
              <a:gd name="connsiteX11" fmla="*/ 7558088 w 10515600"/>
              <a:gd name="connsiteY11" fmla="*/ 956952 h 1148348"/>
              <a:gd name="connsiteX12" fmla="*/ 6572250 w 10515600"/>
              <a:gd name="connsiteY12" fmla="*/ 956953 h 1148348"/>
              <a:gd name="connsiteX13" fmla="*/ 6572250 w 10515600"/>
              <a:gd name="connsiteY13" fmla="*/ 1100499 h 1148348"/>
              <a:gd name="connsiteX0" fmla="*/ 0 w 10515600"/>
              <a:gd name="connsiteY0" fmla="*/ 1148348 h 1148348"/>
              <a:gd name="connsiteX1" fmla="*/ 1314450 w 10515600"/>
              <a:gd name="connsiteY1" fmla="*/ 669872 h 1148348"/>
              <a:gd name="connsiteX2" fmla="*/ 0 w 10515600"/>
              <a:gd name="connsiteY2" fmla="*/ 191395 h 1148348"/>
              <a:gd name="connsiteX3" fmla="*/ 2628900 w 10515600"/>
              <a:gd name="connsiteY3" fmla="*/ 191395 h 1148348"/>
              <a:gd name="connsiteX4" fmla="*/ 2628900 w 10515600"/>
              <a:gd name="connsiteY4" fmla="*/ 47849 h 1148348"/>
              <a:gd name="connsiteX5" fmla="*/ 2957513 w 10515600"/>
              <a:gd name="connsiteY5" fmla="*/ 0 h 1148348"/>
              <a:gd name="connsiteX6" fmla="*/ 7558088 w 10515600"/>
              <a:gd name="connsiteY6" fmla="*/ 0 h 1148348"/>
              <a:gd name="connsiteX7" fmla="*/ 7886701 w 10515600"/>
              <a:gd name="connsiteY7" fmla="*/ 47849 h 1148348"/>
              <a:gd name="connsiteX8" fmla="*/ 7886700 w 10515600"/>
              <a:gd name="connsiteY8" fmla="*/ 191395 h 1148348"/>
              <a:gd name="connsiteX9" fmla="*/ 7886700 w 10515600"/>
              <a:gd name="connsiteY9" fmla="*/ 191395 h 1148348"/>
              <a:gd name="connsiteX10" fmla="*/ 10515600 w 10515600"/>
              <a:gd name="connsiteY10" fmla="*/ 191395 h 1148348"/>
              <a:gd name="connsiteX11" fmla="*/ 9201150 w 10515600"/>
              <a:gd name="connsiteY11" fmla="*/ 669872 h 1148348"/>
              <a:gd name="connsiteX12" fmla="*/ 10515600 w 10515600"/>
              <a:gd name="connsiteY12" fmla="*/ 1148348 h 1148348"/>
              <a:gd name="connsiteX13" fmla="*/ 6900863 w 10515600"/>
              <a:gd name="connsiteY13" fmla="*/ 1148348 h 1148348"/>
              <a:gd name="connsiteX14" fmla="*/ 6572250 w 10515600"/>
              <a:gd name="connsiteY14" fmla="*/ 1100499 h 1148348"/>
              <a:gd name="connsiteX15" fmla="*/ 6900863 w 10515600"/>
              <a:gd name="connsiteY15" fmla="*/ 1052650 h 1148348"/>
              <a:gd name="connsiteX16" fmla="*/ 7558088 w 10515600"/>
              <a:gd name="connsiteY16" fmla="*/ 1052650 h 1148348"/>
              <a:gd name="connsiteX17" fmla="*/ 7886701 w 10515600"/>
              <a:gd name="connsiteY17" fmla="*/ 1004801 h 1148348"/>
              <a:gd name="connsiteX18" fmla="*/ 7558088 w 10515600"/>
              <a:gd name="connsiteY18" fmla="*/ 956952 h 1148348"/>
              <a:gd name="connsiteX19" fmla="*/ 2957513 w 10515600"/>
              <a:gd name="connsiteY19" fmla="*/ 956953 h 1148348"/>
              <a:gd name="connsiteX20" fmla="*/ 2628900 w 10515600"/>
              <a:gd name="connsiteY20" fmla="*/ 1004802 h 1148348"/>
              <a:gd name="connsiteX21" fmla="*/ 2957513 w 10515600"/>
              <a:gd name="connsiteY21" fmla="*/ 1052651 h 1148348"/>
              <a:gd name="connsiteX22" fmla="*/ 3614738 w 10515600"/>
              <a:gd name="connsiteY22" fmla="*/ 1052650 h 1148348"/>
              <a:gd name="connsiteX23" fmla="*/ 3943351 w 10515600"/>
              <a:gd name="connsiteY23" fmla="*/ 1100499 h 1148348"/>
              <a:gd name="connsiteX24" fmla="*/ 3614738 w 10515600"/>
              <a:gd name="connsiteY24" fmla="*/ 1148348 h 1148348"/>
              <a:gd name="connsiteX25" fmla="*/ 0 w 10515600"/>
              <a:gd name="connsiteY25" fmla="*/ 1148348 h 1148348"/>
              <a:gd name="connsiteX26" fmla="*/ 3943350 w 10515600"/>
              <a:gd name="connsiteY26" fmla="*/ 956953 h 1148348"/>
              <a:gd name="connsiteX27" fmla="*/ 3943350 w 10515600"/>
              <a:gd name="connsiteY27" fmla="*/ 1100499 h 1148348"/>
              <a:gd name="connsiteX28" fmla="*/ 6572250 w 10515600"/>
              <a:gd name="connsiteY28" fmla="*/ 1100499 h 1148348"/>
              <a:gd name="connsiteX29" fmla="*/ 6572250 w 10515600"/>
              <a:gd name="connsiteY29" fmla="*/ 956953 h 1148348"/>
              <a:gd name="connsiteX30" fmla="*/ 2628900 w 10515600"/>
              <a:gd name="connsiteY30" fmla="*/ 1004802 h 1148348"/>
              <a:gd name="connsiteX31" fmla="*/ 2628900 w 10515600"/>
              <a:gd name="connsiteY31" fmla="*/ 191395 h 1148348"/>
              <a:gd name="connsiteX32" fmla="*/ 7886700 w 10515600"/>
              <a:gd name="connsiteY32" fmla="*/ 191395 h 1148348"/>
              <a:gd name="connsiteX33" fmla="*/ 7886700 w 10515600"/>
              <a:gd name="connsiteY33" fmla="*/ 1004802 h 1148348"/>
              <a:gd name="connsiteX0" fmla="*/ 0 w 10515600"/>
              <a:gd name="connsiteY0" fmla="*/ 1148348 h 1148348"/>
              <a:gd name="connsiteX1" fmla="*/ 3614738 w 10515600"/>
              <a:gd name="connsiteY1" fmla="*/ 1148348 h 1148348"/>
              <a:gd name="connsiteX2" fmla="*/ 3943351 w 10515600"/>
              <a:gd name="connsiteY2" fmla="*/ 1100499 h 1148348"/>
              <a:gd name="connsiteX3" fmla="*/ 3614738 w 10515600"/>
              <a:gd name="connsiteY3" fmla="*/ 1052650 h 1148348"/>
              <a:gd name="connsiteX4" fmla="*/ 2957513 w 10515600"/>
              <a:gd name="connsiteY4" fmla="*/ 1052650 h 1148348"/>
              <a:gd name="connsiteX5" fmla="*/ 2628900 w 10515600"/>
              <a:gd name="connsiteY5" fmla="*/ 1004801 h 1148348"/>
              <a:gd name="connsiteX6" fmla="*/ 2957513 w 10515600"/>
              <a:gd name="connsiteY6" fmla="*/ 956952 h 1148348"/>
              <a:gd name="connsiteX7" fmla="*/ 7558088 w 10515600"/>
              <a:gd name="connsiteY7" fmla="*/ 956953 h 1148348"/>
              <a:gd name="connsiteX8" fmla="*/ 7886701 w 10515600"/>
              <a:gd name="connsiteY8" fmla="*/ 1004802 h 1148348"/>
              <a:gd name="connsiteX9" fmla="*/ 7558088 w 10515600"/>
              <a:gd name="connsiteY9" fmla="*/ 1052651 h 1148348"/>
              <a:gd name="connsiteX10" fmla="*/ 6900863 w 10515600"/>
              <a:gd name="connsiteY10" fmla="*/ 1052650 h 1148348"/>
              <a:gd name="connsiteX11" fmla="*/ 6572250 w 10515600"/>
              <a:gd name="connsiteY11" fmla="*/ 1100499 h 1148348"/>
              <a:gd name="connsiteX12" fmla="*/ 6900863 w 10515600"/>
              <a:gd name="connsiteY12" fmla="*/ 1148348 h 1148348"/>
              <a:gd name="connsiteX13" fmla="*/ 10515600 w 10515600"/>
              <a:gd name="connsiteY13" fmla="*/ 1148348 h 1148348"/>
              <a:gd name="connsiteX14" fmla="*/ 9201150 w 10515600"/>
              <a:gd name="connsiteY14" fmla="*/ 669872 h 1148348"/>
              <a:gd name="connsiteX15" fmla="*/ 10515600 w 10515600"/>
              <a:gd name="connsiteY15" fmla="*/ 191395 h 1148348"/>
              <a:gd name="connsiteX16" fmla="*/ 7886700 w 10515600"/>
              <a:gd name="connsiteY16" fmla="*/ 191395 h 1148348"/>
              <a:gd name="connsiteX17" fmla="*/ 7886700 w 10515600"/>
              <a:gd name="connsiteY17" fmla="*/ 47849 h 1148348"/>
              <a:gd name="connsiteX18" fmla="*/ 7558087 w 10515600"/>
              <a:gd name="connsiteY18" fmla="*/ 0 h 1148348"/>
              <a:gd name="connsiteX19" fmla="*/ 2957513 w 10515600"/>
              <a:gd name="connsiteY19" fmla="*/ 0 h 1148348"/>
              <a:gd name="connsiteX20" fmla="*/ 2628900 w 10515600"/>
              <a:gd name="connsiteY20" fmla="*/ 47849 h 1148348"/>
              <a:gd name="connsiteX21" fmla="*/ 2628900 w 10515600"/>
              <a:gd name="connsiteY21" fmla="*/ 191395 h 1148348"/>
              <a:gd name="connsiteX22" fmla="*/ 0 w 10515600"/>
              <a:gd name="connsiteY22" fmla="*/ 191395 h 1148348"/>
              <a:gd name="connsiteX23" fmla="*/ 1314450 w 10515600"/>
              <a:gd name="connsiteY23" fmla="*/ 669872 h 1148348"/>
              <a:gd name="connsiteX24" fmla="*/ 0 w 10515600"/>
              <a:gd name="connsiteY24" fmla="*/ 1148348 h 1148348"/>
              <a:gd name="connsiteX0" fmla="*/ 3943350 w 10515600"/>
              <a:gd name="connsiteY0" fmla="*/ 1100499 h 1148348"/>
              <a:gd name="connsiteX1" fmla="*/ 3614737 w 10515600"/>
              <a:gd name="connsiteY1" fmla="*/ 1052650 h 1148348"/>
              <a:gd name="connsiteX2" fmla="*/ 2957513 w 10515600"/>
              <a:gd name="connsiteY2" fmla="*/ 1052650 h 1148348"/>
              <a:gd name="connsiteX3" fmla="*/ 2628900 w 10515600"/>
              <a:gd name="connsiteY3" fmla="*/ 1004801 h 1148348"/>
              <a:gd name="connsiteX4" fmla="*/ 2957513 w 10515600"/>
              <a:gd name="connsiteY4" fmla="*/ 956952 h 1148348"/>
              <a:gd name="connsiteX5" fmla="*/ 3943350 w 10515600"/>
              <a:gd name="connsiteY5" fmla="*/ 956953 h 1148348"/>
              <a:gd name="connsiteX6" fmla="*/ 3943350 w 10515600"/>
              <a:gd name="connsiteY6" fmla="*/ 1100499 h 1148348"/>
              <a:gd name="connsiteX7" fmla="*/ 6572250 w 10515600"/>
              <a:gd name="connsiteY7" fmla="*/ 1100499 h 1148348"/>
              <a:gd name="connsiteX8" fmla="*/ 6900863 w 10515600"/>
              <a:gd name="connsiteY8" fmla="*/ 1052650 h 1148348"/>
              <a:gd name="connsiteX9" fmla="*/ 7558088 w 10515600"/>
              <a:gd name="connsiteY9" fmla="*/ 1052650 h 1148348"/>
              <a:gd name="connsiteX10" fmla="*/ 7886701 w 10515600"/>
              <a:gd name="connsiteY10" fmla="*/ 1004801 h 1148348"/>
              <a:gd name="connsiteX11" fmla="*/ 7558088 w 10515600"/>
              <a:gd name="connsiteY11" fmla="*/ 956952 h 1148348"/>
              <a:gd name="connsiteX12" fmla="*/ 6572250 w 10515600"/>
              <a:gd name="connsiteY12" fmla="*/ 956953 h 1148348"/>
              <a:gd name="connsiteX13" fmla="*/ 6572250 w 10515600"/>
              <a:gd name="connsiteY13" fmla="*/ 1100499 h 1148348"/>
              <a:gd name="connsiteX0" fmla="*/ 0 w 10515600"/>
              <a:gd name="connsiteY0" fmla="*/ 1148348 h 1148348"/>
              <a:gd name="connsiteX1" fmla="*/ 1314450 w 10515600"/>
              <a:gd name="connsiteY1" fmla="*/ 669872 h 1148348"/>
              <a:gd name="connsiteX2" fmla="*/ 0 w 10515600"/>
              <a:gd name="connsiteY2" fmla="*/ 191395 h 1148348"/>
              <a:gd name="connsiteX3" fmla="*/ 2628900 w 10515600"/>
              <a:gd name="connsiteY3" fmla="*/ 191395 h 1148348"/>
              <a:gd name="connsiteX4" fmla="*/ 2628900 w 10515600"/>
              <a:gd name="connsiteY4" fmla="*/ 47849 h 1148348"/>
              <a:gd name="connsiteX5" fmla="*/ 2957513 w 10515600"/>
              <a:gd name="connsiteY5" fmla="*/ 0 h 1148348"/>
              <a:gd name="connsiteX6" fmla="*/ 7558088 w 10515600"/>
              <a:gd name="connsiteY6" fmla="*/ 0 h 1148348"/>
              <a:gd name="connsiteX7" fmla="*/ 7886701 w 10515600"/>
              <a:gd name="connsiteY7" fmla="*/ 47849 h 1148348"/>
              <a:gd name="connsiteX8" fmla="*/ 7886700 w 10515600"/>
              <a:gd name="connsiteY8" fmla="*/ 191395 h 1148348"/>
              <a:gd name="connsiteX9" fmla="*/ 7886700 w 10515600"/>
              <a:gd name="connsiteY9" fmla="*/ 191395 h 1148348"/>
              <a:gd name="connsiteX10" fmla="*/ 10515600 w 10515600"/>
              <a:gd name="connsiteY10" fmla="*/ 191395 h 1148348"/>
              <a:gd name="connsiteX11" fmla="*/ 10040394 w 10515600"/>
              <a:gd name="connsiteY11" fmla="*/ 669872 h 1148348"/>
              <a:gd name="connsiteX12" fmla="*/ 10515600 w 10515600"/>
              <a:gd name="connsiteY12" fmla="*/ 1148348 h 1148348"/>
              <a:gd name="connsiteX13" fmla="*/ 6900863 w 10515600"/>
              <a:gd name="connsiteY13" fmla="*/ 1148348 h 1148348"/>
              <a:gd name="connsiteX14" fmla="*/ 6572250 w 10515600"/>
              <a:gd name="connsiteY14" fmla="*/ 1100499 h 1148348"/>
              <a:gd name="connsiteX15" fmla="*/ 6900863 w 10515600"/>
              <a:gd name="connsiteY15" fmla="*/ 1052650 h 1148348"/>
              <a:gd name="connsiteX16" fmla="*/ 7558088 w 10515600"/>
              <a:gd name="connsiteY16" fmla="*/ 1052650 h 1148348"/>
              <a:gd name="connsiteX17" fmla="*/ 7886701 w 10515600"/>
              <a:gd name="connsiteY17" fmla="*/ 1004801 h 1148348"/>
              <a:gd name="connsiteX18" fmla="*/ 7558088 w 10515600"/>
              <a:gd name="connsiteY18" fmla="*/ 956952 h 1148348"/>
              <a:gd name="connsiteX19" fmla="*/ 2957513 w 10515600"/>
              <a:gd name="connsiteY19" fmla="*/ 956953 h 1148348"/>
              <a:gd name="connsiteX20" fmla="*/ 2628900 w 10515600"/>
              <a:gd name="connsiteY20" fmla="*/ 1004802 h 1148348"/>
              <a:gd name="connsiteX21" fmla="*/ 2957513 w 10515600"/>
              <a:gd name="connsiteY21" fmla="*/ 1052651 h 1148348"/>
              <a:gd name="connsiteX22" fmla="*/ 3614738 w 10515600"/>
              <a:gd name="connsiteY22" fmla="*/ 1052650 h 1148348"/>
              <a:gd name="connsiteX23" fmla="*/ 3943351 w 10515600"/>
              <a:gd name="connsiteY23" fmla="*/ 1100499 h 1148348"/>
              <a:gd name="connsiteX24" fmla="*/ 3614738 w 10515600"/>
              <a:gd name="connsiteY24" fmla="*/ 1148348 h 1148348"/>
              <a:gd name="connsiteX25" fmla="*/ 0 w 10515600"/>
              <a:gd name="connsiteY25" fmla="*/ 1148348 h 1148348"/>
              <a:gd name="connsiteX26" fmla="*/ 3943350 w 10515600"/>
              <a:gd name="connsiteY26" fmla="*/ 956953 h 1148348"/>
              <a:gd name="connsiteX27" fmla="*/ 3943350 w 10515600"/>
              <a:gd name="connsiteY27" fmla="*/ 1100499 h 1148348"/>
              <a:gd name="connsiteX28" fmla="*/ 6572250 w 10515600"/>
              <a:gd name="connsiteY28" fmla="*/ 1100499 h 1148348"/>
              <a:gd name="connsiteX29" fmla="*/ 6572250 w 10515600"/>
              <a:gd name="connsiteY29" fmla="*/ 956953 h 1148348"/>
              <a:gd name="connsiteX30" fmla="*/ 2628900 w 10515600"/>
              <a:gd name="connsiteY30" fmla="*/ 1004802 h 1148348"/>
              <a:gd name="connsiteX31" fmla="*/ 2628900 w 10515600"/>
              <a:gd name="connsiteY31" fmla="*/ 191395 h 1148348"/>
              <a:gd name="connsiteX32" fmla="*/ 7886700 w 10515600"/>
              <a:gd name="connsiteY32" fmla="*/ 191395 h 1148348"/>
              <a:gd name="connsiteX33" fmla="*/ 7886700 w 10515600"/>
              <a:gd name="connsiteY33" fmla="*/ 1004802 h 1148348"/>
              <a:gd name="connsiteX0" fmla="*/ 0 w 10515600"/>
              <a:gd name="connsiteY0" fmla="*/ 1148348 h 1148348"/>
              <a:gd name="connsiteX1" fmla="*/ 3614738 w 10515600"/>
              <a:gd name="connsiteY1" fmla="*/ 1148348 h 1148348"/>
              <a:gd name="connsiteX2" fmla="*/ 3943351 w 10515600"/>
              <a:gd name="connsiteY2" fmla="*/ 1100499 h 1148348"/>
              <a:gd name="connsiteX3" fmla="*/ 3614738 w 10515600"/>
              <a:gd name="connsiteY3" fmla="*/ 1052650 h 1148348"/>
              <a:gd name="connsiteX4" fmla="*/ 2957513 w 10515600"/>
              <a:gd name="connsiteY4" fmla="*/ 1052650 h 1148348"/>
              <a:gd name="connsiteX5" fmla="*/ 2628900 w 10515600"/>
              <a:gd name="connsiteY5" fmla="*/ 1004801 h 1148348"/>
              <a:gd name="connsiteX6" fmla="*/ 2957513 w 10515600"/>
              <a:gd name="connsiteY6" fmla="*/ 956952 h 1148348"/>
              <a:gd name="connsiteX7" fmla="*/ 7558088 w 10515600"/>
              <a:gd name="connsiteY7" fmla="*/ 956953 h 1148348"/>
              <a:gd name="connsiteX8" fmla="*/ 7886701 w 10515600"/>
              <a:gd name="connsiteY8" fmla="*/ 1004802 h 1148348"/>
              <a:gd name="connsiteX9" fmla="*/ 7558088 w 10515600"/>
              <a:gd name="connsiteY9" fmla="*/ 1052651 h 1148348"/>
              <a:gd name="connsiteX10" fmla="*/ 6900863 w 10515600"/>
              <a:gd name="connsiteY10" fmla="*/ 1052650 h 1148348"/>
              <a:gd name="connsiteX11" fmla="*/ 6572250 w 10515600"/>
              <a:gd name="connsiteY11" fmla="*/ 1100499 h 1148348"/>
              <a:gd name="connsiteX12" fmla="*/ 6900863 w 10515600"/>
              <a:gd name="connsiteY12" fmla="*/ 1148348 h 1148348"/>
              <a:gd name="connsiteX13" fmla="*/ 10515600 w 10515600"/>
              <a:gd name="connsiteY13" fmla="*/ 1148348 h 1148348"/>
              <a:gd name="connsiteX14" fmla="*/ 9201150 w 10515600"/>
              <a:gd name="connsiteY14" fmla="*/ 669872 h 1148348"/>
              <a:gd name="connsiteX15" fmla="*/ 10515600 w 10515600"/>
              <a:gd name="connsiteY15" fmla="*/ 191395 h 1148348"/>
              <a:gd name="connsiteX16" fmla="*/ 7886700 w 10515600"/>
              <a:gd name="connsiteY16" fmla="*/ 191395 h 1148348"/>
              <a:gd name="connsiteX17" fmla="*/ 7886700 w 10515600"/>
              <a:gd name="connsiteY17" fmla="*/ 47849 h 1148348"/>
              <a:gd name="connsiteX18" fmla="*/ 7558087 w 10515600"/>
              <a:gd name="connsiteY18" fmla="*/ 0 h 1148348"/>
              <a:gd name="connsiteX19" fmla="*/ 2957513 w 10515600"/>
              <a:gd name="connsiteY19" fmla="*/ 0 h 1148348"/>
              <a:gd name="connsiteX20" fmla="*/ 2628900 w 10515600"/>
              <a:gd name="connsiteY20" fmla="*/ 47849 h 1148348"/>
              <a:gd name="connsiteX21" fmla="*/ 2628900 w 10515600"/>
              <a:gd name="connsiteY21" fmla="*/ 191395 h 1148348"/>
              <a:gd name="connsiteX22" fmla="*/ 0 w 10515600"/>
              <a:gd name="connsiteY22" fmla="*/ 191395 h 1148348"/>
              <a:gd name="connsiteX23" fmla="*/ 1314450 w 10515600"/>
              <a:gd name="connsiteY23" fmla="*/ 669872 h 1148348"/>
              <a:gd name="connsiteX24" fmla="*/ 0 w 10515600"/>
              <a:gd name="connsiteY24" fmla="*/ 1148348 h 1148348"/>
              <a:gd name="connsiteX0" fmla="*/ 3943350 w 10515600"/>
              <a:gd name="connsiteY0" fmla="*/ 1100499 h 1148348"/>
              <a:gd name="connsiteX1" fmla="*/ 3614737 w 10515600"/>
              <a:gd name="connsiteY1" fmla="*/ 1052650 h 1148348"/>
              <a:gd name="connsiteX2" fmla="*/ 2957513 w 10515600"/>
              <a:gd name="connsiteY2" fmla="*/ 1052650 h 1148348"/>
              <a:gd name="connsiteX3" fmla="*/ 2628900 w 10515600"/>
              <a:gd name="connsiteY3" fmla="*/ 1004801 h 1148348"/>
              <a:gd name="connsiteX4" fmla="*/ 2957513 w 10515600"/>
              <a:gd name="connsiteY4" fmla="*/ 956952 h 1148348"/>
              <a:gd name="connsiteX5" fmla="*/ 3943350 w 10515600"/>
              <a:gd name="connsiteY5" fmla="*/ 956953 h 1148348"/>
              <a:gd name="connsiteX6" fmla="*/ 3943350 w 10515600"/>
              <a:gd name="connsiteY6" fmla="*/ 1100499 h 1148348"/>
              <a:gd name="connsiteX7" fmla="*/ 6572250 w 10515600"/>
              <a:gd name="connsiteY7" fmla="*/ 1100499 h 1148348"/>
              <a:gd name="connsiteX8" fmla="*/ 6900863 w 10515600"/>
              <a:gd name="connsiteY8" fmla="*/ 1052650 h 1148348"/>
              <a:gd name="connsiteX9" fmla="*/ 7558088 w 10515600"/>
              <a:gd name="connsiteY9" fmla="*/ 1052650 h 1148348"/>
              <a:gd name="connsiteX10" fmla="*/ 7886701 w 10515600"/>
              <a:gd name="connsiteY10" fmla="*/ 1004801 h 1148348"/>
              <a:gd name="connsiteX11" fmla="*/ 7558088 w 10515600"/>
              <a:gd name="connsiteY11" fmla="*/ 956952 h 1148348"/>
              <a:gd name="connsiteX12" fmla="*/ 6572250 w 10515600"/>
              <a:gd name="connsiteY12" fmla="*/ 956953 h 1148348"/>
              <a:gd name="connsiteX13" fmla="*/ 6572250 w 10515600"/>
              <a:gd name="connsiteY13" fmla="*/ 1100499 h 1148348"/>
              <a:gd name="connsiteX0" fmla="*/ 0 w 10515600"/>
              <a:gd name="connsiteY0" fmla="*/ 1148348 h 1148348"/>
              <a:gd name="connsiteX1" fmla="*/ 462680 w 10515600"/>
              <a:gd name="connsiteY1" fmla="*/ 657346 h 1148348"/>
              <a:gd name="connsiteX2" fmla="*/ 0 w 10515600"/>
              <a:gd name="connsiteY2" fmla="*/ 191395 h 1148348"/>
              <a:gd name="connsiteX3" fmla="*/ 2628900 w 10515600"/>
              <a:gd name="connsiteY3" fmla="*/ 191395 h 1148348"/>
              <a:gd name="connsiteX4" fmla="*/ 2628900 w 10515600"/>
              <a:gd name="connsiteY4" fmla="*/ 47849 h 1148348"/>
              <a:gd name="connsiteX5" fmla="*/ 2957513 w 10515600"/>
              <a:gd name="connsiteY5" fmla="*/ 0 h 1148348"/>
              <a:gd name="connsiteX6" fmla="*/ 7558088 w 10515600"/>
              <a:gd name="connsiteY6" fmla="*/ 0 h 1148348"/>
              <a:gd name="connsiteX7" fmla="*/ 7886701 w 10515600"/>
              <a:gd name="connsiteY7" fmla="*/ 47849 h 1148348"/>
              <a:gd name="connsiteX8" fmla="*/ 7886700 w 10515600"/>
              <a:gd name="connsiteY8" fmla="*/ 191395 h 1148348"/>
              <a:gd name="connsiteX9" fmla="*/ 7886700 w 10515600"/>
              <a:gd name="connsiteY9" fmla="*/ 191395 h 1148348"/>
              <a:gd name="connsiteX10" fmla="*/ 10515600 w 10515600"/>
              <a:gd name="connsiteY10" fmla="*/ 191395 h 1148348"/>
              <a:gd name="connsiteX11" fmla="*/ 10040394 w 10515600"/>
              <a:gd name="connsiteY11" fmla="*/ 669872 h 1148348"/>
              <a:gd name="connsiteX12" fmla="*/ 10515600 w 10515600"/>
              <a:gd name="connsiteY12" fmla="*/ 1148348 h 1148348"/>
              <a:gd name="connsiteX13" fmla="*/ 6900863 w 10515600"/>
              <a:gd name="connsiteY13" fmla="*/ 1148348 h 1148348"/>
              <a:gd name="connsiteX14" fmla="*/ 6572250 w 10515600"/>
              <a:gd name="connsiteY14" fmla="*/ 1100499 h 1148348"/>
              <a:gd name="connsiteX15" fmla="*/ 6900863 w 10515600"/>
              <a:gd name="connsiteY15" fmla="*/ 1052650 h 1148348"/>
              <a:gd name="connsiteX16" fmla="*/ 7558088 w 10515600"/>
              <a:gd name="connsiteY16" fmla="*/ 1052650 h 1148348"/>
              <a:gd name="connsiteX17" fmla="*/ 7886701 w 10515600"/>
              <a:gd name="connsiteY17" fmla="*/ 1004801 h 1148348"/>
              <a:gd name="connsiteX18" fmla="*/ 7558088 w 10515600"/>
              <a:gd name="connsiteY18" fmla="*/ 956952 h 1148348"/>
              <a:gd name="connsiteX19" fmla="*/ 2957513 w 10515600"/>
              <a:gd name="connsiteY19" fmla="*/ 956953 h 1148348"/>
              <a:gd name="connsiteX20" fmla="*/ 2628900 w 10515600"/>
              <a:gd name="connsiteY20" fmla="*/ 1004802 h 1148348"/>
              <a:gd name="connsiteX21" fmla="*/ 2957513 w 10515600"/>
              <a:gd name="connsiteY21" fmla="*/ 1052651 h 1148348"/>
              <a:gd name="connsiteX22" fmla="*/ 3614738 w 10515600"/>
              <a:gd name="connsiteY22" fmla="*/ 1052650 h 1148348"/>
              <a:gd name="connsiteX23" fmla="*/ 3943351 w 10515600"/>
              <a:gd name="connsiteY23" fmla="*/ 1100499 h 1148348"/>
              <a:gd name="connsiteX24" fmla="*/ 3614738 w 10515600"/>
              <a:gd name="connsiteY24" fmla="*/ 1148348 h 1148348"/>
              <a:gd name="connsiteX25" fmla="*/ 0 w 10515600"/>
              <a:gd name="connsiteY25" fmla="*/ 1148348 h 1148348"/>
              <a:gd name="connsiteX26" fmla="*/ 3943350 w 10515600"/>
              <a:gd name="connsiteY26" fmla="*/ 956953 h 1148348"/>
              <a:gd name="connsiteX27" fmla="*/ 3943350 w 10515600"/>
              <a:gd name="connsiteY27" fmla="*/ 1100499 h 1148348"/>
              <a:gd name="connsiteX28" fmla="*/ 6572250 w 10515600"/>
              <a:gd name="connsiteY28" fmla="*/ 1100499 h 1148348"/>
              <a:gd name="connsiteX29" fmla="*/ 6572250 w 10515600"/>
              <a:gd name="connsiteY29" fmla="*/ 956953 h 1148348"/>
              <a:gd name="connsiteX30" fmla="*/ 2628900 w 10515600"/>
              <a:gd name="connsiteY30" fmla="*/ 1004802 h 1148348"/>
              <a:gd name="connsiteX31" fmla="*/ 2628900 w 10515600"/>
              <a:gd name="connsiteY31" fmla="*/ 191395 h 1148348"/>
              <a:gd name="connsiteX32" fmla="*/ 7886700 w 10515600"/>
              <a:gd name="connsiteY32" fmla="*/ 191395 h 1148348"/>
              <a:gd name="connsiteX33" fmla="*/ 7886700 w 10515600"/>
              <a:gd name="connsiteY33" fmla="*/ 1004802 h 1148348"/>
              <a:gd name="connsiteX0" fmla="*/ 0 w 10515600"/>
              <a:gd name="connsiteY0" fmla="*/ 1148348 h 1148348"/>
              <a:gd name="connsiteX1" fmla="*/ 3614738 w 10515600"/>
              <a:gd name="connsiteY1" fmla="*/ 1148348 h 1148348"/>
              <a:gd name="connsiteX2" fmla="*/ 3943351 w 10515600"/>
              <a:gd name="connsiteY2" fmla="*/ 1100499 h 1148348"/>
              <a:gd name="connsiteX3" fmla="*/ 3614738 w 10515600"/>
              <a:gd name="connsiteY3" fmla="*/ 1052650 h 1148348"/>
              <a:gd name="connsiteX4" fmla="*/ 2957513 w 10515600"/>
              <a:gd name="connsiteY4" fmla="*/ 1052650 h 1148348"/>
              <a:gd name="connsiteX5" fmla="*/ 2628900 w 10515600"/>
              <a:gd name="connsiteY5" fmla="*/ 1004801 h 1148348"/>
              <a:gd name="connsiteX6" fmla="*/ 2957513 w 10515600"/>
              <a:gd name="connsiteY6" fmla="*/ 956952 h 1148348"/>
              <a:gd name="connsiteX7" fmla="*/ 7558088 w 10515600"/>
              <a:gd name="connsiteY7" fmla="*/ 956953 h 1148348"/>
              <a:gd name="connsiteX8" fmla="*/ 7886701 w 10515600"/>
              <a:gd name="connsiteY8" fmla="*/ 1004802 h 1148348"/>
              <a:gd name="connsiteX9" fmla="*/ 7558088 w 10515600"/>
              <a:gd name="connsiteY9" fmla="*/ 1052651 h 1148348"/>
              <a:gd name="connsiteX10" fmla="*/ 6900863 w 10515600"/>
              <a:gd name="connsiteY10" fmla="*/ 1052650 h 1148348"/>
              <a:gd name="connsiteX11" fmla="*/ 6572250 w 10515600"/>
              <a:gd name="connsiteY11" fmla="*/ 1100499 h 1148348"/>
              <a:gd name="connsiteX12" fmla="*/ 6900863 w 10515600"/>
              <a:gd name="connsiteY12" fmla="*/ 1148348 h 1148348"/>
              <a:gd name="connsiteX13" fmla="*/ 10515600 w 10515600"/>
              <a:gd name="connsiteY13" fmla="*/ 1148348 h 1148348"/>
              <a:gd name="connsiteX14" fmla="*/ 9201150 w 10515600"/>
              <a:gd name="connsiteY14" fmla="*/ 669872 h 1148348"/>
              <a:gd name="connsiteX15" fmla="*/ 10515600 w 10515600"/>
              <a:gd name="connsiteY15" fmla="*/ 191395 h 1148348"/>
              <a:gd name="connsiteX16" fmla="*/ 7886700 w 10515600"/>
              <a:gd name="connsiteY16" fmla="*/ 191395 h 1148348"/>
              <a:gd name="connsiteX17" fmla="*/ 7886700 w 10515600"/>
              <a:gd name="connsiteY17" fmla="*/ 47849 h 1148348"/>
              <a:gd name="connsiteX18" fmla="*/ 7558087 w 10515600"/>
              <a:gd name="connsiteY18" fmla="*/ 0 h 1148348"/>
              <a:gd name="connsiteX19" fmla="*/ 2957513 w 10515600"/>
              <a:gd name="connsiteY19" fmla="*/ 0 h 1148348"/>
              <a:gd name="connsiteX20" fmla="*/ 2628900 w 10515600"/>
              <a:gd name="connsiteY20" fmla="*/ 47849 h 1148348"/>
              <a:gd name="connsiteX21" fmla="*/ 2628900 w 10515600"/>
              <a:gd name="connsiteY21" fmla="*/ 191395 h 1148348"/>
              <a:gd name="connsiteX22" fmla="*/ 0 w 10515600"/>
              <a:gd name="connsiteY22" fmla="*/ 191395 h 1148348"/>
              <a:gd name="connsiteX23" fmla="*/ 462680 w 10515600"/>
              <a:gd name="connsiteY23" fmla="*/ 657346 h 1148348"/>
              <a:gd name="connsiteX24" fmla="*/ 0 w 10515600"/>
              <a:gd name="connsiteY24" fmla="*/ 1148348 h 1148348"/>
              <a:gd name="connsiteX0" fmla="*/ 3943350 w 10515600"/>
              <a:gd name="connsiteY0" fmla="*/ 1100499 h 1148348"/>
              <a:gd name="connsiteX1" fmla="*/ 3614737 w 10515600"/>
              <a:gd name="connsiteY1" fmla="*/ 1052650 h 1148348"/>
              <a:gd name="connsiteX2" fmla="*/ 2957513 w 10515600"/>
              <a:gd name="connsiteY2" fmla="*/ 1052650 h 1148348"/>
              <a:gd name="connsiteX3" fmla="*/ 2628900 w 10515600"/>
              <a:gd name="connsiteY3" fmla="*/ 1004801 h 1148348"/>
              <a:gd name="connsiteX4" fmla="*/ 2957513 w 10515600"/>
              <a:gd name="connsiteY4" fmla="*/ 956952 h 1148348"/>
              <a:gd name="connsiteX5" fmla="*/ 3943350 w 10515600"/>
              <a:gd name="connsiteY5" fmla="*/ 956953 h 1148348"/>
              <a:gd name="connsiteX6" fmla="*/ 3943350 w 10515600"/>
              <a:gd name="connsiteY6" fmla="*/ 1100499 h 1148348"/>
              <a:gd name="connsiteX7" fmla="*/ 6572250 w 10515600"/>
              <a:gd name="connsiteY7" fmla="*/ 1100499 h 1148348"/>
              <a:gd name="connsiteX8" fmla="*/ 6900863 w 10515600"/>
              <a:gd name="connsiteY8" fmla="*/ 1052650 h 1148348"/>
              <a:gd name="connsiteX9" fmla="*/ 7558088 w 10515600"/>
              <a:gd name="connsiteY9" fmla="*/ 1052650 h 1148348"/>
              <a:gd name="connsiteX10" fmla="*/ 7886701 w 10515600"/>
              <a:gd name="connsiteY10" fmla="*/ 1004801 h 1148348"/>
              <a:gd name="connsiteX11" fmla="*/ 7558088 w 10515600"/>
              <a:gd name="connsiteY11" fmla="*/ 956952 h 1148348"/>
              <a:gd name="connsiteX12" fmla="*/ 6572250 w 10515600"/>
              <a:gd name="connsiteY12" fmla="*/ 956953 h 1148348"/>
              <a:gd name="connsiteX13" fmla="*/ 6572250 w 10515600"/>
              <a:gd name="connsiteY13" fmla="*/ 1100499 h 1148348"/>
              <a:gd name="connsiteX0" fmla="*/ 0 w 10515600"/>
              <a:gd name="connsiteY0" fmla="*/ 1148348 h 1148348"/>
              <a:gd name="connsiteX1" fmla="*/ 462680 w 10515600"/>
              <a:gd name="connsiteY1" fmla="*/ 657346 h 1148348"/>
              <a:gd name="connsiteX2" fmla="*/ 0 w 10515600"/>
              <a:gd name="connsiteY2" fmla="*/ 191395 h 1148348"/>
              <a:gd name="connsiteX3" fmla="*/ 2628900 w 10515600"/>
              <a:gd name="connsiteY3" fmla="*/ 191395 h 1148348"/>
              <a:gd name="connsiteX4" fmla="*/ 2628900 w 10515600"/>
              <a:gd name="connsiteY4" fmla="*/ 47849 h 1148348"/>
              <a:gd name="connsiteX5" fmla="*/ 2957513 w 10515600"/>
              <a:gd name="connsiteY5" fmla="*/ 0 h 1148348"/>
              <a:gd name="connsiteX6" fmla="*/ 7558088 w 10515600"/>
              <a:gd name="connsiteY6" fmla="*/ 0 h 1148348"/>
              <a:gd name="connsiteX7" fmla="*/ 7886701 w 10515600"/>
              <a:gd name="connsiteY7" fmla="*/ 47849 h 1148348"/>
              <a:gd name="connsiteX8" fmla="*/ 7886700 w 10515600"/>
              <a:gd name="connsiteY8" fmla="*/ 191395 h 1148348"/>
              <a:gd name="connsiteX9" fmla="*/ 7886700 w 10515600"/>
              <a:gd name="connsiteY9" fmla="*/ 191395 h 1148348"/>
              <a:gd name="connsiteX10" fmla="*/ 10515600 w 10515600"/>
              <a:gd name="connsiteY10" fmla="*/ 191395 h 1148348"/>
              <a:gd name="connsiteX11" fmla="*/ 10040394 w 10515600"/>
              <a:gd name="connsiteY11" fmla="*/ 669872 h 1148348"/>
              <a:gd name="connsiteX12" fmla="*/ 10515600 w 10515600"/>
              <a:gd name="connsiteY12" fmla="*/ 1148348 h 1148348"/>
              <a:gd name="connsiteX13" fmla="*/ 6900863 w 10515600"/>
              <a:gd name="connsiteY13" fmla="*/ 1148348 h 1148348"/>
              <a:gd name="connsiteX14" fmla="*/ 6572250 w 10515600"/>
              <a:gd name="connsiteY14" fmla="*/ 1100499 h 1148348"/>
              <a:gd name="connsiteX15" fmla="*/ 6900863 w 10515600"/>
              <a:gd name="connsiteY15" fmla="*/ 1052650 h 1148348"/>
              <a:gd name="connsiteX16" fmla="*/ 7558088 w 10515600"/>
              <a:gd name="connsiteY16" fmla="*/ 1052650 h 1148348"/>
              <a:gd name="connsiteX17" fmla="*/ 7886701 w 10515600"/>
              <a:gd name="connsiteY17" fmla="*/ 1004801 h 1148348"/>
              <a:gd name="connsiteX18" fmla="*/ 7558088 w 10515600"/>
              <a:gd name="connsiteY18" fmla="*/ 956952 h 1148348"/>
              <a:gd name="connsiteX19" fmla="*/ 2957513 w 10515600"/>
              <a:gd name="connsiteY19" fmla="*/ 956953 h 1148348"/>
              <a:gd name="connsiteX20" fmla="*/ 2628900 w 10515600"/>
              <a:gd name="connsiteY20" fmla="*/ 1004802 h 1148348"/>
              <a:gd name="connsiteX21" fmla="*/ 2957513 w 10515600"/>
              <a:gd name="connsiteY21" fmla="*/ 1052651 h 1148348"/>
              <a:gd name="connsiteX22" fmla="*/ 3614738 w 10515600"/>
              <a:gd name="connsiteY22" fmla="*/ 1052650 h 1148348"/>
              <a:gd name="connsiteX23" fmla="*/ 3943351 w 10515600"/>
              <a:gd name="connsiteY23" fmla="*/ 1100499 h 1148348"/>
              <a:gd name="connsiteX24" fmla="*/ 3614738 w 10515600"/>
              <a:gd name="connsiteY24" fmla="*/ 1148348 h 1148348"/>
              <a:gd name="connsiteX25" fmla="*/ 0 w 10515600"/>
              <a:gd name="connsiteY25" fmla="*/ 1148348 h 1148348"/>
              <a:gd name="connsiteX26" fmla="*/ 3943350 w 10515600"/>
              <a:gd name="connsiteY26" fmla="*/ 956953 h 1148348"/>
              <a:gd name="connsiteX27" fmla="*/ 3943350 w 10515600"/>
              <a:gd name="connsiteY27" fmla="*/ 1100499 h 1148348"/>
              <a:gd name="connsiteX28" fmla="*/ 6572250 w 10515600"/>
              <a:gd name="connsiteY28" fmla="*/ 1100499 h 1148348"/>
              <a:gd name="connsiteX29" fmla="*/ 6572250 w 10515600"/>
              <a:gd name="connsiteY29" fmla="*/ 956953 h 1148348"/>
              <a:gd name="connsiteX30" fmla="*/ 2628900 w 10515600"/>
              <a:gd name="connsiteY30" fmla="*/ 1004802 h 1148348"/>
              <a:gd name="connsiteX31" fmla="*/ 2628900 w 10515600"/>
              <a:gd name="connsiteY31" fmla="*/ 191395 h 1148348"/>
              <a:gd name="connsiteX32" fmla="*/ 7886700 w 10515600"/>
              <a:gd name="connsiteY32" fmla="*/ 191395 h 1148348"/>
              <a:gd name="connsiteX33" fmla="*/ 7886700 w 10515600"/>
              <a:gd name="connsiteY33" fmla="*/ 1004802 h 1148348"/>
              <a:gd name="connsiteX0" fmla="*/ 0 w 10515600"/>
              <a:gd name="connsiteY0" fmla="*/ 1148348 h 1148348"/>
              <a:gd name="connsiteX1" fmla="*/ 3614738 w 10515600"/>
              <a:gd name="connsiteY1" fmla="*/ 1148348 h 1148348"/>
              <a:gd name="connsiteX2" fmla="*/ 3943351 w 10515600"/>
              <a:gd name="connsiteY2" fmla="*/ 1100499 h 1148348"/>
              <a:gd name="connsiteX3" fmla="*/ 3614738 w 10515600"/>
              <a:gd name="connsiteY3" fmla="*/ 1052650 h 1148348"/>
              <a:gd name="connsiteX4" fmla="*/ 2957513 w 10515600"/>
              <a:gd name="connsiteY4" fmla="*/ 1052650 h 1148348"/>
              <a:gd name="connsiteX5" fmla="*/ 2628900 w 10515600"/>
              <a:gd name="connsiteY5" fmla="*/ 1004801 h 1148348"/>
              <a:gd name="connsiteX6" fmla="*/ 2957513 w 10515600"/>
              <a:gd name="connsiteY6" fmla="*/ 956952 h 1148348"/>
              <a:gd name="connsiteX7" fmla="*/ 7558088 w 10515600"/>
              <a:gd name="connsiteY7" fmla="*/ 956953 h 1148348"/>
              <a:gd name="connsiteX8" fmla="*/ 7886701 w 10515600"/>
              <a:gd name="connsiteY8" fmla="*/ 1004802 h 1148348"/>
              <a:gd name="connsiteX9" fmla="*/ 7558088 w 10515600"/>
              <a:gd name="connsiteY9" fmla="*/ 1052651 h 1148348"/>
              <a:gd name="connsiteX10" fmla="*/ 6900863 w 10515600"/>
              <a:gd name="connsiteY10" fmla="*/ 1052650 h 1148348"/>
              <a:gd name="connsiteX11" fmla="*/ 6572250 w 10515600"/>
              <a:gd name="connsiteY11" fmla="*/ 1100499 h 1148348"/>
              <a:gd name="connsiteX12" fmla="*/ 6900863 w 10515600"/>
              <a:gd name="connsiteY12" fmla="*/ 1148348 h 1148348"/>
              <a:gd name="connsiteX13" fmla="*/ 10515600 w 10515600"/>
              <a:gd name="connsiteY13" fmla="*/ 1148348 h 1148348"/>
              <a:gd name="connsiteX14" fmla="*/ 10040394 w 10515600"/>
              <a:gd name="connsiteY14" fmla="*/ 657346 h 1148348"/>
              <a:gd name="connsiteX15" fmla="*/ 10515600 w 10515600"/>
              <a:gd name="connsiteY15" fmla="*/ 191395 h 1148348"/>
              <a:gd name="connsiteX16" fmla="*/ 7886700 w 10515600"/>
              <a:gd name="connsiteY16" fmla="*/ 191395 h 1148348"/>
              <a:gd name="connsiteX17" fmla="*/ 7886700 w 10515600"/>
              <a:gd name="connsiteY17" fmla="*/ 47849 h 1148348"/>
              <a:gd name="connsiteX18" fmla="*/ 7558087 w 10515600"/>
              <a:gd name="connsiteY18" fmla="*/ 0 h 1148348"/>
              <a:gd name="connsiteX19" fmla="*/ 2957513 w 10515600"/>
              <a:gd name="connsiteY19" fmla="*/ 0 h 1148348"/>
              <a:gd name="connsiteX20" fmla="*/ 2628900 w 10515600"/>
              <a:gd name="connsiteY20" fmla="*/ 47849 h 1148348"/>
              <a:gd name="connsiteX21" fmla="*/ 2628900 w 10515600"/>
              <a:gd name="connsiteY21" fmla="*/ 191395 h 1148348"/>
              <a:gd name="connsiteX22" fmla="*/ 0 w 10515600"/>
              <a:gd name="connsiteY22" fmla="*/ 191395 h 1148348"/>
              <a:gd name="connsiteX23" fmla="*/ 462680 w 10515600"/>
              <a:gd name="connsiteY23" fmla="*/ 657346 h 1148348"/>
              <a:gd name="connsiteX24" fmla="*/ 0 w 10515600"/>
              <a:gd name="connsiteY24" fmla="*/ 1148348 h 1148348"/>
              <a:gd name="connsiteX0" fmla="*/ 3943350 w 10515600"/>
              <a:gd name="connsiteY0" fmla="*/ 1100499 h 1148348"/>
              <a:gd name="connsiteX1" fmla="*/ 3614737 w 10515600"/>
              <a:gd name="connsiteY1" fmla="*/ 1052650 h 1148348"/>
              <a:gd name="connsiteX2" fmla="*/ 2957513 w 10515600"/>
              <a:gd name="connsiteY2" fmla="*/ 1052650 h 1148348"/>
              <a:gd name="connsiteX3" fmla="*/ 2628900 w 10515600"/>
              <a:gd name="connsiteY3" fmla="*/ 1004801 h 1148348"/>
              <a:gd name="connsiteX4" fmla="*/ 2957513 w 10515600"/>
              <a:gd name="connsiteY4" fmla="*/ 956952 h 1148348"/>
              <a:gd name="connsiteX5" fmla="*/ 3943350 w 10515600"/>
              <a:gd name="connsiteY5" fmla="*/ 956953 h 1148348"/>
              <a:gd name="connsiteX6" fmla="*/ 3943350 w 10515600"/>
              <a:gd name="connsiteY6" fmla="*/ 1100499 h 1148348"/>
              <a:gd name="connsiteX7" fmla="*/ 6572250 w 10515600"/>
              <a:gd name="connsiteY7" fmla="*/ 1100499 h 1148348"/>
              <a:gd name="connsiteX8" fmla="*/ 6900863 w 10515600"/>
              <a:gd name="connsiteY8" fmla="*/ 1052650 h 1148348"/>
              <a:gd name="connsiteX9" fmla="*/ 7558088 w 10515600"/>
              <a:gd name="connsiteY9" fmla="*/ 1052650 h 1148348"/>
              <a:gd name="connsiteX10" fmla="*/ 7886701 w 10515600"/>
              <a:gd name="connsiteY10" fmla="*/ 1004801 h 1148348"/>
              <a:gd name="connsiteX11" fmla="*/ 7558088 w 10515600"/>
              <a:gd name="connsiteY11" fmla="*/ 956952 h 1148348"/>
              <a:gd name="connsiteX12" fmla="*/ 6572250 w 10515600"/>
              <a:gd name="connsiteY12" fmla="*/ 956953 h 1148348"/>
              <a:gd name="connsiteX13" fmla="*/ 6572250 w 10515600"/>
              <a:gd name="connsiteY13" fmla="*/ 1100499 h 1148348"/>
              <a:gd name="connsiteX0" fmla="*/ 0 w 10515600"/>
              <a:gd name="connsiteY0" fmla="*/ 1148348 h 1148348"/>
              <a:gd name="connsiteX1" fmla="*/ 462680 w 10515600"/>
              <a:gd name="connsiteY1" fmla="*/ 657346 h 1148348"/>
              <a:gd name="connsiteX2" fmla="*/ 0 w 10515600"/>
              <a:gd name="connsiteY2" fmla="*/ 191395 h 1148348"/>
              <a:gd name="connsiteX3" fmla="*/ 2628900 w 10515600"/>
              <a:gd name="connsiteY3" fmla="*/ 191395 h 1148348"/>
              <a:gd name="connsiteX4" fmla="*/ 2628900 w 10515600"/>
              <a:gd name="connsiteY4" fmla="*/ 47849 h 1148348"/>
              <a:gd name="connsiteX5" fmla="*/ 2957513 w 10515600"/>
              <a:gd name="connsiteY5" fmla="*/ 0 h 1148348"/>
              <a:gd name="connsiteX6" fmla="*/ 7558088 w 10515600"/>
              <a:gd name="connsiteY6" fmla="*/ 0 h 1148348"/>
              <a:gd name="connsiteX7" fmla="*/ 7886701 w 10515600"/>
              <a:gd name="connsiteY7" fmla="*/ 47849 h 1148348"/>
              <a:gd name="connsiteX8" fmla="*/ 7886700 w 10515600"/>
              <a:gd name="connsiteY8" fmla="*/ 191395 h 1148348"/>
              <a:gd name="connsiteX9" fmla="*/ 7886700 w 10515600"/>
              <a:gd name="connsiteY9" fmla="*/ 191395 h 1148348"/>
              <a:gd name="connsiteX10" fmla="*/ 10515600 w 10515600"/>
              <a:gd name="connsiteY10" fmla="*/ 191395 h 1148348"/>
              <a:gd name="connsiteX11" fmla="*/ 10040394 w 10515600"/>
              <a:gd name="connsiteY11" fmla="*/ 669872 h 1148348"/>
              <a:gd name="connsiteX12" fmla="*/ 10515600 w 10515600"/>
              <a:gd name="connsiteY12" fmla="*/ 1148348 h 1148348"/>
              <a:gd name="connsiteX13" fmla="*/ 6900863 w 10515600"/>
              <a:gd name="connsiteY13" fmla="*/ 1148348 h 1148348"/>
              <a:gd name="connsiteX14" fmla="*/ 6572250 w 10515600"/>
              <a:gd name="connsiteY14" fmla="*/ 1100499 h 1148348"/>
              <a:gd name="connsiteX15" fmla="*/ 6900863 w 10515600"/>
              <a:gd name="connsiteY15" fmla="*/ 1052650 h 1148348"/>
              <a:gd name="connsiteX16" fmla="*/ 7558088 w 10515600"/>
              <a:gd name="connsiteY16" fmla="*/ 1052650 h 1148348"/>
              <a:gd name="connsiteX17" fmla="*/ 7886701 w 10515600"/>
              <a:gd name="connsiteY17" fmla="*/ 1004801 h 1148348"/>
              <a:gd name="connsiteX18" fmla="*/ 7558088 w 10515600"/>
              <a:gd name="connsiteY18" fmla="*/ 956952 h 1148348"/>
              <a:gd name="connsiteX19" fmla="*/ 2957513 w 10515600"/>
              <a:gd name="connsiteY19" fmla="*/ 956953 h 1148348"/>
              <a:gd name="connsiteX20" fmla="*/ 2628900 w 10515600"/>
              <a:gd name="connsiteY20" fmla="*/ 1004802 h 1148348"/>
              <a:gd name="connsiteX21" fmla="*/ 2957513 w 10515600"/>
              <a:gd name="connsiteY21" fmla="*/ 1052651 h 1148348"/>
              <a:gd name="connsiteX22" fmla="*/ 3614738 w 10515600"/>
              <a:gd name="connsiteY22" fmla="*/ 1052650 h 1148348"/>
              <a:gd name="connsiteX23" fmla="*/ 3943351 w 10515600"/>
              <a:gd name="connsiteY23" fmla="*/ 1100499 h 1148348"/>
              <a:gd name="connsiteX24" fmla="*/ 3614738 w 10515600"/>
              <a:gd name="connsiteY24" fmla="*/ 1148348 h 1148348"/>
              <a:gd name="connsiteX25" fmla="*/ 0 w 10515600"/>
              <a:gd name="connsiteY25" fmla="*/ 1148348 h 1148348"/>
              <a:gd name="connsiteX26" fmla="*/ 3943350 w 10515600"/>
              <a:gd name="connsiteY26" fmla="*/ 956953 h 1148348"/>
              <a:gd name="connsiteX27" fmla="*/ 3943350 w 10515600"/>
              <a:gd name="connsiteY27" fmla="*/ 1100499 h 1148348"/>
              <a:gd name="connsiteX28" fmla="*/ 6572250 w 10515600"/>
              <a:gd name="connsiteY28" fmla="*/ 1100499 h 1148348"/>
              <a:gd name="connsiteX29" fmla="*/ 6572250 w 10515600"/>
              <a:gd name="connsiteY29" fmla="*/ 956953 h 1148348"/>
              <a:gd name="connsiteX30" fmla="*/ 2628900 w 10515600"/>
              <a:gd name="connsiteY30" fmla="*/ 1004802 h 1148348"/>
              <a:gd name="connsiteX31" fmla="*/ 2628900 w 10515600"/>
              <a:gd name="connsiteY31" fmla="*/ 191395 h 1148348"/>
              <a:gd name="connsiteX32" fmla="*/ 7886700 w 10515600"/>
              <a:gd name="connsiteY32" fmla="*/ 191395 h 1148348"/>
              <a:gd name="connsiteX33" fmla="*/ 7886700 w 10515600"/>
              <a:gd name="connsiteY33" fmla="*/ 1004802 h 1148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0515600" h="1148348" stroke="0" extrusionOk="0">
                <a:moveTo>
                  <a:pt x="0" y="1148348"/>
                </a:moveTo>
                <a:lnTo>
                  <a:pt x="3614738" y="1148348"/>
                </a:lnTo>
                <a:cubicBezTo>
                  <a:pt x="3796226" y="1148348"/>
                  <a:pt x="3943351" y="1126925"/>
                  <a:pt x="3943351" y="1100499"/>
                </a:cubicBezTo>
                <a:cubicBezTo>
                  <a:pt x="3943351" y="1074073"/>
                  <a:pt x="3796226" y="1052650"/>
                  <a:pt x="3614738" y="1052650"/>
                </a:cubicBezTo>
                <a:lnTo>
                  <a:pt x="2957513" y="1052650"/>
                </a:lnTo>
                <a:cubicBezTo>
                  <a:pt x="2776025" y="1052650"/>
                  <a:pt x="2628900" y="1031227"/>
                  <a:pt x="2628900" y="1004801"/>
                </a:cubicBezTo>
                <a:cubicBezTo>
                  <a:pt x="2628900" y="978375"/>
                  <a:pt x="2776025" y="956952"/>
                  <a:pt x="2957513" y="956952"/>
                </a:cubicBezTo>
                <a:lnTo>
                  <a:pt x="7558088" y="956953"/>
                </a:lnTo>
                <a:cubicBezTo>
                  <a:pt x="7739576" y="956953"/>
                  <a:pt x="7886701" y="978376"/>
                  <a:pt x="7886701" y="1004802"/>
                </a:cubicBezTo>
                <a:cubicBezTo>
                  <a:pt x="7886701" y="1031228"/>
                  <a:pt x="7739576" y="1052651"/>
                  <a:pt x="7558088" y="1052651"/>
                </a:cubicBezTo>
                <a:lnTo>
                  <a:pt x="6900863" y="1052650"/>
                </a:lnTo>
                <a:cubicBezTo>
                  <a:pt x="6719375" y="1052650"/>
                  <a:pt x="6572250" y="1074073"/>
                  <a:pt x="6572250" y="1100499"/>
                </a:cubicBezTo>
                <a:cubicBezTo>
                  <a:pt x="6572250" y="1126925"/>
                  <a:pt x="6719375" y="1148348"/>
                  <a:pt x="6900863" y="1148348"/>
                </a:cubicBezTo>
                <a:lnTo>
                  <a:pt x="10515600" y="1148348"/>
                </a:lnTo>
                <a:lnTo>
                  <a:pt x="10040394" y="657346"/>
                </a:lnTo>
                <a:lnTo>
                  <a:pt x="10515600" y="191395"/>
                </a:lnTo>
                <a:lnTo>
                  <a:pt x="7886700" y="191395"/>
                </a:lnTo>
                <a:lnTo>
                  <a:pt x="7886700" y="47849"/>
                </a:lnTo>
                <a:cubicBezTo>
                  <a:pt x="7886700" y="21423"/>
                  <a:pt x="7739575" y="0"/>
                  <a:pt x="7558087" y="0"/>
                </a:cubicBezTo>
                <a:lnTo>
                  <a:pt x="2957513" y="0"/>
                </a:lnTo>
                <a:cubicBezTo>
                  <a:pt x="2776025" y="0"/>
                  <a:pt x="2628900" y="21423"/>
                  <a:pt x="2628900" y="47849"/>
                </a:cubicBezTo>
                <a:lnTo>
                  <a:pt x="2628900" y="191395"/>
                </a:lnTo>
                <a:lnTo>
                  <a:pt x="0" y="191395"/>
                </a:lnTo>
                <a:lnTo>
                  <a:pt x="462680" y="657346"/>
                </a:lnTo>
                <a:lnTo>
                  <a:pt x="0" y="1148348"/>
                </a:lnTo>
                <a:close/>
              </a:path>
              <a:path w="10515600" h="1148348" fill="darkenLess" stroke="0" extrusionOk="0">
                <a:moveTo>
                  <a:pt x="3943350" y="1100499"/>
                </a:moveTo>
                <a:lnTo>
                  <a:pt x="3614737" y="1052650"/>
                </a:lnTo>
                <a:lnTo>
                  <a:pt x="2957513" y="1052650"/>
                </a:lnTo>
                <a:cubicBezTo>
                  <a:pt x="2776025" y="1052650"/>
                  <a:pt x="2628900" y="1031227"/>
                  <a:pt x="2628900" y="1004801"/>
                </a:cubicBezTo>
                <a:cubicBezTo>
                  <a:pt x="2628900" y="978375"/>
                  <a:pt x="2776025" y="956952"/>
                  <a:pt x="2957513" y="956952"/>
                </a:cubicBezTo>
                <a:lnTo>
                  <a:pt x="3943350" y="956953"/>
                </a:lnTo>
                <a:lnTo>
                  <a:pt x="3943350" y="1100499"/>
                </a:lnTo>
                <a:close/>
                <a:moveTo>
                  <a:pt x="6572250" y="1100499"/>
                </a:moveTo>
                <a:cubicBezTo>
                  <a:pt x="6572250" y="1074073"/>
                  <a:pt x="6719375" y="1052650"/>
                  <a:pt x="6900863" y="1052650"/>
                </a:cubicBezTo>
                <a:lnTo>
                  <a:pt x="7558088" y="1052650"/>
                </a:lnTo>
                <a:cubicBezTo>
                  <a:pt x="7739576" y="1052650"/>
                  <a:pt x="7886701" y="1031227"/>
                  <a:pt x="7886701" y="1004801"/>
                </a:cubicBezTo>
                <a:cubicBezTo>
                  <a:pt x="7886701" y="978375"/>
                  <a:pt x="7739576" y="956952"/>
                  <a:pt x="7558088" y="956952"/>
                </a:cubicBezTo>
                <a:lnTo>
                  <a:pt x="6572250" y="956953"/>
                </a:lnTo>
                <a:lnTo>
                  <a:pt x="6572250" y="1100499"/>
                </a:lnTo>
                <a:close/>
              </a:path>
              <a:path w="10515600" h="1148348" fill="none" extrusionOk="0">
                <a:moveTo>
                  <a:pt x="0" y="1148348"/>
                </a:moveTo>
                <a:lnTo>
                  <a:pt x="462680" y="657346"/>
                </a:lnTo>
                <a:lnTo>
                  <a:pt x="0" y="191395"/>
                </a:lnTo>
                <a:lnTo>
                  <a:pt x="2628900" y="191395"/>
                </a:lnTo>
                <a:lnTo>
                  <a:pt x="2628900" y="47849"/>
                </a:lnTo>
                <a:cubicBezTo>
                  <a:pt x="2628900" y="21423"/>
                  <a:pt x="2776025" y="0"/>
                  <a:pt x="2957513" y="0"/>
                </a:cubicBezTo>
                <a:lnTo>
                  <a:pt x="7558088" y="0"/>
                </a:lnTo>
                <a:cubicBezTo>
                  <a:pt x="7739576" y="0"/>
                  <a:pt x="7886701" y="21423"/>
                  <a:pt x="7886701" y="47849"/>
                </a:cubicBezTo>
                <a:cubicBezTo>
                  <a:pt x="7886701" y="95698"/>
                  <a:pt x="7886700" y="143546"/>
                  <a:pt x="7886700" y="191395"/>
                </a:cubicBezTo>
                <a:lnTo>
                  <a:pt x="7886700" y="191395"/>
                </a:lnTo>
                <a:lnTo>
                  <a:pt x="10515600" y="191395"/>
                </a:lnTo>
                <a:lnTo>
                  <a:pt x="10040394" y="669872"/>
                </a:lnTo>
                <a:lnTo>
                  <a:pt x="10515600" y="1148348"/>
                </a:lnTo>
                <a:lnTo>
                  <a:pt x="6900863" y="1148348"/>
                </a:lnTo>
                <a:cubicBezTo>
                  <a:pt x="6719375" y="1148348"/>
                  <a:pt x="6572250" y="1126925"/>
                  <a:pt x="6572250" y="1100499"/>
                </a:cubicBezTo>
                <a:cubicBezTo>
                  <a:pt x="6572250" y="1074073"/>
                  <a:pt x="6719375" y="1052650"/>
                  <a:pt x="6900863" y="1052650"/>
                </a:cubicBezTo>
                <a:lnTo>
                  <a:pt x="7558088" y="1052650"/>
                </a:lnTo>
                <a:cubicBezTo>
                  <a:pt x="7739576" y="1052650"/>
                  <a:pt x="7886701" y="1031227"/>
                  <a:pt x="7886701" y="1004801"/>
                </a:cubicBezTo>
                <a:cubicBezTo>
                  <a:pt x="7886701" y="978375"/>
                  <a:pt x="7739576" y="956952"/>
                  <a:pt x="7558088" y="956952"/>
                </a:cubicBezTo>
                <a:lnTo>
                  <a:pt x="2957513" y="956953"/>
                </a:lnTo>
                <a:cubicBezTo>
                  <a:pt x="2776025" y="956953"/>
                  <a:pt x="2628900" y="978376"/>
                  <a:pt x="2628900" y="1004802"/>
                </a:cubicBezTo>
                <a:cubicBezTo>
                  <a:pt x="2628900" y="1031228"/>
                  <a:pt x="2776025" y="1052651"/>
                  <a:pt x="2957513" y="1052651"/>
                </a:cubicBezTo>
                <a:lnTo>
                  <a:pt x="3614738" y="1052650"/>
                </a:lnTo>
                <a:cubicBezTo>
                  <a:pt x="3796226" y="1052650"/>
                  <a:pt x="3943351" y="1074073"/>
                  <a:pt x="3943351" y="1100499"/>
                </a:cubicBezTo>
                <a:cubicBezTo>
                  <a:pt x="3943351" y="1126925"/>
                  <a:pt x="3796226" y="1148348"/>
                  <a:pt x="3614738" y="1148348"/>
                </a:cubicBezTo>
                <a:lnTo>
                  <a:pt x="0" y="1148348"/>
                </a:lnTo>
                <a:close/>
                <a:moveTo>
                  <a:pt x="3943350" y="956953"/>
                </a:moveTo>
                <a:lnTo>
                  <a:pt x="3943350" y="1100499"/>
                </a:lnTo>
                <a:moveTo>
                  <a:pt x="6572250" y="1100499"/>
                </a:moveTo>
                <a:lnTo>
                  <a:pt x="6572250" y="956953"/>
                </a:lnTo>
                <a:moveTo>
                  <a:pt x="2628900" y="1004802"/>
                </a:moveTo>
                <a:lnTo>
                  <a:pt x="2628900" y="191395"/>
                </a:lnTo>
                <a:moveTo>
                  <a:pt x="7886700" y="191395"/>
                </a:moveTo>
                <a:lnTo>
                  <a:pt x="7886700" y="1004802"/>
                </a:lnTo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solidFill>
              <a:schemeClr val="tx2"/>
            </a:solidFill>
            <a:miter lim="800000"/>
            <a:tailEnd w="med" len="sm"/>
          </a:ln>
        </p:spPr>
        <p:txBody>
          <a:bodyPr anchor="ctr">
            <a:normAutofit/>
          </a:bodyPr>
          <a:lstStyle/>
          <a:p>
            <a:pPr algn="ctr"/>
            <a:r>
              <a:rPr lang="en-US" dirty="0"/>
              <a:t>CAS Services </a:t>
            </a:r>
            <a:br>
              <a:rPr lang="en-US" dirty="0"/>
            </a:br>
            <a:r>
              <a:rPr lang="en-US" sz="3600" dirty="0" err="1"/>
              <a:t>www.lsu.edu</a:t>
            </a:r>
            <a:r>
              <a:rPr lang="en-US" sz="3600" dirty="0"/>
              <a:t>/</a:t>
            </a:r>
            <a:r>
              <a:rPr lang="en-US" sz="3600" dirty="0" err="1"/>
              <a:t>cas</a:t>
            </a:r>
            <a:endParaRPr lang="en-US" sz="3600" dirty="0"/>
          </a:p>
        </p:txBody>
      </p:sp>
      <p:grpSp>
        <p:nvGrpSpPr>
          <p:cNvPr id="35" name="Group 34" descr="Content Support">
            <a:extLst>
              <a:ext uri="{FF2B5EF4-FFF2-40B4-BE49-F238E27FC236}">
                <a16:creationId xmlns:a16="http://schemas.microsoft.com/office/drawing/2014/main" id="{400B2E3A-0A8F-0741-B099-C138EEA7054C}"/>
              </a:ext>
            </a:extLst>
          </p:cNvPr>
          <p:cNvGrpSpPr/>
          <p:nvPr/>
        </p:nvGrpSpPr>
        <p:grpSpPr>
          <a:xfrm>
            <a:off x="964619" y="2067676"/>
            <a:ext cx="4533253" cy="523220"/>
            <a:chOff x="811401" y="1719577"/>
            <a:chExt cx="4533253" cy="523220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069F328-8D9E-E54D-8768-FA6DB5D634CE}"/>
                </a:ext>
              </a:extLst>
            </p:cNvPr>
            <p:cNvSpPr/>
            <p:nvPr/>
          </p:nvSpPr>
          <p:spPr>
            <a:xfrm>
              <a:off x="811401" y="1725974"/>
              <a:ext cx="4533253" cy="503661"/>
            </a:xfrm>
            <a:prstGeom prst="rect">
              <a:avLst/>
            </a:prstGeom>
            <a:solidFill>
              <a:srgbClr val="C4B3D7"/>
            </a:solidFill>
            <a:ln w="12700" cap="flat" cmpd="sng" algn="ctr">
              <a:solidFill>
                <a:srgbClr val="462C7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BCF2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57DCD42-484D-E541-B86B-36257408A79E}"/>
                </a:ext>
              </a:extLst>
            </p:cNvPr>
            <p:cNvSpPr txBox="1"/>
            <p:nvPr/>
          </p:nvSpPr>
          <p:spPr>
            <a:xfrm>
              <a:off x="951209" y="1719577"/>
              <a:ext cx="42630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dirty="0">
                  <a:solidFill>
                    <a:srgbClr val="462C79"/>
                  </a:solidFill>
                </a:rPr>
                <a:t>Content Support</a:t>
              </a:r>
              <a:endPara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462C79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599B1F51-D75C-5C43-B2CD-2EE56E7592B5}"/>
              </a:ext>
            </a:extLst>
          </p:cNvPr>
          <p:cNvSpPr txBox="1"/>
          <p:nvPr/>
        </p:nvSpPr>
        <p:spPr>
          <a:xfrm>
            <a:off x="1540867" y="2754196"/>
            <a:ext cx="4263081" cy="1717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50" dirty="0">
                <a:solidFill>
                  <a:srgbClr val="462C79"/>
                </a:solidFill>
              </a:rPr>
              <a:t>Supplemental Instruction</a:t>
            </a:r>
          </a:p>
          <a:p>
            <a:pPr>
              <a:lnSpc>
                <a:spcPct val="150000"/>
              </a:lnSpc>
            </a:pPr>
            <a:r>
              <a:rPr lang="en-US" sz="2450" dirty="0">
                <a:solidFill>
                  <a:srgbClr val="462C79"/>
                </a:solidFill>
              </a:rPr>
              <a:t>Peer Tutoring*</a:t>
            </a:r>
            <a:endParaRPr lang="en-US" dirty="0">
              <a:solidFill>
                <a:srgbClr val="462C79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50" dirty="0" err="1">
                <a:solidFill>
                  <a:srgbClr val="462C79"/>
                </a:solidFill>
              </a:rPr>
              <a:t>NetTutor</a:t>
            </a:r>
            <a:endParaRPr lang="en-US" sz="2450" dirty="0">
              <a:solidFill>
                <a:srgbClr val="462C79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E125EAD-0BFC-D34E-9746-64C284D2A277}"/>
              </a:ext>
            </a:extLst>
          </p:cNvPr>
          <p:cNvSpPr txBox="1"/>
          <p:nvPr/>
        </p:nvSpPr>
        <p:spPr>
          <a:xfrm>
            <a:off x="6875279" y="2079264"/>
            <a:ext cx="4129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462C79"/>
                </a:solidFill>
                <a:effectLst/>
                <a:uLnTx/>
                <a:uFillTx/>
              </a:rPr>
              <a:t>Learning Strategies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767F6D1-5CA0-5F42-B6AF-FC0774BFCBD1}"/>
              </a:ext>
            </a:extLst>
          </p:cNvPr>
          <p:cNvSpPr txBox="1"/>
          <p:nvPr/>
        </p:nvSpPr>
        <p:spPr>
          <a:xfrm>
            <a:off x="7379615" y="2704170"/>
            <a:ext cx="4817848" cy="2283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50" dirty="0">
                <a:solidFill>
                  <a:srgbClr val="462C79"/>
                </a:solidFill>
              </a:rPr>
              <a:t>Academic Coaching*</a:t>
            </a:r>
          </a:p>
          <a:p>
            <a:pPr>
              <a:lnSpc>
                <a:spcPct val="150000"/>
              </a:lnSpc>
            </a:pPr>
            <a:r>
              <a:rPr lang="en-US" sz="2450" dirty="0">
                <a:solidFill>
                  <a:srgbClr val="462C79"/>
                </a:solidFill>
              </a:rPr>
              <a:t>Signature Strategies Workshops*</a:t>
            </a:r>
          </a:p>
          <a:p>
            <a:pPr>
              <a:lnSpc>
                <a:spcPct val="150000"/>
              </a:lnSpc>
            </a:pPr>
            <a:r>
              <a:rPr lang="en-US" sz="2450" dirty="0">
                <a:solidFill>
                  <a:srgbClr val="462C79"/>
                </a:solidFill>
              </a:rPr>
              <a:t>Learning Tips and Tools</a:t>
            </a:r>
          </a:p>
          <a:p>
            <a:pPr>
              <a:lnSpc>
                <a:spcPct val="150000"/>
              </a:lnSpc>
            </a:pPr>
            <a:r>
              <a:rPr lang="en-US" sz="2450" dirty="0">
                <a:solidFill>
                  <a:srgbClr val="462C79"/>
                </a:solidFill>
              </a:rPr>
              <a:t>Learning Journey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E7F00F-692B-4E1A-A503-76F7A7D3150C}"/>
              </a:ext>
            </a:extLst>
          </p:cNvPr>
          <p:cNvSpPr txBox="1"/>
          <p:nvPr/>
        </p:nvSpPr>
        <p:spPr>
          <a:xfrm>
            <a:off x="10136838" y="5300360"/>
            <a:ext cx="1917750" cy="455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tx2"/>
                </a:solidFill>
              </a:rPr>
              <a:t>*by appointment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5FD04B1-5387-7444-9CD0-CB17A575E695}"/>
              </a:ext>
            </a:extLst>
          </p:cNvPr>
          <p:cNvSpPr txBox="1"/>
          <p:nvPr/>
        </p:nvSpPr>
        <p:spPr>
          <a:xfrm>
            <a:off x="-231373" y="5432640"/>
            <a:ext cx="692523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dirty="0">
                <a:solidFill>
                  <a:srgbClr val="462C79"/>
                </a:solidFill>
                <a:latin typeface="+mj-lt"/>
              </a:rPr>
              <a:t>All services are </a:t>
            </a:r>
            <a:r>
              <a:rPr lang="en-US" sz="3600" spc="300" dirty="0">
                <a:solidFill>
                  <a:srgbClr val="462C79"/>
                </a:solidFill>
                <a:latin typeface="+mj-lt"/>
              </a:rPr>
              <a:t>FREE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2C58358-A332-714A-A829-489B297BF0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407" y="2988405"/>
            <a:ext cx="418072" cy="28484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EBEBA88-2A5E-D340-9255-68372169B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518" y="3504424"/>
            <a:ext cx="465961" cy="28484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267F4C9-DD65-8146-876A-147414640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6888" y="4053495"/>
            <a:ext cx="413222" cy="35921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1E84695-CBEF-7049-8BBF-4D04DF818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6677" y="3451229"/>
            <a:ext cx="452858" cy="308541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2AFF3A49-138E-3F40-8DF2-2DB88DE83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0715" y="3440612"/>
            <a:ext cx="413223" cy="359215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4F9620C7-F11D-624E-A6C1-693BBB8319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45160" y="4551702"/>
            <a:ext cx="413222" cy="35921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8C1C3C37-3A70-2B48-BF2B-7C6D92D69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0126" y="2895227"/>
            <a:ext cx="465961" cy="284842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BD5CE1AD-05DF-FA4E-B364-5AD3B4EB2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5751" y="2885512"/>
            <a:ext cx="413222" cy="35921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2EEF9521-54D6-9C4A-B69B-0621168658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43574" y="4009070"/>
            <a:ext cx="413222" cy="359214"/>
          </a:xfrm>
          <a:prstGeom prst="rect">
            <a:avLst/>
          </a:prstGeom>
        </p:spPr>
      </p:pic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01FE33C-85AA-564E-AAEC-D425890A6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079675" y="2070503"/>
            <a:ext cx="12111" cy="3002176"/>
          </a:xfrm>
          <a:prstGeom prst="line">
            <a:avLst/>
          </a:prstGeom>
          <a:noFill/>
          <a:ln w="38100" cap="flat" cmpd="sng" algn="ctr">
            <a:solidFill>
              <a:srgbClr val="462C79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1822189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233F45-9C2C-431B-AF3A-2305FB10A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192" y="458909"/>
            <a:ext cx="10515600" cy="686435"/>
          </a:xfrm>
        </p:spPr>
        <p:txBody>
          <a:bodyPr>
            <a:normAutofit fontScale="90000"/>
          </a:bodyPr>
          <a:lstStyle/>
          <a:p>
            <a:r>
              <a:rPr lang="en-US" dirty="0"/>
              <a:t>Signature Strategies Workshops</a:t>
            </a:r>
          </a:p>
        </p:txBody>
      </p:sp>
      <p:pic>
        <p:nvPicPr>
          <p:cNvPr id="5" name="Picture 4" descr="Signature Strategies Workshops Dates:&#10;&#10;Time Management- September 6 or 7.&#10;&#10;Study Strategies- September 27 or 28 and October 25 or 26.&#10;&#10;Finals Prep- November 8 or 9.">
            <a:extLst>
              <a:ext uri="{FF2B5EF4-FFF2-40B4-BE49-F238E27FC236}">
                <a16:creationId xmlns:a16="http://schemas.microsoft.com/office/drawing/2014/main" id="{B65B153E-EE1C-3712-A234-835F74CE73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82" y="1446430"/>
            <a:ext cx="10364835" cy="396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314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>
            <a:extLst>
              <a:ext uri="{FF2B5EF4-FFF2-40B4-BE49-F238E27FC236}">
                <a16:creationId xmlns:a16="http://schemas.microsoft.com/office/drawing/2014/main" id="{ABC67753-1C06-4E90-A00A-E40BA86D247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4602803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LSU</a:t>
            </a:r>
            <a:r>
              <a:rPr lang="en-US" baseline="0" dirty="0">
                <a:solidFill>
                  <a:schemeClr val="bg1"/>
                </a:solidFill>
              </a:rPr>
              <a:t> CAS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BB3784-383E-446F-AD19-7B5D0F9265AF}"/>
              </a:ext>
            </a:extLst>
          </p:cNvPr>
          <p:cNvSpPr txBox="1"/>
          <p:nvPr/>
        </p:nvSpPr>
        <p:spPr>
          <a:xfrm>
            <a:off x="869003" y="2806084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+mj-lt"/>
              </a:rPr>
              <a:t>2X NCLCA National </a:t>
            </a:r>
          </a:p>
          <a:p>
            <a:pPr algn="ctr"/>
            <a:r>
              <a:rPr lang="en-US" sz="2000" b="1" dirty="0">
                <a:solidFill>
                  <a:schemeClr val="tx2"/>
                </a:solidFill>
                <a:latin typeface="+mj-lt"/>
              </a:rPr>
              <a:t>Center of Excellence </a:t>
            </a:r>
          </a:p>
        </p:txBody>
      </p:sp>
      <p:pic>
        <p:nvPicPr>
          <p:cNvPr id="13" name="Picture 12" descr="LSU Social Media Handles.&#10;&#10;Facebook: /LSUCAS&#10;Twitter: @LSU_CAS&#10;Instagram: @LSU_CAS&#10;YouTube: @LSU_CAS">
            <a:extLst>
              <a:ext uri="{FF2B5EF4-FFF2-40B4-BE49-F238E27FC236}">
                <a16:creationId xmlns:a16="http://schemas.microsoft.com/office/drawing/2014/main" id="{8097198E-1B9E-4813-ACB8-A82C99CCF5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2974" y="4975959"/>
            <a:ext cx="3803345" cy="96985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DEC82FA-DE93-4197-A628-195983052BC6}"/>
              </a:ext>
            </a:extLst>
          </p:cNvPr>
          <p:cNvSpPr txBox="1"/>
          <p:nvPr/>
        </p:nvSpPr>
        <p:spPr>
          <a:xfrm>
            <a:off x="1834577" y="5945813"/>
            <a:ext cx="26408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+mj-lt"/>
              </a:rPr>
              <a:t>www.lsu.edu/cas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75ABE2-8F85-C795-C417-A002AE6F7E4E}"/>
              </a:ext>
            </a:extLst>
          </p:cNvPr>
          <p:cNvSpPr txBox="1"/>
          <p:nvPr/>
        </p:nvSpPr>
        <p:spPr>
          <a:xfrm>
            <a:off x="6015980" y="496109"/>
            <a:ext cx="6181962" cy="21236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Learn more about CAS services and follow us on social media</a:t>
            </a:r>
          </a:p>
          <a:p>
            <a:endParaRPr lang="en-US" sz="2800" dirty="0">
              <a:solidFill>
                <a:schemeClr val="accent1"/>
              </a:solidFill>
            </a:endParaRPr>
          </a:p>
          <a:p>
            <a:r>
              <a:rPr lang="en-US" sz="4800" b="1" dirty="0">
                <a:solidFill>
                  <a:schemeClr val="accent1"/>
                </a:solidFill>
              </a:rPr>
              <a:t>Scan the QR Code </a:t>
            </a:r>
            <a:endParaRPr lang="en-US" sz="2800" dirty="0">
              <a:solidFill>
                <a:schemeClr val="accent1"/>
              </a:solidFill>
            </a:endParaRPr>
          </a:p>
        </p:txBody>
      </p:sp>
      <p:pic>
        <p:nvPicPr>
          <p:cNvPr id="2" name="Picture 1" descr="Qr code">
            <a:extLst>
              <a:ext uri="{FF2B5EF4-FFF2-40B4-BE49-F238E27FC236}">
                <a16:creationId xmlns:a16="http://schemas.microsoft.com/office/drawing/2014/main" id="{071BE642-34BA-41C3-9187-86624BD312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8175" y="2978811"/>
            <a:ext cx="3409248" cy="34092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3F111F-D5D4-47F8-B6DD-E62AB5041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6"/>
          <a:stretch/>
        </p:blipFill>
        <p:spPr>
          <a:xfrm>
            <a:off x="1266461" y="550571"/>
            <a:ext cx="3810506" cy="157659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3A1087A-9F74-482B-BE9C-FC63A9DCB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68" y="1837740"/>
            <a:ext cx="4668470" cy="1141071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86EDA84-85B7-41DC-80D6-8801BDF75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9008" y="-781050"/>
            <a:ext cx="4751279" cy="4677976"/>
          </a:xfrm>
          <a:prstGeom prst="roundRect">
            <a:avLst/>
          </a:prstGeom>
          <a:noFill/>
          <a:ln w="317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: Top Corners Rounded 26">
            <a:extLst>
              <a:ext uri="{FF2B5EF4-FFF2-40B4-BE49-F238E27FC236}">
                <a16:creationId xmlns:a16="http://schemas.microsoft.com/office/drawing/2014/main" id="{BB76615B-599F-4015-B52A-4CA33AFD6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9008" y="4575848"/>
            <a:ext cx="4751279" cy="4677976"/>
          </a:xfrm>
          <a:prstGeom prst="round2SameRect">
            <a:avLst/>
          </a:prstGeom>
          <a:noFill/>
          <a:ln w="317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CE97D80-DD5E-4F7D-8C15-60703A5054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448550" y="8134350"/>
            <a:ext cx="59055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6817655"/>
      </p:ext>
    </p:extLst>
  </p:cSld>
  <p:clrMapOvr>
    <a:masterClrMapping/>
  </p:clrMapOvr>
</p:sld>
</file>

<file path=ppt/theme/theme1.xml><?xml version="1.0" encoding="utf-8"?>
<a:theme xmlns:a="http://schemas.openxmlformats.org/drawingml/2006/main" name="LSU CAS with White Background">
  <a:themeElements>
    <a:clrScheme name="LSU CAS 2020 Branding Colors">
      <a:dk1>
        <a:sysClr val="windowText" lastClr="000000"/>
      </a:dk1>
      <a:lt1>
        <a:sysClr val="window" lastClr="FFFFFF"/>
      </a:lt1>
      <a:dk2>
        <a:srgbClr val="461D7C"/>
      </a:dk2>
      <a:lt2>
        <a:srgbClr val="FDD023"/>
      </a:lt2>
      <a:accent1>
        <a:srgbClr val="3C1053"/>
      </a:accent1>
      <a:accent2>
        <a:srgbClr val="D29F13"/>
      </a:accent2>
      <a:accent3>
        <a:srgbClr val="A39AAC"/>
      </a:accent3>
      <a:accent4>
        <a:srgbClr val="F1EEDB"/>
      </a:accent4>
      <a:accent5>
        <a:srgbClr val="9063CD"/>
      </a:accent5>
      <a:accent6>
        <a:srgbClr val="F8E08E"/>
      </a:accent6>
      <a:hlink>
        <a:srgbClr val="753BBD"/>
      </a:hlink>
      <a:folHlink>
        <a:srgbClr val="753BBD"/>
      </a:folHlink>
    </a:clrScheme>
    <a:fontScheme name="Proxima Nova">
      <a:majorFont>
        <a:latin typeface="Proxima Nova Bl"/>
        <a:ea typeface=""/>
        <a:cs typeface=""/>
      </a:majorFont>
      <a:minorFont>
        <a:latin typeface="Proxima Nova Rg"/>
        <a:ea typeface=""/>
        <a:cs typeface=""/>
      </a:minorFont>
    </a:fontScheme>
    <a:fmtScheme name="Reflec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40000"/>
                <a:lumMod val="105000"/>
              </a:schemeClr>
            </a:gs>
            <a:gs pos="41000">
              <a:schemeClr val="phClr">
                <a:tint val="57000"/>
                <a:satMod val="160000"/>
                <a:lumMod val="99000"/>
              </a:schemeClr>
            </a:gs>
            <a:gs pos="100000">
              <a:schemeClr val="phClr">
                <a:tint val="80000"/>
                <a:satMod val="18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15000"/>
                <a:lumMod val="114000"/>
              </a:schemeClr>
            </a:gs>
            <a:gs pos="60000">
              <a:schemeClr val="phClr">
                <a:tint val="100000"/>
                <a:shade val="96000"/>
                <a:satMod val="100000"/>
                <a:lumMod val="108000"/>
              </a:schemeClr>
            </a:gs>
            <a:gs pos="100000">
              <a:schemeClr val="phClr">
                <a:shade val="91000"/>
                <a:sat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50800" dist="31750" dir="5400000" sy="98000" rotWithShape="0">
              <a:srgbClr val="000000">
                <a:alpha val="4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4800000"/>
            </a:lightRig>
          </a:scene3d>
          <a:sp3d prstMaterial="matte">
            <a:bevelT w="25400" h="44450"/>
          </a:sp3d>
        </a:effectStyle>
        <a:effectStyle>
          <a:effectLst>
            <a:reflection blurRad="25400" stA="32000" endPos="28000" dist="8889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SU CAS with Lavender Background">
  <a:themeElements>
    <a:clrScheme name="LSU CAS 2020 Branding Colors">
      <a:dk1>
        <a:sysClr val="windowText" lastClr="000000"/>
      </a:dk1>
      <a:lt1>
        <a:sysClr val="window" lastClr="FFFFFF"/>
      </a:lt1>
      <a:dk2>
        <a:srgbClr val="461D7C"/>
      </a:dk2>
      <a:lt2>
        <a:srgbClr val="FDD023"/>
      </a:lt2>
      <a:accent1>
        <a:srgbClr val="3C1053"/>
      </a:accent1>
      <a:accent2>
        <a:srgbClr val="D29F13"/>
      </a:accent2>
      <a:accent3>
        <a:srgbClr val="A39AAC"/>
      </a:accent3>
      <a:accent4>
        <a:srgbClr val="F1EEDB"/>
      </a:accent4>
      <a:accent5>
        <a:srgbClr val="9063CD"/>
      </a:accent5>
      <a:accent6>
        <a:srgbClr val="F8E08E"/>
      </a:accent6>
      <a:hlink>
        <a:srgbClr val="753BBD"/>
      </a:hlink>
      <a:folHlink>
        <a:srgbClr val="753BBD"/>
      </a:folHlink>
    </a:clrScheme>
    <a:fontScheme name="Proxima Nova">
      <a:majorFont>
        <a:latin typeface="Proxima Nova Bl"/>
        <a:ea typeface=""/>
        <a:cs typeface=""/>
      </a:majorFont>
      <a:minorFont>
        <a:latin typeface="Proxima Nova Rg"/>
        <a:ea typeface=""/>
        <a:cs typeface=""/>
      </a:minorFont>
    </a:fontScheme>
    <a:fmtScheme name="Reflec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40000"/>
                <a:lumMod val="105000"/>
              </a:schemeClr>
            </a:gs>
            <a:gs pos="41000">
              <a:schemeClr val="phClr">
                <a:tint val="57000"/>
                <a:satMod val="160000"/>
                <a:lumMod val="99000"/>
              </a:schemeClr>
            </a:gs>
            <a:gs pos="100000">
              <a:schemeClr val="phClr">
                <a:tint val="80000"/>
                <a:satMod val="18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15000"/>
                <a:lumMod val="114000"/>
              </a:schemeClr>
            </a:gs>
            <a:gs pos="60000">
              <a:schemeClr val="phClr">
                <a:tint val="100000"/>
                <a:shade val="96000"/>
                <a:satMod val="100000"/>
                <a:lumMod val="108000"/>
              </a:schemeClr>
            </a:gs>
            <a:gs pos="100000">
              <a:schemeClr val="phClr">
                <a:shade val="91000"/>
                <a:sat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50800" dist="31750" dir="5400000" sy="98000" rotWithShape="0">
              <a:srgbClr val="000000">
                <a:alpha val="4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4800000"/>
            </a:lightRig>
          </a:scene3d>
          <a:sp3d prstMaterial="matte">
            <a:bevelT w="25400" h="44450"/>
          </a:sp3d>
        </a:effectStyle>
        <a:effectStyle>
          <a:effectLst>
            <a:reflection blurRad="25400" stA="32000" endPos="28000" dist="8889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LSU Brushstroke slides, CAS in corner">
  <a:themeElements>
    <a:clrScheme name="LSU CAS 2020 Branding">
      <a:dk1>
        <a:srgbClr val="000000"/>
      </a:dk1>
      <a:lt1>
        <a:srgbClr val="FFFFFF"/>
      </a:lt1>
      <a:dk2>
        <a:srgbClr val="461D7C"/>
      </a:dk2>
      <a:lt2>
        <a:srgbClr val="FDD023"/>
      </a:lt2>
      <a:accent1>
        <a:srgbClr val="3C1053"/>
      </a:accent1>
      <a:accent2>
        <a:srgbClr val="D29F13"/>
      </a:accent2>
      <a:accent3>
        <a:srgbClr val="C5B4E3"/>
      </a:accent3>
      <a:accent4>
        <a:srgbClr val="F1EEDB"/>
      </a:accent4>
      <a:accent5>
        <a:srgbClr val="9063CD"/>
      </a:accent5>
      <a:accent6>
        <a:srgbClr val="F8E08E"/>
      </a:accent6>
      <a:hlink>
        <a:srgbClr val="0563C1"/>
      </a:hlink>
      <a:folHlink>
        <a:srgbClr val="753BBD"/>
      </a:folHlink>
    </a:clrScheme>
    <a:fontScheme name="Proxima Nova">
      <a:majorFont>
        <a:latin typeface="Proxima Nova Bl"/>
        <a:ea typeface=""/>
        <a:cs typeface=""/>
      </a:majorFont>
      <a:minorFont>
        <a:latin typeface="Proxima Nova Rg"/>
        <a:ea typeface=""/>
        <a:cs typeface=""/>
      </a:minorFont>
    </a:fontScheme>
    <a:fmtScheme name="Reflec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40000"/>
                <a:lumMod val="105000"/>
              </a:schemeClr>
            </a:gs>
            <a:gs pos="41000">
              <a:schemeClr val="phClr">
                <a:tint val="57000"/>
                <a:satMod val="160000"/>
                <a:lumMod val="99000"/>
              </a:schemeClr>
            </a:gs>
            <a:gs pos="100000">
              <a:schemeClr val="phClr">
                <a:tint val="80000"/>
                <a:satMod val="18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15000"/>
                <a:lumMod val="114000"/>
              </a:schemeClr>
            </a:gs>
            <a:gs pos="60000">
              <a:schemeClr val="phClr">
                <a:tint val="100000"/>
                <a:shade val="96000"/>
                <a:satMod val="100000"/>
                <a:lumMod val="108000"/>
              </a:schemeClr>
            </a:gs>
            <a:gs pos="100000">
              <a:schemeClr val="phClr">
                <a:shade val="91000"/>
                <a:sat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50800" dist="31750" dir="5400000" sy="98000" rotWithShape="0">
              <a:srgbClr val="000000">
                <a:alpha val="4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4800000"/>
            </a:lightRig>
          </a:scene3d>
          <a:sp3d prstMaterial="matte">
            <a:bevelT w="25400" h="44450"/>
          </a:sp3d>
        </a:effectStyle>
        <a:effectStyle>
          <a:effectLst>
            <a:reflection blurRad="25400" stA="32000" endPos="28000" dist="8889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White-General">
  <a:themeElements>
    <a:clrScheme name="LSU Color Palette">
      <a:dk1>
        <a:srgbClr val="462C79"/>
      </a:dk1>
      <a:lt1>
        <a:srgbClr val="FBCF22"/>
      </a:lt1>
      <a:dk2>
        <a:srgbClr val="000000"/>
      </a:dk2>
      <a:lt2>
        <a:srgbClr val="E7E6E6"/>
      </a:lt2>
      <a:accent1>
        <a:srgbClr val="462C79"/>
      </a:accent1>
      <a:accent2>
        <a:srgbClr val="8364AA"/>
      </a:accent2>
      <a:accent3>
        <a:srgbClr val="C4B3D7"/>
      </a:accent3>
      <a:accent4>
        <a:srgbClr val="D09F2A"/>
      </a:accent4>
      <a:accent5>
        <a:srgbClr val="FBCF22"/>
      </a:accent5>
      <a:accent6>
        <a:srgbClr val="EFECDA"/>
      </a:accent6>
      <a:hlink>
        <a:srgbClr val="8364AA"/>
      </a:hlink>
      <a:folHlink>
        <a:srgbClr val="979797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SU Powerpoint Presenation Template" id="{F2399517-6885-AA46-8B91-A1E83EA93D72}" vid="{4E3F6864-77C4-CB45-947C-0CB9E46204D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18795</TotalTime>
  <Words>110</Words>
  <Application>Microsoft Office PowerPoint</Application>
  <PresentationFormat>Widescreen</PresentationFormat>
  <Paragraphs>28</Paragraphs>
  <Slides>5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Arial</vt:lpstr>
      <vt:lpstr>Calibri</vt:lpstr>
      <vt:lpstr>Proxima Nova</vt:lpstr>
      <vt:lpstr>Proxima Nova Bl</vt:lpstr>
      <vt:lpstr>Proxima Nova Rg</vt:lpstr>
      <vt:lpstr>LSU CAS with White Background</vt:lpstr>
      <vt:lpstr>LSU CAS with Lavender Background</vt:lpstr>
      <vt:lpstr>1_LSU Brushstroke slides, CAS in corner</vt:lpstr>
      <vt:lpstr>White-General</vt:lpstr>
      <vt:lpstr>LSU Center for Academic Success</vt:lpstr>
      <vt:lpstr>CAS Services Video</vt:lpstr>
      <vt:lpstr>CAS Services  www.lsu.edu/cas</vt:lpstr>
      <vt:lpstr>Signature Strategies Workshops</vt:lpstr>
      <vt:lpstr>LSU CAS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M Wallace</dc:creator>
  <cp:lastModifiedBy>Maisie K Hill</cp:lastModifiedBy>
  <cp:revision>194</cp:revision>
  <dcterms:created xsi:type="dcterms:W3CDTF">2021-01-20T21:10:34Z</dcterms:created>
  <dcterms:modified xsi:type="dcterms:W3CDTF">2023-08-04T15:23:51Z</dcterms:modified>
</cp:coreProperties>
</file>