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7" r:id="rId3"/>
    <p:sldId id="258" r:id="rId4"/>
    <p:sldId id="259" r:id="rId5"/>
    <p:sldId id="263" r:id="rId6"/>
    <p:sldId id="265" r:id="rId7"/>
    <p:sldId id="261" r:id="rId8"/>
    <p:sldId id="266"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8A202-A4D5-415A-980D-7030845C54D6}"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1F1DB-3833-40EF-8954-A4A9D7475AC8}" type="slidenum">
              <a:rPr lang="en-US" smtClean="0"/>
              <a:t>‹#›</a:t>
            </a:fld>
            <a:endParaRPr lang="en-US"/>
          </a:p>
        </p:txBody>
      </p:sp>
    </p:spTree>
    <p:extLst>
      <p:ext uri="{BB962C8B-B14F-4D97-AF65-F5344CB8AC3E}">
        <p14:creationId xmlns:p14="http://schemas.microsoft.com/office/powerpoint/2010/main" val="30140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1F1DB-3833-40EF-8954-A4A9D7475AC8}" type="slidenum">
              <a:rPr lang="en-US" smtClean="0"/>
              <a:t>6</a:t>
            </a:fld>
            <a:endParaRPr lang="en-US"/>
          </a:p>
        </p:txBody>
      </p:sp>
    </p:spTree>
    <p:extLst>
      <p:ext uri="{BB962C8B-B14F-4D97-AF65-F5344CB8AC3E}">
        <p14:creationId xmlns:p14="http://schemas.microsoft.com/office/powerpoint/2010/main" val="333609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38741A-7DDA-40B1-BDE7-687E5DD5975E}"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298368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8741A-7DDA-40B1-BDE7-687E5DD5975E}"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24503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8741A-7DDA-40B1-BDE7-687E5DD5975E}"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356439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8741A-7DDA-40B1-BDE7-687E5DD5975E}"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267109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8741A-7DDA-40B1-BDE7-687E5DD5975E}"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352731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38741A-7DDA-40B1-BDE7-687E5DD5975E}"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203896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38741A-7DDA-40B1-BDE7-687E5DD5975E}"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32341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38741A-7DDA-40B1-BDE7-687E5DD5975E}"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235527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8741A-7DDA-40B1-BDE7-687E5DD5975E}"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244569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8741A-7DDA-40B1-BDE7-687E5DD5975E}"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250315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8741A-7DDA-40B1-BDE7-687E5DD5975E}"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F284-9B29-4B9D-BF08-CDD132991FD3}" type="slidenum">
              <a:rPr lang="en-US" smtClean="0"/>
              <a:t>‹#›</a:t>
            </a:fld>
            <a:endParaRPr lang="en-US"/>
          </a:p>
        </p:txBody>
      </p:sp>
    </p:spTree>
    <p:extLst>
      <p:ext uri="{BB962C8B-B14F-4D97-AF65-F5344CB8AC3E}">
        <p14:creationId xmlns:p14="http://schemas.microsoft.com/office/powerpoint/2010/main" val="51312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8741A-7DDA-40B1-BDE7-687E5DD5975E}"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BF284-9B29-4B9D-BF08-CDD132991FD3}" type="slidenum">
              <a:rPr lang="en-US" smtClean="0"/>
              <a:t>‹#›</a:t>
            </a:fld>
            <a:endParaRPr lang="en-US"/>
          </a:p>
        </p:txBody>
      </p:sp>
    </p:spTree>
    <p:extLst>
      <p:ext uri="{BB962C8B-B14F-4D97-AF65-F5344CB8AC3E}">
        <p14:creationId xmlns:p14="http://schemas.microsoft.com/office/powerpoint/2010/main" val="145174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dean@lsu.edu" TargetMode="External"/><Relationship Id="rId2" Type="http://schemas.openxmlformats.org/officeDocument/2006/relationships/hyperlink" Target="mailto:kmenson@ls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1122363"/>
            <a:ext cx="9144000" cy="2387600"/>
          </a:xfrm>
          <a:noFill/>
        </p:spPr>
        <p:txBody>
          <a:bodyPr/>
          <a:lstStyle/>
          <a:p>
            <a:r>
              <a:rPr lang="en-US" dirty="0" smtClean="0">
                <a:latin typeface="Georgia" panose="02040502050405020303" pitchFamily="18" charset="0"/>
                <a:cs typeface="Levenim MT" panose="02010502060101010101" pitchFamily="2" charset="-79"/>
              </a:rPr>
              <a:t>Engaged Citizens Progra</a:t>
            </a:r>
            <a:r>
              <a:rPr lang="en-US" dirty="0">
                <a:latin typeface="Georgia" panose="02040502050405020303" pitchFamily="18" charset="0"/>
                <a:cs typeface="Levenim MT" panose="02010502060101010101" pitchFamily="2" charset="-79"/>
              </a:rPr>
              <a:t>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967" y="3509963"/>
            <a:ext cx="1905266" cy="2476846"/>
          </a:xfrm>
          <a:prstGeom prst="rect">
            <a:avLst/>
          </a:prstGeom>
        </p:spPr>
      </p:pic>
    </p:spTree>
    <p:extLst>
      <p:ext uri="{BB962C8B-B14F-4D97-AF65-F5344CB8AC3E}">
        <p14:creationId xmlns:p14="http://schemas.microsoft.com/office/powerpoint/2010/main" val="2218322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6042" y="259441"/>
            <a:ext cx="7130143" cy="6337302"/>
          </a:xfrm>
        </p:spPr>
        <p:txBody>
          <a:bodyPr>
            <a:noAutofit/>
          </a:bodyPr>
          <a:lstStyle/>
          <a:p>
            <a:pPr marL="0" indent="0">
              <a:buNone/>
            </a:pPr>
            <a:r>
              <a:rPr lang="en-US" sz="1800" dirty="0"/>
              <a:t>Louisiana State University is an interactive community in which students, faculty, and staff together strive to pursue truth, advance learning, and uphold the highest standards of performance in an academic and social environment.</a:t>
            </a:r>
          </a:p>
          <a:p>
            <a:pPr marL="0" indent="0">
              <a:buNone/>
            </a:pPr>
            <a:r>
              <a:rPr lang="en-US" sz="1800" dirty="0"/>
              <a:t>It is a community that fosters individual development and the creation of bonds that transcend the time spent within its gates.</a:t>
            </a:r>
          </a:p>
          <a:p>
            <a:pPr marL="0" indent="0">
              <a:buNone/>
            </a:pPr>
            <a:r>
              <a:rPr lang="en-US" sz="1800" dirty="0"/>
              <a:t>To demonstrate my pride in LSU, as a member of its community, I will:</a:t>
            </a:r>
          </a:p>
          <a:p>
            <a:r>
              <a:rPr lang="en-US" sz="1800" dirty="0"/>
              <a:t>accept responsibility for my actions;</a:t>
            </a:r>
          </a:p>
          <a:p>
            <a:r>
              <a:rPr lang="en-US" sz="1800" dirty="0"/>
              <a:t>hold myself and others to the highest standards of academic, personal and social integrity;</a:t>
            </a:r>
          </a:p>
          <a:p>
            <a:r>
              <a:rPr lang="en-US" sz="1800" dirty="0"/>
              <a:t>practice justice, equality, and compassion in human relations;</a:t>
            </a:r>
          </a:p>
          <a:p>
            <a:r>
              <a:rPr lang="en-US" sz="1800" dirty="0"/>
              <a:t>respect the dignity of all persons and accept individual differences;</a:t>
            </a:r>
          </a:p>
          <a:p>
            <a:r>
              <a:rPr lang="en-US" sz="1800" dirty="0"/>
              <a:t>respect the environment and the rights and properties of others and the university;</a:t>
            </a:r>
          </a:p>
          <a:p>
            <a:r>
              <a:rPr lang="en-US" sz="1800" dirty="0"/>
              <a:t>contribute positively to the life of the campus and surrounding community; and</a:t>
            </a:r>
          </a:p>
          <a:p>
            <a:r>
              <a:rPr lang="en-US" sz="1800" dirty="0"/>
              <a:t>use my LSU experience to be an active citizen in an international and interdependent </a:t>
            </a:r>
            <a:r>
              <a:rPr lang="en-US" sz="1800" dirty="0" smtClean="0"/>
              <a:t>world.</a:t>
            </a:r>
          </a:p>
          <a:p>
            <a:pPr marL="0" indent="0">
              <a:buNone/>
            </a:pPr>
            <a:r>
              <a:rPr lang="en-US" sz="1800" dirty="0" smtClean="0"/>
              <a:t>The </a:t>
            </a:r>
            <a:r>
              <a:rPr lang="en-US" sz="1800" dirty="0"/>
              <a:t>continued success of LSU depends on the faithful commitment by each community member to these, our basic principles.</a:t>
            </a:r>
          </a:p>
          <a:p>
            <a:endParaRPr lang="en-US" sz="1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62366" cy="6858000"/>
          </a:xfrm>
          <a:prstGeom prst="rect">
            <a:avLst/>
          </a:prstGeom>
        </p:spPr>
      </p:pic>
    </p:spTree>
    <p:extLst>
      <p:ext uri="{BB962C8B-B14F-4D97-AF65-F5344CB8AC3E}">
        <p14:creationId xmlns:p14="http://schemas.microsoft.com/office/powerpoint/2010/main" val="4294351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8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5900" y="428625"/>
            <a:ext cx="4216400" cy="1325563"/>
          </a:xfrm>
        </p:spPr>
        <p:txBody>
          <a:bodyPr>
            <a:normAutofit fontScale="90000"/>
          </a:bodyPr>
          <a:lstStyle/>
          <a:p>
            <a:pPr algn="ctr"/>
            <a:r>
              <a:rPr lang="en-US" sz="5400" b="1" dirty="0" smtClean="0"/>
              <a:t>Requirements?</a:t>
            </a:r>
            <a:endParaRPr lang="en-US" sz="5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028" y="2357206"/>
            <a:ext cx="394072" cy="373293"/>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028" y="3055706"/>
            <a:ext cx="394072" cy="373293"/>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028" y="3754206"/>
            <a:ext cx="394072" cy="373293"/>
          </a:xfrm>
          <a:prstGeom prst="rect">
            <a:avLst/>
          </a:prstGeom>
        </p:spPr>
      </p:pic>
      <p:sp>
        <p:nvSpPr>
          <p:cNvPr id="7" name="TextBox 6"/>
          <p:cNvSpPr txBox="1"/>
          <p:nvPr/>
        </p:nvSpPr>
        <p:spPr>
          <a:xfrm>
            <a:off x="3441700" y="2357206"/>
            <a:ext cx="5778500" cy="461665"/>
          </a:xfrm>
          <a:prstGeom prst="rect">
            <a:avLst/>
          </a:prstGeom>
          <a:noFill/>
        </p:spPr>
        <p:txBody>
          <a:bodyPr wrap="square" rtlCol="0">
            <a:spAutoFit/>
          </a:bodyPr>
          <a:lstStyle/>
          <a:p>
            <a:r>
              <a:rPr lang="en-US" sz="2400" dirty="0" smtClean="0"/>
              <a:t>7 Credit Hours of Service-Learning Courses</a:t>
            </a:r>
            <a:endParaRPr lang="en-US" sz="2400" dirty="0"/>
          </a:p>
        </p:txBody>
      </p:sp>
      <p:sp>
        <p:nvSpPr>
          <p:cNvPr id="8" name="TextBox 7"/>
          <p:cNvSpPr txBox="1"/>
          <p:nvPr/>
        </p:nvSpPr>
        <p:spPr>
          <a:xfrm>
            <a:off x="3441700" y="3055706"/>
            <a:ext cx="5473700" cy="461665"/>
          </a:xfrm>
          <a:prstGeom prst="rect">
            <a:avLst/>
          </a:prstGeom>
          <a:noFill/>
        </p:spPr>
        <p:txBody>
          <a:bodyPr wrap="square" rtlCol="0">
            <a:spAutoFit/>
          </a:bodyPr>
          <a:lstStyle/>
          <a:p>
            <a:r>
              <a:rPr lang="en-US" sz="2400" dirty="0" smtClean="0"/>
              <a:t>100 Hours of Community Service</a:t>
            </a:r>
            <a:endParaRPr lang="en-US" sz="2400" dirty="0"/>
          </a:p>
        </p:txBody>
      </p:sp>
      <p:sp>
        <p:nvSpPr>
          <p:cNvPr id="9" name="TextBox 8"/>
          <p:cNvSpPr txBox="1"/>
          <p:nvPr/>
        </p:nvSpPr>
        <p:spPr>
          <a:xfrm>
            <a:off x="3441700" y="3754206"/>
            <a:ext cx="5372100" cy="474894"/>
          </a:xfrm>
          <a:prstGeom prst="rect">
            <a:avLst/>
          </a:prstGeom>
          <a:noFill/>
        </p:spPr>
        <p:txBody>
          <a:bodyPr wrap="square" rtlCol="0">
            <a:spAutoFit/>
          </a:bodyPr>
          <a:lstStyle/>
          <a:p>
            <a:r>
              <a:rPr lang="en-US" sz="2400" dirty="0" smtClean="0"/>
              <a:t>1 Reflection Paper</a:t>
            </a:r>
            <a:endParaRPr lang="en-US" sz="2400" dirty="0"/>
          </a:p>
        </p:txBody>
      </p:sp>
      <p:sp>
        <p:nvSpPr>
          <p:cNvPr id="10" name="TextBox 9"/>
          <p:cNvSpPr txBox="1"/>
          <p:nvPr/>
        </p:nvSpPr>
        <p:spPr>
          <a:xfrm>
            <a:off x="2438400" y="4179668"/>
            <a:ext cx="6096000" cy="369332"/>
          </a:xfrm>
          <a:prstGeom prst="rect">
            <a:avLst/>
          </a:prstGeom>
          <a:noFill/>
        </p:spPr>
        <p:txBody>
          <a:bodyPr wrap="square" rtlCol="0">
            <a:spAutoFit/>
          </a:bodyPr>
          <a:lstStyle/>
          <a:p>
            <a:r>
              <a:rPr lang="en-US" b="1" dirty="0" smtClean="0"/>
              <a:t>	___________________________________________</a:t>
            </a:r>
            <a:endParaRPr lang="en-US" b="1" dirty="0"/>
          </a:p>
        </p:txBody>
      </p:sp>
      <p:sp>
        <p:nvSpPr>
          <p:cNvPr id="12" name="TextBox 11"/>
          <p:cNvSpPr txBox="1"/>
          <p:nvPr/>
        </p:nvSpPr>
        <p:spPr>
          <a:xfrm>
            <a:off x="2635064" y="4669928"/>
            <a:ext cx="6998072" cy="769441"/>
          </a:xfrm>
          <a:prstGeom prst="rect">
            <a:avLst/>
          </a:prstGeom>
          <a:noFill/>
        </p:spPr>
        <p:txBody>
          <a:bodyPr wrap="square" rtlCol="0">
            <a:spAutoFit/>
          </a:bodyPr>
          <a:lstStyle/>
          <a:p>
            <a:r>
              <a:rPr lang="en-US" sz="4400" b="1" dirty="0" smtClean="0">
                <a:solidFill>
                  <a:srgbClr val="7030A0"/>
                </a:solidFill>
              </a:rPr>
              <a:t>Engaged Citizens Distinction!</a:t>
            </a:r>
            <a:endParaRPr lang="en-US" sz="4400" b="1" dirty="0">
              <a:solidFill>
                <a:srgbClr val="7030A0"/>
              </a:solidFill>
            </a:endParaRPr>
          </a:p>
        </p:txBody>
      </p:sp>
    </p:spTree>
    <p:extLst>
      <p:ext uri="{BB962C8B-B14F-4D97-AF65-F5344CB8AC3E}">
        <p14:creationId xmlns:p14="http://schemas.microsoft.com/office/powerpoint/2010/main" val="172319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8000" y="0"/>
            <a:ext cx="6604000" cy="6858000"/>
          </a:xfrm>
        </p:spPr>
      </p:pic>
      <p:sp>
        <p:nvSpPr>
          <p:cNvPr id="3" name="TextBox 2"/>
          <p:cNvSpPr txBox="1"/>
          <p:nvPr/>
        </p:nvSpPr>
        <p:spPr>
          <a:xfrm>
            <a:off x="304800" y="1905506"/>
            <a:ext cx="50800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3 service-learning courses</a:t>
            </a:r>
            <a:endParaRPr lang="en-US" sz="2400" dirty="0" smtClean="0"/>
          </a:p>
          <a:p>
            <a:pPr marL="285750" indent="-285750">
              <a:buFont typeface="Arial" panose="020B0604020202020204" pitchFamily="34" charset="0"/>
              <a:buChar char="•"/>
            </a:pPr>
            <a:r>
              <a:rPr lang="en-US" sz="2400" dirty="0" smtClean="0"/>
              <a:t>Service-Learning course are designated as </a:t>
            </a:r>
            <a:r>
              <a:rPr lang="en-US" sz="2400" dirty="0"/>
              <a:t>“SVC” </a:t>
            </a:r>
            <a:r>
              <a:rPr lang="en-US" sz="2400" dirty="0" smtClean="0"/>
              <a:t>in </a:t>
            </a:r>
            <a:r>
              <a:rPr lang="en-US" sz="2400" dirty="0"/>
              <a:t>the schedule </a:t>
            </a:r>
            <a:r>
              <a:rPr lang="en-US" sz="2400" dirty="0" smtClean="0"/>
              <a:t>request description</a:t>
            </a:r>
            <a:endParaRPr lang="en-US" sz="2400" dirty="0"/>
          </a:p>
          <a:p>
            <a:pPr marL="285750" indent="-285750">
              <a:buFont typeface="Arial" panose="020B0604020202020204" pitchFamily="34" charset="0"/>
              <a:buChar char="•"/>
            </a:pPr>
            <a:r>
              <a:rPr lang="en-US" sz="2400" dirty="0"/>
              <a:t>Students can </a:t>
            </a:r>
            <a:r>
              <a:rPr lang="en-US" sz="2400" dirty="0" smtClean="0"/>
              <a:t>option a course not already designated as service-learning with </a:t>
            </a:r>
            <a:r>
              <a:rPr lang="en-US" sz="2400" dirty="0"/>
              <a:t>instructor and </a:t>
            </a:r>
            <a:r>
              <a:rPr lang="en-US" sz="2400" dirty="0" smtClean="0"/>
              <a:t>CCELL </a:t>
            </a:r>
            <a:r>
              <a:rPr lang="en-US" sz="2400" dirty="0"/>
              <a:t>approval </a:t>
            </a:r>
          </a:p>
        </p:txBody>
      </p:sp>
    </p:spTree>
    <p:extLst>
      <p:ext uri="{BB962C8B-B14F-4D97-AF65-F5344CB8AC3E}">
        <p14:creationId xmlns:p14="http://schemas.microsoft.com/office/powerpoint/2010/main" val="3799557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555672" cy="6858000"/>
          </a:xfrm>
        </p:spPr>
      </p:pic>
      <p:sp>
        <p:nvSpPr>
          <p:cNvPr id="3" name="TextBox 2"/>
          <p:cNvSpPr txBox="1"/>
          <p:nvPr/>
        </p:nvSpPr>
        <p:spPr>
          <a:xfrm>
            <a:off x="4940300" y="739098"/>
            <a:ext cx="67945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Hands-on, in person activities </a:t>
            </a:r>
          </a:p>
          <a:p>
            <a:pPr marL="285750" indent="-285750">
              <a:buFont typeface="Arial" panose="020B0604020202020204" pitchFamily="34" charset="0"/>
              <a:buChar char="•"/>
            </a:pPr>
            <a:r>
              <a:rPr lang="en-US" sz="2400" dirty="0" smtClean="0"/>
              <a:t>Log hours in </a:t>
            </a:r>
            <a:r>
              <a:rPr lang="en-US" sz="2400" dirty="0" err="1" smtClean="0"/>
              <a:t>TigerLink</a:t>
            </a:r>
            <a:endParaRPr lang="en-US" sz="2400" dirty="0"/>
          </a:p>
          <a:p>
            <a:pPr marL="742950" lvl="1" indent="-285750">
              <a:buFont typeface="Arial" panose="020B0604020202020204" pitchFamily="34" charset="0"/>
              <a:buChar char="•"/>
            </a:pPr>
            <a:r>
              <a:rPr lang="en-US" sz="2400" dirty="0" smtClean="0"/>
              <a:t>Join ECP on </a:t>
            </a:r>
            <a:r>
              <a:rPr lang="en-US" sz="2400" dirty="0" err="1" smtClean="0"/>
              <a:t>TigerLink</a:t>
            </a:r>
            <a:endParaRPr lang="en-US" sz="2400" dirty="0" smtClean="0"/>
          </a:p>
          <a:p>
            <a:pPr marL="742950" lvl="1" indent="-285750">
              <a:buFont typeface="Arial" panose="020B0604020202020204" pitchFamily="34" charset="0"/>
              <a:buChar char="•"/>
            </a:pPr>
            <a:r>
              <a:rPr lang="en-US" sz="2400" dirty="0" smtClean="0"/>
              <a:t>Input hours as you accumulate them</a:t>
            </a:r>
          </a:p>
          <a:p>
            <a:pPr marL="742950" lvl="1" indent="-285750">
              <a:buFont typeface="Arial" panose="020B0604020202020204" pitchFamily="34" charset="0"/>
              <a:buChar char="•"/>
            </a:pPr>
            <a:r>
              <a:rPr lang="en-US" sz="2400" dirty="0" smtClean="0"/>
              <a:t>Include description of service, organization/community partner service was conducted with, what impact you had</a:t>
            </a:r>
          </a:p>
        </p:txBody>
      </p:sp>
      <p:pic>
        <p:nvPicPr>
          <p:cNvPr id="6" name="Picture 5"/>
          <p:cNvPicPr>
            <a:picLocks noChangeAspect="1"/>
          </p:cNvPicPr>
          <p:nvPr/>
        </p:nvPicPr>
        <p:blipFill>
          <a:blip r:embed="rId3"/>
          <a:stretch>
            <a:fillRect/>
          </a:stretch>
        </p:blipFill>
        <p:spPr>
          <a:xfrm>
            <a:off x="5816600" y="3606800"/>
            <a:ext cx="5125830" cy="2963862"/>
          </a:xfrm>
          <a:prstGeom prst="rect">
            <a:avLst/>
          </a:prstGeom>
        </p:spPr>
      </p:pic>
    </p:spTree>
    <p:extLst>
      <p:ext uri="{BB962C8B-B14F-4D97-AF65-F5344CB8AC3E}">
        <p14:creationId xmlns:p14="http://schemas.microsoft.com/office/powerpoint/2010/main" val="4280927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65125"/>
            <a:ext cx="9639300" cy="879475"/>
          </a:xfrm>
        </p:spPr>
        <p:txBody>
          <a:bodyPr>
            <a:normAutofit fontScale="90000"/>
          </a:bodyPr>
          <a:lstStyle/>
          <a:p>
            <a:pPr algn="ctr"/>
            <a:r>
              <a:rPr lang="en-US" dirty="0" smtClean="0"/>
              <a:t>How do I log my service hours on </a:t>
            </a:r>
            <a:r>
              <a:rPr lang="en-US" dirty="0" err="1" smtClean="0"/>
              <a:t>TigerLink</a:t>
            </a:r>
            <a:r>
              <a:rPr lang="en-US" dirty="0" smtClean="0"/>
              <a:t>?</a:t>
            </a:r>
            <a:endParaRPr lang="en-US" dirty="0"/>
          </a:p>
        </p:txBody>
      </p:sp>
      <p:pic>
        <p:nvPicPr>
          <p:cNvPr id="3" name="Picture 2"/>
          <p:cNvPicPr>
            <a:picLocks noChangeAspect="1"/>
          </p:cNvPicPr>
          <p:nvPr/>
        </p:nvPicPr>
        <p:blipFill>
          <a:blip r:embed="rId3"/>
          <a:stretch>
            <a:fillRect/>
          </a:stretch>
        </p:blipFill>
        <p:spPr>
          <a:xfrm>
            <a:off x="267160" y="1752600"/>
            <a:ext cx="2843879" cy="2778125"/>
          </a:xfrm>
          <a:prstGeom prst="rect">
            <a:avLst/>
          </a:prstGeom>
        </p:spPr>
      </p:pic>
      <p:sp>
        <p:nvSpPr>
          <p:cNvPr id="4" name="TextBox 3"/>
          <p:cNvSpPr txBox="1"/>
          <p:nvPr/>
        </p:nvSpPr>
        <p:spPr>
          <a:xfrm>
            <a:off x="358775" y="1752600"/>
            <a:ext cx="403225" cy="369332"/>
          </a:xfrm>
          <a:prstGeom prst="rect">
            <a:avLst/>
          </a:prstGeom>
          <a:noFill/>
        </p:spPr>
        <p:txBody>
          <a:bodyPr wrap="square" rtlCol="0">
            <a:spAutoFit/>
          </a:bodyPr>
          <a:lstStyle/>
          <a:p>
            <a:r>
              <a:rPr lang="en-US" dirty="0" smtClean="0"/>
              <a:t>1.</a:t>
            </a:r>
            <a:endParaRPr lang="en-US" dirty="0"/>
          </a:p>
        </p:txBody>
      </p:sp>
      <p:sp>
        <p:nvSpPr>
          <p:cNvPr id="5" name="TextBox 4"/>
          <p:cNvSpPr txBox="1"/>
          <p:nvPr/>
        </p:nvSpPr>
        <p:spPr>
          <a:xfrm>
            <a:off x="1549400" y="1846421"/>
            <a:ext cx="1561639" cy="307777"/>
          </a:xfrm>
          <a:prstGeom prst="rect">
            <a:avLst/>
          </a:prstGeom>
          <a:noFill/>
        </p:spPr>
        <p:txBody>
          <a:bodyPr wrap="square" rtlCol="0">
            <a:spAutoFit/>
          </a:bodyPr>
          <a:lstStyle/>
          <a:p>
            <a:r>
              <a:rPr lang="en-US" sz="1400" dirty="0" smtClean="0"/>
              <a:t>Mike the Tiger</a:t>
            </a:r>
            <a:endParaRPr lang="en-US" sz="1400" dirty="0"/>
          </a:p>
        </p:txBody>
      </p:sp>
      <p:sp>
        <p:nvSpPr>
          <p:cNvPr id="7" name="Oval 6"/>
          <p:cNvSpPr/>
          <p:nvPr/>
        </p:nvSpPr>
        <p:spPr>
          <a:xfrm>
            <a:off x="1092200" y="1846421"/>
            <a:ext cx="457200" cy="43957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2769" y="1881544"/>
            <a:ext cx="266700" cy="369332"/>
          </a:xfrm>
          <a:prstGeom prst="rect">
            <a:avLst/>
          </a:prstGeom>
          <a:noFill/>
        </p:spPr>
        <p:txBody>
          <a:bodyPr wrap="square" rtlCol="0">
            <a:spAutoFit/>
          </a:bodyPr>
          <a:lstStyle/>
          <a:p>
            <a:r>
              <a:rPr lang="en-US" dirty="0" smtClean="0"/>
              <a:t>M</a:t>
            </a:r>
            <a:endParaRPr lang="en-US" dirty="0"/>
          </a:p>
        </p:txBody>
      </p:sp>
      <p:pic>
        <p:nvPicPr>
          <p:cNvPr id="9" name="Picture 8"/>
          <p:cNvPicPr>
            <a:picLocks noChangeAspect="1"/>
          </p:cNvPicPr>
          <p:nvPr/>
        </p:nvPicPr>
        <p:blipFill>
          <a:blip r:embed="rId4"/>
          <a:stretch>
            <a:fillRect/>
          </a:stretch>
        </p:blipFill>
        <p:spPr>
          <a:xfrm>
            <a:off x="3936079" y="2027714"/>
            <a:ext cx="2609850" cy="666750"/>
          </a:xfrm>
          <a:prstGeom prst="rect">
            <a:avLst/>
          </a:prstGeom>
        </p:spPr>
      </p:pic>
      <p:sp>
        <p:nvSpPr>
          <p:cNvPr id="10" name="TextBox 9"/>
          <p:cNvSpPr txBox="1"/>
          <p:nvPr/>
        </p:nvSpPr>
        <p:spPr>
          <a:xfrm>
            <a:off x="3555079" y="1784866"/>
            <a:ext cx="381000" cy="369332"/>
          </a:xfrm>
          <a:prstGeom prst="rect">
            <a:avLst/>
          </a:prstGeom>
          <a:noFill/>
        </p:spPr>
        <p:txBody>
          <a:bodyPr wrap="square" rtlCol="0">
            <a:spAutoFit/>
          </a:bodyPr>
          <a:lstStyle/>
          <a:p>
            <a:r>
              <a:rPr lang="en-US" dirty="0" smtClean="0"/>
              <a:t>2.</a:t>
            </a:r>
            <a:endParaRPr lang="en-US" dirty="0"/>
          </a:p>
        </p:txBody>
      </p:sp>
      <p:pic>
        <p:nvPicPr>
          <p:cNvPr id="11" name="Picture 10"/>
          <p:cNvPicPr>
            <a:picLocks noChangeAspect="1"/>
          </p:cNvPicPr>
          <p:nvPr/>
        </p:nvPicPr>
        <p:blipFill>
          <a:blip r:embed="rId5"/>
          <a:stretch>
            <a:fillRect/>
          </a:stretch>
        </p:blipFill>
        <p:spPr>
          <a:xfrm>
            <a:off x="7670800" y="1244600"/>
            <a:ext cx="4037781" cy="5575300"/>
          </a:xfrm>
          <a:prstGeom prst="rect">
            <a:avLst/>
          </a:prstGeom>
        </p:spPr>
      </p:pic>
      <p:sp>
        <p:nvSpPr>
          <p:cNvPr id="12" name="TextBox 11"/>
          <p:cNvSpPr txBox="1"/>
          <p:nvPr/>
        </p:nvSpPr>
        <p:spPr>
          <a:xfrm>
            <a:off x="7092950" y="1881544"/>
            <a:ext cx="393700"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1602853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750" y="0"/>
            <a:ext cx="9144000" cy="6858000"/>
          </a:xfrm>
        </p:spPr>
      </p:pic>
    </p:spTree>
    <p:extLst>
      <p:ext uri="{BB962C8B-B14F-4D97-AF65-F5344CB8AC3E}">
        <p14:creationId xmlns:p14="http://schemas.microsoft.com/office/powerpoint/2010/main" val="310725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Ready to enroll in the program?</a:t>
            </a:r>
            <a:endParaRPr lang="en-US" dirty="0"/>
          </a:p>
        </p:txBody>
      </p:sp>
      <p:pic>
        <p:nvPicPr>
          <p:cNvPr id="4" name="Content Placeholder 3"/>
          <p:cNvPicPr>
            <a:picLocks noGrp="1" noChangeAspect="1"/>
          </p:cNvPicPr>
          <p:nvPr>
            <p:ph idx="1"/>
          </p:nvPr>
        </p:nvPicPr>
        <p:blipFill>
          <a:blip r:embed="rId2"/>
          <a:stretch>
            <a:fillRect/>
          </a:stretch>
        </p:blipFill>
        <p:spPr>
          <a:xfrm>
            <a:off x="838200" y="1425217"/>
            <a:ext cx="10279075" cy="5069246"/>
          </a:xfrm>
          <a:prstGeom prst="rect">
            <a:avLst/>
          </a:prstGeom>
        </p:spPr>
      </p:pic>
    </p:spTree>
    <p:extLst>
      <p:ext uri="{BB962C8B-B14F-4D97-AF65-F5344CB8AC3E}">
        <p14:creationId xmlns:p14="http://schemas.microsoft.com/office/powerpoint/2010/main" val="208500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Want more information?</a:t>
            </a:r>
            <a:endParaRPr lang="en-US" dirty="0"/>
          </a:p>
        </p:txBody>
      </p:sp>
      <p:sp>
        <p:nvSpPr>
          <p:cNvPr id="3" name="Content Placeholder 2"/>
          <p:cNvSpPr>
            <a:spLocks noGrp="1"/>
          </p:cNvSpPr>
          <p:nvPr>
            <p:ph idx="1"/>
          </p:nvPr>
        </p:nvSpPr>
        <p:spPr/>
        <p:txBody>
          <a:bodyPr/>
          <a:lstStyle/>
          <a:p>
            <a:r>
              <a:rPr lang="en-US" b="1" dirty="0" smtClean="0"/>
              <a:t>Visit:</a:t>
            </a:r>
          </a:p>
          <a:p>
            <a:pPr lvl="1"/>
            <a:r>
              <a:rPr lang="en-US" dirty="0" smtClean="0"/>
              <a:t>lsu.collegiatelink.net (Search “LSU Engaged Citizens Program”)</a:t>
            </a:r>
          </a:p>
          <a:p>
            <a:pPr lvl="1"/>
            <a:r>
              <a:rPr lang="en-US" dirty="0" smtClean="0"/>
              <a:t>Lsu.edu/</a:t>
            </a:r>
            <a:r>
              <a:rPr lang="en-US" dirty="0" err="1" smtClean="0"/>
              <a:t>engagedcitizens</a:t>
            </a:r>
            <a:endParaRPr lang="en-US" dirty="0" smtClean="0"/>
          </a:p>
          <a:p>
            <a:pPr lvl="1"/>
            <a:r>
              <a:rPr lang="en-US" dirty="0" smtClean="0"/>
              <a:t>Lsu.edu/</a:t>
            </a:r>
            <a:r>
              <a:rPr lang="en-US" dirty="0" err="1" smtClean="0"/>
              <a:t>ccell</a:t>
            </a:r>
            <a:endParaRPr lang="en-US" dirty="0" smtClean="0"/>
          </a:p>
          <a:p>
            <a:pPr lvl="1"/>
            <a:r>
              <a:rPr lang="en-US" dirty="0" smtClean="0"/>
              <a:t>Lsu.edu/</a:t>
            </a:r>
            <a:r>
              <a:rPr lang="en-US" dirty="0" err="1" smtClean="0"/>
              <a:t>campuslife</a:t>
            </a:r>
            <a:endParaRPr lang="en-US" dirty="0" smtClean="0"/>
          </a:p>
          <a:p>
            <a:r>
              <a:rPr lang="en-US" b="1" dirty="0" smtClean="0"/>
              <a:t>Contact:</a:t>
            </a:r>
          </a:p>
          <a:p>
            <a:pPr lvl="1"/>
            <a:r>
              <a:rPr lang="en-US" dirty="0" smtClean="0"/>
              <a:t>Kristin </a:t>
            </a:r>
            <a:r>
              <a:rPr lang="en-US" dirty="0" err="1" smtClean="0"/>
              <a:t>Menson</a:t>
            </a:r>
            <a:r>
              <a:rPr lang="en-US" dirty="0" smtClean="0"/>
              <a:t>: </a:t>
            </a:r>
            <a:r>
              <a:rPr lang="en-US" dirty="0" smtClean="0">
                <a:hlinkClick r:id="rId2"/>
              </a:rPr>
              <a:t>kmenson@lsu.edu</a:t>
            </a:r>
            <a:endParaRPr lang="en-US" dirty="0" smtClean="0"/>
          </a:p>
          <a:p>
            <a:pPr lvl="1"/>
            <a:r>
              <a:rPr lang="en-US" dirty="0" smtClean="0"/>
              <a:t>Josh Dean: </a:t>
            </a:r>
            <a:r>
              <a:rPr lang="en-US" dirty="0" smtClean="0">
                <a:hlinkClick r:id="rId3"/>
              </a:rPr>
              <a:t>jdean@lsu.edu</a:t>
            </a:r>
            <a:r>
              <a:rPr lang="en-US" dirty="0" smtClean="0"/>
              <a:t> </a:t>
            </a:r>
          </a:p>
        </p:txBody>
      </p:sp>
    </p:spTree>
    <p:extLst>
      <p:ext uri="{BB962C8B-B14F-4D97-AF65-F5344CB8AC3E}">
        <p14:creationId xmlns:p14="http://schemas.microsoft.com/office/powerpoint/2010/main" val="2798370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330</Words>
  <Application>Microsoft Office PowerPoint</Application>
  <PresentationFormat>Widescreen</PresentationFormat>
  <Paragraphs>43</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Georgia</vt:lpstr>
      <vt:lpstr>Levenim MT</vt:lpstr>
      <vt:lpstr>Office Theme</vt:lpstr>
      <vt:lpstr>Engaged Citizens Program</vt:lpstr>
      <vt:lpstr>PowerPoint Presentation</vt:lpstr>
      <vt:lpstr>Requirements?</vt:lpstr>
      <vt:lpstr>PowerPoint Presentation</vt:lpstr>
      <vt:lpstr>PowerPoint Presentation</vt:lpstr>
      <vt:lpstr>How do I log my service hours on TigerLink?</vt:lpstr>
      <vt:lpstr>PowerPoint Presentation</vt:lpstr>
      <vt:lpstr>Ready to enroll in the program?</vt:lpstr>
      <vt:lpstr>Want more information?</vt:lpstr>
    </vt:vector>
  </TitlesOfParts>
  <Company>Lousiana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Engaged Citizens Distinction</dc:title>
  <dc:creator>LSU CCELL</dc:creator>
  <cp:lastModifiedBy>Kristin Menson</cp:lastModifiedBy>
  <cp:revision>29</cp:revision>
  <dcterms:created xsi:type="dcterms:W3CDTF">2017-11-07T17:22:56Z</dcterms:created>
  <dcterms:modified xsi:type="dcterms:W3CDTF">2017-11-13T15:35:16Z</dcterms:modified>
</cp:coreProperties>
</file>